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3"/>
  </p:notesMasterIdLst>
  <p:handoutMasterIdLst>
    <p:handoutMasterId r:id="rId64"/>
  </p:handoutMasterIdLst>
  <p:sldIdLst>
    <p:sldId id="256" r:id="rId6"/>
    <p:sldId id="390" r:id="rId7"/>
    <p:sldId id="384" r:id="rId8"/>
    <p:sldId id="372" r:id="rId9"/>
    <p:sldId id="411" r:id="rId10"/>
    <p:sldId id="488" r:id="rId11"/>
    <p:sldId id="399" r:id="rId12"/>
    <p:sldId id="480" r:id="rId13"/>
    <p:sldId id="528" r:id="rId14"/>
    <p:sldId id="517" r:id="rId15"/>
    <p:sldId id="534" r:id="rId16"/>
    <p:sldId id="533" r:id="rId17"/>
    <p:sldId id="481" r:id="rId18"/>
    <p:sldId id="489" r:id="rId19"/>
    <p:sldId id="502" r:id="rId20"/>
    <p:sldId id="503" r:id="rId21"/>
    <p:sldId id="504" r:id="rId22"/>
    <p:sldId id="506" r:id="rId23"/>
    <p:sldId id="537" r:id="rId24"/>
    <p:sldId id="520" r:id="rId25"/>
    <p:sldId id="523" r:id="rId26"/>
    <p:sldId id="509" r:id="rId27"/>
    <p:sldId id="525" r:id="rId28"/>
    <p:sldId id="497" r:id="rId29"/>
    <p:sldId id="521" r:id="rId30"/>
    <p:sldId id="889" r:id="rId31"/>
    <p:sldId id="526" r:id="rId32"/>
    <p:sldId id="890" r:id="rId33"/>
    <p:sldId id="482" r:id="rId34"/>
    <p:sldId id="887" r:id="rId35"/>
    <p:sldId id="886" r:id="rId36"/>
    <p:sldId id="536" r:id="rId37"/>
    <p:sldId id="538" r:id="rId38"/>
    <p:sldId id="539" r:id="rId39"/>
    <p:sldId id="510" r:id="rId40"/>
    <p:sldId id="535" r:id="rId41"/>
    <p:sldId id="891" r:id="rId42"/>
    <p:sldId id="892" r:id="rId43"/>
    <p:sldId id="893" r:id="rId44"/>
    <p:sldId id="894" r:id="rId45"/>
    <p:sldId id="895" r:id="rId46"/>
    <p:sldId id="896" r:id="rId47"/>
    <p:sldId id="471" r:id="rId48"/>
    <p:sldId id="479" r:id="rId49"/>
    <p:sldId id="448" r:id="rId50"/>
    <p:sldId id="472" r:id="rId51"/>
    <p:sldId id="473" r:id="rId52"/>
    <p:sldId id="470" r:id="rId53"/>
    <p:sldId id="444" r:id="rId54"/>
    <p:sldId id="443" r:id="rId55"/>
    <p:sldId id="445" r:id="rId56"/>
    <p:sldId id="465" r:id="rId57"/>
    <p:sldId id="466" r:id="rId58"/>
    <p:sldId id="469" r:id="rId59"/>
    <p:sldId id="467" r:id="rId60"/>
    <p:sldId id="468" r:id="rId61"/>
    <p:sldId id="47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9B9BB2-6EAF-1C5E-9677-C2947F6C6D85}" name="Lanxi Dong" initials="LD" userId="S::ldong@shs-inc.ca::f076a7e4-3147-4154-9935-99ffc1e51047" providerId="AD"/>
  <p188:author id="{E2285CF9-17BE-3620-0C25-35CAEF516C8B}" name="Christine Pacini" initials="CP" userId="S::cpacini@shs-inc.ca::fd24bcef-0c15-411a-bce6-e4e59d560f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xi Dong" initials="LD" lastIdx="4" clrIdx="0"/>
  <p:cmAuthor id="2" name="Lanxi Dong" initials="LD [2]" lastIdx="1" clrIdx="1"/>
  <p:cmAuthor id="3" name="Lanxi Dong" initials="LD [3]" lastIdx="1" clrIdx="2"/>
  <p:cmAuthor id="4" name="lorraine@makeandchange.com" initials="lo"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D3EEFF"/>
    <a:srgbClr val="CBE4F8"/>
    <a:srgbClr val="FF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A080E-CD95-9345-AEDC-A05BF7409C63}" v="349" dt="2022-06-02T16:24:21.879"/>
    <p1510:client id="{F4EB2401-BDF9-A946-BADE-C8D6E67A20F3}" v="762" dt="2022-06-02T15:12:01.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A99BD8-FE90-3940-822F-662A74EC1634}" type="datetimeFigureOut">
              <a:rPr lang="en-US" smtClean="0"/>
              <a:t>9/19/2022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A00443-AF80-7F48-BADB-38DC3FB596B8}" type="slidenum">
              <a:rPr lang="en-US" smtClean="0"/>
              <a:t>‹#›</a:t>
            </a:fld>
            <a:endParaRPr lang="en-US"/>
          </a:p>
        </p:txBody>
      </p:sp>
    </p:spTree>
    <p:extLst>
      <p:ext uri="{BB962C8B-B14F-4D97-AF65-F5344CB8AC3E}">
        <p14:creationId xmlns:p14="http://schemas.microsoft.com/office/powerpoint/2010/main" val="126163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0056F-3BBB-8F45-B10A-DF353795C055}"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1550A-C17A-CF4C-A63A-1D53035F935E}" type="slidenum">
              <a:rPr lang="en-US" smtClean="0"/>
              <a:t>‹#›</a:t>
            </a:fld>
            <a:endParaRPr lang="en-US"/>
          </a:p>
        </p:txBody>
      </p:sp>
    </p:spTree>
    <p:extLst>
      <p:ext uri="{BB962C8B-B14F-4D97-AF65-F5344CB8AC3E}">
        <p14:creationId xmlns:p14="http://schemas.microsoft.com/office/powerpoint/2010/main" val="21130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1550A-C17A-CF4C-A63A-1D53035F935E}" type="slidenum">
              <a:rPr lang="en-US" smtClean="0"/>
              <a:t>1</a:t>
            </a:fld>
            <a:endParaRPr lang="en-US"/>
          </a:p>
        </p:txBody>
      </p:sp>
    </p:spTree>
    <p:extLst>
      <p:ext uri="{BB962C8B-B14F-4D97-AF65-F5344CB8AC3E}">
        <p14:creationId xmlns:p14="http://schemas.microsoft.com/office/powerpoint/2010/main" val="231521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2A1550A-C17A-CF4C-A63A-1D53035F935E}" type="slidenum">
              <a:rPr lang="en-US" smtClean="0"/>
              <a:t>17</a:t>
            </a:fld>
            <a:endParaRPr lang="en-US"/>
          </a:p>
        </p:txBody>
      </p:sp>
    </p:spTree>
    <p:extLst>
      <p:ext uri="{BB962C8B-B14F-4D97-AF65-F5344CB8AC3E}">
        <p14:creationId xmlns:p14="http://schemas.microsoft.com/office/powerpoint/2010/main" val="112627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2A1550A-C17A-CF4C-A63A-1D53035F935E}" type="slidenum">
              <a:rPr lang="en-US" smtClean="0"/>
              <a:t>22</a:t>
            </a:fld>
            <a:endParaRPr lang="en-US"/>
          </a:p>
        </p:txBody>
      </p:sp>
    </p:spTree>
    <p:extLst>
      <p:ext uri="{BB962C8B-B14F-4D97-AF65-F5344CB8AC3E}">
        <p14:creationId xmlns:p14="http://schemas.microsoft.com/office/powerpoint/2010/main" val="121073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14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40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72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2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41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9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2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5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1550A-C17A-CF4C-A63A-1D53035F935E}" type="slidenum">
              <a:rPr lang="en-US" smtClean="0"/>
              <a:t>2</a:t>
            </a:fld>
            <a:endParaRPr lang="en-US"/>
          </a:p>
        </p:txBody>
      </p:sp>
    </p:spTree>
    <p:extLst>
      <p:ext uri="{BB962C8B-B14F-4D97-AF65-F5344CB8AC3E}">
        <p14:creationId xmlns:p14="http://schemas.microsoft.com/office/powerpoint/2010/main" val="144891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57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20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913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13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86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1550A-C17A-CF4C-A63A-1D53035F9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18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1550A-C17A-CF4C-A63A-1D53035F935E}" type="slidenum">
              <a:rPr lang="en-US" smtClean="0"/>
              <a:t>57</a:t>
            </a:fld>
            <a:endParaRPr lang="en-US"/>
          </a:p>
        </p:txBody>
      </p:sp>
    </p:spTree>
    <p:extLst>
      <p:ext uri="{BB962C8B-B14F-4D97-AF65-F5344CB8AC3E}">
        <p14:creationId xmlns:p14="http://schemas.microsoft.com/office/powerpoint/2010/main" val="32187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36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92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A1550A-C17A-CF4C-A63A-1D53035F935E}" type="slidenum">
              <a:rPr lang="en-US" smtClean="0"/>
              <a:t>5</a:t>
            </a:fld>
            <a:endParaRPr lang="en-US"/>
          </a:p>
        </p:txBody>
      </p:sp>
    </p:spTree>
    <p:extLst>
      <p:ext uri="{BB962C8B-B14F-4D97-AF65-F5344CB8AC3E}">
        <p14:creationId xmlns:p14="http://schemas.microsoft.com/office/powerpoint/2010/main" val="40604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A1550A-C17A-CF4C-A63A-1D53035F935E}" type="slidenum">
              <a:rPr lang="en-US" smtClean="0"/>
              <a:t>6</a:t>
            </a:fld>
            <a:endParaRPr lang="en-US"/>
          </a:p>
        </p:txBody>
      </p:sp>
    </p:spTree>
    <p:extLst>
      <p:ext uri="{BB962C8B-B14F-4D97-AF65-F5344CB8AC3E}">
        <p14:creationId xmlns:p14="http://schemas.microsoft.com/office/powerpoint/2010/main" val="391317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Roboto" panose="02000000000000000000" pitchFamily="2" charset="0"/>
                <a:ea typeface="Roboto" panose="02000000000000000000" pitchFamily="2" charset="0"/>
                <a:cs typeface="Roboto" panose="02000000000000000000" pitchFamily="2" charset="0"/>
              </a:rPr>
              <a:t>This Solutions Lab, entitled Housing Journeys Reimagined: Towards a Supportive Affordable Homeownership Opportunity aims to create new models and approaches to providing individuals currently being supported by emergency shelter services with housing opportunities that allow for equity-building and long-term stability.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07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3EB0D-6317-974B-A9E6-E699F48C8B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77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32CA-8C76-FB45-9DC7-4DBD0459D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F8650-D03F-5647-B035-943FD6BD6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2A01D-58DE-5945-8BA9-84B3EB48F998}"/>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A998C583-3996-E746-A8E7-65C8EE35D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BA377-2D12-B044-8E83-C0FC608A6F22}"/>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277929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64EE-0E73-6549-B614-ECD943A17B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C2C082-D546-E646-8D7A-436E6CC83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0796A-17C6-384A-8296-FE0DA98DA4D9}"/>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F8976F27-C744-744E-9EE5-A654D6C13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89924-1F6D-E449-83F4-6B9F751D7BE2}"/>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38822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62489-471D-9940-948C-5AFFBB59F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F2B63F-2309-6041-9F31-D97B20D627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82359-3D42-7B4E-8C56-9F509091980B}"/>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DF259D89-9F0D-D949-A0CD-530A2B843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15B9F-2DBA-3448-A77B-D619D5DD4728}"/>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12985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4919-0F7A-FC40-AE77-81BD49DE8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9BA85-25AA-F94F-A3A5-2178DF04E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892E6-08C7-644E-9DC5-CC7709542E6F}"/>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58045F7D-4071-E944-8907-406391E88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051AA-8A0D-4744-A451-32CE0E87D5A4}"/>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95308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B8FD-91B1-F94C-83B9-D4EED2EFB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71ED96-790D-3047-9A09-F35583EF4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176A-F9CC-8345-9CE8-CD287386D273}"/>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313494E5-6D20-3E4C-958A-53DED64F9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B9882-67D8-A849-B05E-F1452F02207F}"/>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5595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2695-1BC9-5D48-BB84-431512594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6008F-2A8E-5C46-B88F-1422E30C6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9B9CF7-70B3-5F46-80FA-BCA1AE65D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E7F0A-480A-4E40-BAD2-D1BC00A91B53}"/>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6" name="Footer Placeholder 5">
            <a:extLst>
              <a:ext uri="{FF2B5EF4-FFF2-40B4-BE49-F238E27FC236}">
                <a16:creationId xmlns:a16="http://schemas.microsoft.com/office/drawing/2014/main" id="{A646154F-03F5-1547-8E95-188EB1BD5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76FDB-A131-034A-B682-590BD1818DB6}"/>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131662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9C7C-1CFE-EB4E-B34C-A3DF39F60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CC4890-6689-6944-A997-1D49CD005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ADF22-BCB9-2E4E-8EAE-4004643B1B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57D37-19B0-8248-8864-BD75F00B8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1D12F-CBE1-0B4F-80D5-96F04A5DFE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56C38-63E2-5747-BD76-0E4AD5643D15}"/>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8" name="Footer Placeholder 7">
            <a:extLst>
              <a:ext uri="{FF2B5EF4-FFF2-40B4-BE49-F238E27FC236}">
                <a16:creationId xmlns:a16="http://schemas.microsoft.com/office/drawing/2014/main" id="{7306CF44-62B5-9348-8C87-4C5A96CCFB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BD15E0-D0FA-454C-9F8F-D3B4AD6F9192}"/>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70691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AFAE-8AFF-2944-B216-00DA33AFA9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DCE16-3BFC-C047-BFEA-76547A7FFDC0}"/>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4" name="Footer Placeholder 3">
            <a:extLst>
              <a:ext uri="{FF2B5EF4-FFF2-40B4-BE49-F238E27FC236}">
                <a16:creationId xmlns:a16="http://schemas.microsoft.com/office/drawing/2014/main" id="{8A3055AC-05AD-1B48-903C-3DD3F9DD9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52664-11D3-7F46-AE6F-8C1A575D70C1}"/>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82063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41E5A41-F526-FF43-919A-9D221E9BA77B}"/>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140FCBD7-4CD5-454E-85AA-9D6FCDFAA9A8}"/>
              </a:ext>
            </a:extLst>
          </p:cNvPr>
          <p:cNvSpPr txBox="1"/>
          <p:nvPr userDrawn="1"/>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 </a:t>
            </a:r>
          </a:p>
        </p:txBody>
      </p:sp>
    </p:spTree>
    <p:extLst>
      <p:ext uri="{BB962C8B-B14F-4D97-AF65-F5344CB8AC3E}">
        <p14:creationId xmlns:p14="http://schemas.microsoft.com/office/powerpoint/2010/main" val="2705435129"/>
      </p:ext>
    </p:extLst>
  </p:cSld>
  <p:clrMapOvr>
    <a:masterClrMapping/>
  </p:clrMapOvr>
  <p:extLst>
    <p:ext uri="{DCECCB84-F9BA-43D5-87BE-67443E8EF086}">
      <p15:sldGuideLst xmlns:p15="http://schemas.microsoft.com/office/powerpoint/2012/main">
        <p15:guide id="1" pos="370" userDrawn="1">
          <p15:clr>
            <a:srgbClr val="FBAE40"/>
          </p15:clr>
        </p15:guide>
        <p15:guide id="2" pos="551" userDrawn="1">
          <p15:clr>
            <a:srgbClr val="FBAE40"/>
          </p15:clr>
        </p15:guide>
        <p15:guide id="3" pos="7582" userDrawn="1">
          <p15:clr>
            <a:srgbClr val="FBAE40"/>
          </p15:clr>
        </p15:guide>
        <p15:guide id="4" pos="7287" userDrawn="1">
          <p15:clr>
            <a:srgbClr val="FBAE40"/>
          </p15:clr>
        </p15:guide>
        <p15:guide id="6" pos="2638" userDrawn="1">
          <p15:clr>
            <a:srgbClr val="FBAE40"/>
          </p15:clr>
        </p15:guide>
        <p15:guide id="7" pos="2865" userDrawn="1">
          <p15:clr>
            <a:srgbClr val="FBAE40"/>
          </p15:clr>
        </p15:guide>
        <p15:guide id="8" pos="4951" userDrawn="1">
          <p15:clr>
            <a:srgbClr val="FBAE40"/>
          </p15:clr>
        </p15:guide>
        <p15:guide id="9" pos="5201" userDrawn="1">
          <p15:clr>
            <a:srgbClr val="FBAE40"/>
          </p15:clr>
        </p15:guide>
        <p15:guide id="10" orient="horz" pos="300" userDrawn="1">
          <p15:clr>
            <a:srgbClr val="FBAE40"/>
          </p15:clr>
        </p15:guide>
        <p15:guide id="11" orient="horz" pos="142" userDrawn="1">
          <p15:clr>
            <a:srgbClr val="FBAE40"/>
          </p15:clr>
        </p15:guide>
        <p15:guide id="12" orient="horz" pos="3952" userDrawn="1">
          <p15:clr>
            <a:srgbClr val="FBAE40"/>
          </p15:clr>
        </p15:guide>
        <p15:guide id="13" orient="horz" pos="4156" userDrawn="1">
          <p15:clr>
            <a:srgbClr val="FBAE40"/>
          </p15:clr>
        </p15:guide>
        <p15:guide id="14" orient="horz" pos="845" userDrawn="1">
          <p15:clr>
            <a:srgbClr val="FBAE40"/>
          </p15:clr>
        </p15:guide>
        <p15:guide id="15" orient="horz" pos="1049" userDrawn="1">
          <p15:clr>
            <a:srgbClr val="FBAE40"/>
          </p15:clr>
        </p15:guide>
        <p15:guide id="16" pos="18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917B-1F7F-1249-9789-E27D06F2C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54DBA8-D784-C747-A433-38E4A7767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E85EB-28A1-414E-BD7F-9D24E07E9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89D3A-9A5C-6D46-A25B-09A69497984B}"/>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6" name="Footer Placeholder 5">
            <a:extLst>
              <a:ext uri="{FF2B5EF4-FFF2-40B4-BE49-F238E27FC236}">
                <a16:creationId xmlns:a16="http://schemas.microsoft.com/office/drawing/2014/main" id="{CA223C28-BD18-2D4F-A3E5-95296E9CB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04E87-6875-724A-B88F-180C81EA4B34}"/>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93208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D8CC-B608-3848-B3BB-84286D860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4FABFD-DDFC-D84B-BF58-42E1CAA84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D56B11-4BEA-E542-8B2A-11B50A32E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87FB3-0C6E-8949-BC89-260EF23A20D6}"/>
              </a:ext>
            </a:extLst>
          </p:cNvPr>
          <p:cNvSpPr>
            <a:spLocks noGrp="1"/>
          </p:cNvSpPr>
          <p:nvPr>
            <p:ph type="dt" sz="half" idx="10"/>
          </p:nvPr>
        </p:nvSpPr>
        <p:spPr/>
        <p:txBody>
          <a:bodyPr/>
          <a:lstStyle/>
          <a:p>
            <a:fld id="{5C61BC10-ED27-0C43-B9F7-341AF68324A8}" type="datetimeFigureOut">
              <a:rPr lang="en-US" smtClean="0"/>
              <a:t>9/19/2022</a:t>
            </a:fld>
            <a:endParaRPr lang="en-US"/>
          </a:p>
        </p:txBody>
      </p:sp>
      <p:sp>
        <p:nvSpPr>
          <p:cNvPr id="6" name="Footer Placeholder 5">
            <a:extLst>
              <a:ext uri="{FF2B5EF4-FFF2-40B4-BE49-F238E27FC236}">
                <a16:creationId xmlns:a16="http://schemas.microsoft.com/office/drawing/2014/main" id="{BF79DF3F-E50A-4A44-B43B-259C895D7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6503-56B2-684D-B83C-1A2BD2F2ED47}"/>
              </a:ext>
            </a:extLst>
          </p:cNvPr>
          <p:cNvSpPr>
            <a:spLocks noGrp="1"/>
          </p:cNvSpPr>
          <p:nvPr>
            <p:ph type="sldNum" sz="quarter" idx="12"/>
          </p:nvPr>
        </p:nvSpPr>
        <p:spPr/>
        <p:txBody>
          <a:bodyPr/>
          <a:lstStyle/>
          <a:p>
            <a:fld id="{6D30DC01-27B4-0E41-8A41-A381249F6856}" type="slidenum">
              <a:rPr lang="en-US" smtClean="0"/>
              <a:t>‹#›</a:t>
            </a:fld>
            <a:endParaRPr lang="en-US"/>
          </a:p>
        </p:txBody>
      </p:sp>
    </p:spTree>
    <p:extLst>
      <p:ext uri="{BB962C8B-B14F-4D97-AF65-F5344CB8AC3E}">
        <p14:creationId xmlns:p14="http://schemas.microsoft.com/office/powerpoint/2010/main" val="270165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F407D-11EA-5648-BE9A-25B4B7918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69F4CB-E035-2F45-8ACE-F4ED63EE1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9C415-ACDB-2147-B130-64E94738F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1BC10-ED27-0C43-B9F7-341AF68324A8}" type="datetimeFigureOut">
              <a:rPr lang="en-US" smtClean="0"/>
              <a:t>9/19/2022</a:t>
            </a:fld>
            <a:endParaRPr lang="en-US"/>
          </a:p>
        </p:txBody>
      </p:sp>
      <p:sp>
        <p:nvSpPr>
          <p:cNvPr id="5" name="Footer Placeholder 4">
            <a:extLst>
              <a:ext uri="{FF2B5EF4-FFF2-40B4-BE49-F238E27FC236}">
                <a16:creationId xmlns:a16="http://schemas.microsoft.com/office/drawing/2014/main" id="{B7B16A41-9D4A-5345-8C97-EB4505F5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FECBB-A6C5-944A-B601-664EBDA22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0DC01-27B4-0E41-8A41-A381249F6856}" type="slidenum">
              <a:rPr lang="en-US" smtClean="0"/>
              <a:t>‹#›</a:t>
            </a:fld>
            <a:endParaRPr lang="en-US"/>
          </a:p>
        </p:txBody>
      </p:sp>
    </p:spTree>
    <p:extLst>
      <p:ext uri="{BB962C8B-B14F-4D97-AF65-F5344CB8AC3E}">
        <p14:creationId xmlns:p14="http://schemas.microsoft.com/office/powerpoint/2010/main" val="279933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8D0D144-AB6B-0B43-AAC4-85364AC3B129}"/>
              </a:ext>
            </a:extLst>
          </p:cNvPr>
          <p:cNvPicPr>
            <a:picLocks noChangeAspect="1"/>
          </p:cNvPicPr>
          <p:nvPr/>
        </p:nvPicPr>
        <p:blipFill rotWithShape="1">
          <a:blip r:embed="rId3">
            <a:extLst>
              <a:ext uri="{28A0092B-C50C-407E-A947-70E740481C1C}">
                <a14:useLocalDpi xmlns:a14="http://schemas.microsoft.com/office/drawing/2010/main" val="0"/>
              </a:ext>
            </a:extLst>
          </a:blip>
          <a:srcRect l="4630" t="7269" b="8842"/>
          <a:stretch/>
        </p:blipFill>
        <p:spPr>
          <a:xfrm>
            <a:off x="10150867" y="625723"/>
            <a:ext cx="1441732" cy="960801"/>
          </a:xfrm>
          <a:prstGeom prst="rect">
            <a:avLst/>
          </a:prstGeom>
        </p:spPr>
      </p:pic>
      <p:sp>
        <p:nvSpPr>
          <p:cNvPr id="10" name="Rectangle 9">
            <a:extLst>
              <a:ext uri="{FF2B5EF4-FFF2-40B4-BE49-F238E27FC236}">
                <a16:creationId xmlns:a16="http://schemas.microsoft.com/office/drawing/2014/main" id="{6F7F43E4-C456-774C-BD0F-960F82691FB7}"/>
              </a:ext>
            </a:extLst>
          </p:cNvPr>
          <p:cNvSpPr/>
          <p:nvPr/>
        </p:nvSpPr>
        <p:spPr>
          <a:xfrm>
            <a:off x="1151448" y="2107588"/>
            <a:ext cx="8139201" cy="2400657"/>
          </a:xfrm>
          <a:prstGeom prst="rect">
            <a:avLst/>
          </a:prstGeom>
          <a:noFill/>
          <a:ln>
            <a:noFill/>
          </a:ln>
        </p:spPr>
        <p:txBody>
          <a:bodyPr wrap="square">
            <a:spAutoFit/>
          </a:bodyPr>
          <a:lstStyle/>
          <a:p>
            <a:pPr lvl="0">
              <a:defRPr/>
            </a:pPr>
            <a:r>
              <a:rPr lang="en-US" sz="5000" b="1">
                <a:solidFill>
                  <a:schemeClr val="accent4"/>
                </a:solidFill>
                <a:latin typeface="Roboto Slab Black" pitchFamily="2" charset="0"/>
                <a:ea typeface="Roboto Slab Black" pitchFamily="2" charset="0"/>
                <a:cs typeface="Roboto" panose="02000000000000000000" pitchFamily="2" charset="0"/>
              </a:rPr>
              <a:t>Dwell </a:t>
            </a:r>
            <a:r>
              <a:rPr lang="en-US" sz="5000" b="1">
                <a:solidFill>
                  <a:schemeClr val="accent1"/>
                </a:solidFill>
                <a:latin typeface="Roboto Condensed" panose="02000000000000000000" pitchFamily="2" charset="0"/>
                <a:ea typeface="Roboto Condensed" panose="02000000000000000000" pitchFamily="2" charset="0"/>
                <a:cs typeface="Roboto" panose="02000000000000000000" pitchFamily="2" charset="0"/>
              </a:rPr>
              <a:t>:</a:t>
            </a:r>
            <a:r>
              <a:rPr lang="en-US" sz="5000" b="1">
                <a:solidFill>
                  <a:schemeClr val="accent4"/>
                </a:solidFill>
                <a:latin typeface="Roboto Slab Black" pitchFamily="2" charset="0"/>
                <a:ea typeface="Roboto Slab Black" pitchFamily="2" charset="0"/>
                <a:cs typeface="Roboto" panose="02000000000000000000" pitchFamily="2" charset="0"/>
              </a:rPr>
              <a:t> </a:t>
            </a:r>
            <a:r>
              <a:rPr lang="en-US" sz="5000">
                <a:solidFill>
                  <a:schemeClr val="accent4"/>
                </a:solidFill>
                <a:latin typeface="Roboto Slab" pitchFamily="2" charset="0"/>
                <a:ea typeface="Roboto Slab" pitchFamily="2" charset="0"/>
                <a:cs typeface="Roboto" panose="02000000000000000000" pitchFamily="2" charset="0"/>
              </a:rPr>
              <a:t>A Housing Journey Accelerator Program</a:t>
            </a:r>
            <a:endParaRPr kumimoji="0" lang="en-US" sz="5000" u="none" strike="noStrike" kern="1200" cap="none" spc="0" normalizeH="0" baseline="0" noProof="0">
              <a:ln>
                <a:noFill/>
              </a:ln>
              <a:solidFill>
                <a:schemeClr val="accent4"/>
              </a:solidFill>
              <a:effectLst/>
              <a:uLnTx/>
              <a:uFillTx/>
              <a:latin typeface="Roboto Slab" pitchFamily="2" charset="0"/>
              <a:ea typeface="Roboto Slab" pitchFamily="2" charset="0"/>
              <a:cs typeface="Roboto" panose="02000000000000000000" pitchFamily="2" charset="0"/>
            </a:endParaRPr>
          </a:p>
        </p:txBody>
      </p:sp>
      <p:sp>
        <p:nvSpPr>
          <p:cNvPr id="11" name="TextBox 10">
            <a:extLst>
              <a:ext uri="{FF2B5EF4-FFF2-40B4-BE49-F238E27FC236}">
                <a16:creationId xmlns:a16="http://schemas.microsoft.com/office/drawing/2014/main" id="{D2BD24CA-DB52-D64D-AFC2-37F3222CF1A4}"/>
              </a:ext>
            </a:extLst>
          </p:cNvPr>
          <p:cNvSpPr txBox="1"/>
          <p:nvPr/>
        </p:nvSpPr>
        <p:spPr>
          <a:xfrm>
            <a:off x="7832785" y="5908331"/>
            <a:ext cx="3701091" cy="323165"/>
          </a:xfrm>
          <a:prstGeom prst="rect">
            <a:avLst/>
          </a:prstGeom>
          <a:noFill/>
          <a:ln>
            <a:noFill/>
          </a:ln>
        </p:spPr>
        <p:txBody>
          <a:bodyPr wrap="square" rtlCol="0">
            <a:spAutoFit/>
          </a:bodyPr>
          <a:lstStyle/>
          <a:p>
            <a:pPr lvl="0" algn="r">
              <a:defRPr/>
            </a:pPr>
            <a:r>
              <a:rPr lang="en-US" sz="1500" i="1">
                <a:solidFill>
                  <a:schemeClr val="accent6"/>
                </a:solidFill>
                <a:latin typeface="Roboto Condensed Light" charset="0"/>
                <a:ea typeface="Roboto Condensed Light" charset="0"/>
                <a:cs typeface="Roboto Condensed Light" charset="0"/>
              </a:rPr>
              <a:t> Culminating Report </a:t>
            </a:r>
            <a:r>
              <a:rPr lang="en-CA" sz="1500" kern="0">
                <a:solidFill>
                  <a:schemeClr val="bg1"/>
                </a:solidFill>
                <a:latin typeface="Roboto Slab" pitchFamily="2" charset="0"/>
                <a:ea typeface="Roboto Slab" pitchFamily="2" charset="0"/>
              </a:rPr>
              <a:t>●</a:t>
            </a:r>
            <a:r>
              <a:rPr lang="en-US" sz="1500" i="1">
                <a:solidFill>
                  <a:schemeClr val="accent6"/>
                </a:solidFill>
                <a:latin typeface="Roboto Condensed Light" charset="0"/>
                <a:ea typeface="Roboto Condensed Light" charset="0"/>
                <a:cs typeface="Roboto Condensed Light" charset="0"/>
              </a:rPr>
              <a:t> June 2022</a:t>
            </a:r>
            <a:endParaRPr kumimoji="0" lang="en-US" sz="1500" b="0" i="1" u="none" strike="noStrike" kern="1200" cap="none" spc="0" normalizeH="0" baseline="0" noProof="0">
              <a:ln>
                <a:noFill/>
              </a:ln>
              <a:solidFill>
                <a:schemeClr val="accent6"/>
              </a:solidFill>
              <a:effectLst/>
              <a:uLnTx/>
              <a:uFillTx/>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204587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47B484DC-F9BC-0144-A456-13095BDCBB57}"/>
              </a:ext>
            </a:extLst>
          </p:cNvPr>
          <p:cNvSpPr txBox="1">
            <a:spLocks/>
          </p:cNvSpPr>
          <p:nvPr/>
        </p:nvSpPr>
        <p:spPr>
          <a:xfrm>
            <a:off x="889348" y="2449885"/>
            <a:ext cx="3298477" cy="3528844"/>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a:t>
            </a:r>
            <a:r>
              <a:rPr lang="en-CA" sz="1100">
                <a:solidFill>
                  <a:schemeClr val="tx1"/>
                </a:solidFill>
                <a:latin typeface="Roboto"/>
                <a:ea typeface="Roboto"/>
                <a:cs typeface="Roboto" panose="02000000000000000000" pitchFamily="2" charset="0"/>
              </a:rPr>
              <a:t>would benefit their family and children,</a:t>
            </a:r>
            <a:r>
              <a:rPr lang="en-CA" sz="1100" b="0">
                <a:solidFill>
                  <a:schemeClr val="tx1"/>
                </a:solidFill>
                <a:latin typeface="Roboto"/>
                <a:ea typeface="Roboto"/>
                <a:cs typeface="Roboto" panose="02000000000000000000" pitchFamily="2" charset="0"/>
              </a:rPr>
              <a:t> in particular. </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a better life now and for the future for their families. Some of the common </a:t>
            </a:r>
            <a:r>
              <a:rPr lang="en-CA" sz="1100">
                <a:solidFill>
                  <a:schemeClr val="tx1"/>
                </a:solidFill>
                <a:latin typeface="Roboto"/>
                <a:ea typeface="Roboto"/>
                <a:cs typeface="Roboto" panose="02000000000000000000" pitchFamily="2" charset="0"/>
              </a:rPr>
              <a:t>desired outcomes </a:t>
            </a:r>
            <a:r>
              <a:rPr lang="en-CA" sz="1100" b="0">
                <a:solidFill>
                  <a:schemeClr val="tx1"/>
                </a:solidFill>
                <a:latin typeface="Roboto"/>
                <a:ea typeface="Roboto"/>
                <a:cs typeface="Roboto" panose="02000000000000000000" pitchFamily="2" charset="0"/>
              </a:rPr>
              <a:t>are:</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Having a safe and stable home for their children to grow up in and return to</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Building wealth and being able to pass the home down to their children so they can have a better life</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Having “status” in the community; being looked at differently</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Being able to modify the space to suit their family needs</a:t>
            </a:r>
            <a:endParaRPr lang="en-US" sz="1100" b="0">
              <a:solidFill>
                <a:srgbClr val="000000"/>
              </a:solidFill>
              <a:latin typeface="Roboto" charset="0"/>
              <a:ea typeface="Roboto" charset="0"/>
              <a:cs typeface="Roboto" charset="0"/>
            </a:endParaRPr>
          </a:p>
        </p:txBody>
      </p:sp>
      <p:sp>
        <p:nvSpPr>
          <p:cNvPr id="26" name="Text Placeholder 1">
            <a:extLst>
              <a:ext uri="{FF2B5EF4-FFF2-40B4-BE49-F238E27FC236}">
                <a16:creationId xmlns:a16="http://schemas.microsoft.com/office/drawing/2014/main" id="{9B7A3968-7369-8C45-B825-29193FA78225}"/>
              </a:ext>
            </a:extLst>
          </p:cNvPr>
          <p:cNvSpPr txBox="1">
            <a:spLocks/>
          </p:cNvSpPr>
          <p:nvPr/>
        </p:nvSpPr>
        <p:spPr>
          <a:xfrm>
            <a:off x="4548188" y="2449885"/>
            <a:ext cx="3311525" cy="3528844"/>
          </a:xfrm>
          <a:prstGeom prst="rect">
            <a:avLst/>
          </a:prstGeom>
          <a:solidFill>
            <a:schemeClr val="accent2">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would help them feel a sense of freedom and accomplishment. </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achieving further goals. Some of the common desired outcomes are:</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Being an “owner”; a sense of pride and accomplishment Gaining equity, investing in oneself, and building up to</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Improving quality of life</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freedom of one’s own space </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a sense of belonging and feeling grounded</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a foundation to achieve other goals – e.g. starting a business, going back to school, having a family</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p:txBody>
      </p:sp>
      <p:sp>
        <p:nvSpPr>
          <p:cNvPr id="14" name="Rectangle 13">
            <a:extLst>
              <a:ext uri="{FF2B5EF4-FFF2-40B4-BE49-F238E27FC236}">
                <a16:creationId xmlns:a16="http://schemas.microsoft.com/office/drawing/2014/main" id="{170C93FF-A6B0-FC4E-9176-FDE69851B43B}"/>
              </a:ext>
            </a:extLst>
          </p:cNvPr>
          <p:cNvSpPr/>
          <p:nvPr/>
        </p:nvSpPr>
        <p:spPr>
          <a:xfrm>
            <a:off x="889348" y="476250"/>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What could “homeownership” mean in the future?</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5" name="Slide Number Placeholder 1">
            <a:extLst>
              <a:ext uri="{FF2B5EF4-FFF2-40B4-BE49-F238E27FC236}">
                <a16:creationId xmlns:a16="http://schemas.microsoft.com/office/drawing/2014/main" id="{C9A9756A-F0E9-B548-B245-747886BAA84E}"/>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10</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1456FD89-8EEB-F64E-9291-D774B061E13F}"/>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Our Vision for the Future</a:t>
            </a:r>
          </a:p>
        </p:txBody>
      </p:sp>
      <p:sp>
        <p:nvSpPr>
          <p:cNvPr id="3" name="Rectangle 2">
            <a:extLst>
              <a:ext uri="{FF2B5EF4-FFF2-40B4-BE49-F238E27FC236}">
                <a16:creationId xmlns:a16="http://schemas.microsoft.com/office/drawing/2014/main" id="{FC708A92-3572-ED42-B137-1347D2166092}"/>
              </a:ext>
            </a:extLst>
          </p:cNvPr>
          <p:cNvSpPr/>
          <p:nvPr/>
        </p:nvSpPr>
        <p:spPr>
          <a:xfrm>
            <a:off x="889348" y="999470"/>
            <a:ext cx="3298477" cy="938719"/>
          </a:xfrm>
          <a:prstGeom prst="rect">
            <a:avLst/>
          </a:prstGeom>
        </p:spPr>
        <p:txBody>
          <a:bodyPr wrap="square">
            <a:spAutoFit/>
          </a:bodyPr>
          <a:lstStyle/>
          <a:p>
            <a:r>
              <a:rPr lang="en-US" sz="1100">
                <a:solidFill>
                  <a:srgbClr val="000000"/>
                </a:solidFill>
                <a:latin typeface="Roboto" charset="0"/>
                <a:ea typeface="Roboto" charset="0"/>
                <a:cs typeface="Roboto" charset="0"/>
              </a:rPr>
              <a:t>This page provides an overview of the desired visions of the future, as expressed by Blue Door and Habitat for Humanity GTA families and individuals. These findings are summarized in more detail in the Appendix of this report.</a:t>
            </a:r>
          </a:p>
        </p:txBody>
      </p:sp>
      <p:sp>
        <p:nvSpPr>
          <p:cNvPr id="18" name="Rectangle 17">
            <a:extLst>
              <a:ext uri="{FF2B5EF4-FFF2-40B4-BE49-F238E27FC236}">
                <a16:creationId xmlns:a16="http://schemas.microsoft.com/office/drawing/2014/main" id="{D712604C-A546-9341-90BD-8C1D73B83F7D}"/>
              </a:ext>
            </a:extLst>
          </p:cNvPr>
          <p:cNvSpPr/>
          <p:nvPr/>
        </p:nvSpPr>
        <p:spPr>
          <a:xfrm>
            <a:off x="889348" y="2166126"/>
            <a:ext cx="3298477" cy="261610"/>
          </a:xfrm>
          <a:prstGeom prst="rect">
            <a:avLst/>
          </a:prstGeom>
          <a:solidFill>
            <a:schemeClr val="accent1">
              <a:lumMod val="40000"/>
              <a:lumOff val="6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VISION 1 </a:t>
            </a:r>
            <a:r>
              <a:rPr kumimoji="0" lang="en-CA" sz="1100" i="0" u="none" strike="noStrike" kern="0" cap="none" spc="0" normalizeH="0" baseline="0" noProof="0">
                <a:ln>
                  <a:noFill/>
                </a:ln>
                <a:solidFill>
                  <a:schemeClr val="accent1"/>
                </a:solidFill>
                <a:effectLst/>
                <a:uLnTx/>
                <a:uFillTx/>
                <a:latin typeface="Roboto Slab" pitchFamily="2" charset="0"/>
                <a:ea typeface="Roboto Slab" pitchFamily="2" charset="0"/>
                <a:cs typeface="+mn-cs"/>
              </a:rPr>
              <a:t>●</a:t>
            </a:r>
            <a:r>
              <a:rPr kumimoji="0" lang="en-CA" sz="11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100" b="1" kern="0">
                <a:latin typeface="Roboto Slab" pitchFamily="2" charset="0"/>
                <a:ea typeface="Roboto Slab" pitchFamily="2" charset="0"/>
              </a:rPr>
              <a:t>Providing for One’s Family</a:t>
            </a:r>
            <a:endParaRPr kumimoji="0" lang="en-US" sz="11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19" name="Rectangle 18">
            <a:extLst>
              <a:ext uri="{FF2B5EF4-FFF2-40B4-BE49-F238E27FC236}">
                <a16:creationId xmlns:a16="http://schemas.microsoft.com/office/drawing/2014/main" id="{1905B247-502E-B148-8ED2-F17FDF04F447}"/>
              </a:ext>
            </a:extLst>
          </p:cNvPr>
          <p:cNvSpPr/>
          <p:nvPr/>
        </p:nvSpPr>
        <p:spPr>
          <a:xfrm>
            <a:off x="4548188" y="2166126"/>
            <a:ext cx="3311525" cy="261610"/>
          </a:xfrm>
          <a:prstGeom prst="rect">
            <a:avLst/>
          </a:prstGeom>
          <a:solidFill>
            <a:schemeClr val="accent2">
              <a:lumMod val="40000"/>
              <a:lumOff val="6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VISION 2 </a:t>
            </a:r>
            <a:r>
              <a:rPr kumimoji="0" lang="en-CA" sz="1100" i="0" u="none" strike="noStrike" kern="0" cap="none" spc="0" normalizeH="0" baseline="0" noProof="0">
                <a:ln>
                  <a:noFill/>
                </a:ln>
                <a:solidFill>
                  <a:schemeClr val="accent2"/>
                </a:solidFill>
                <a:effectLst/>
                <a:uLnTx/>
                <a:uFillTx/>
                <a:latin typeface="Roboto Slab" pitchFamily="2" charset="0"/>
                <a:ea typeface="Roboto Slab" pitchFamily="2" charset="0"/>
                <a:cs typeface="+mn-cs"/>
              </a:rPr>
              <a:t>●</a:t>
            </a:r>
            <a:r>
              <a:rPr kumimoji="0" lang="en-CA" sz="11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100" b="1" kern="0">
                <a:latin typeface="Roboto Slab" pitchFamily="2" charset="0"/>
                <a:ea typeface="Roboto Slab" pitchFamily="2" charset="0"/>
              </a:rPr>
              <a:t>Freedom and Life Improvement</a:t>
            </a:r>
            <a:endParaRPr kumimoji="0" lang="en-US" sz="11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20" name="Text Placeholder 1">
            <a:extLst>
              <a:ext uri="{FF2B5EF4-FFF2-40B4-BE49-F238E27FC236}">
                <a16:creationId xmlns:a16="http://schemas.microsoft.com/office/drawing/2014/main" id="{AB86E02A-DD98-C543-8EAD-ECD9CC0DD8AF}"/>
              </a:ext>
            </a:extLst>
          </p:cNvPr>
          <p:cNvSpPr txBox="1">
            <a:spLocks/>
          </p:cNvSpPr>
          <p:nvPr/>
        </p:nvSpPr>
        <p:spPr>
          <a:xfrm>
            <a:off x="8256588" y="2449885"/>
            <a:ext cx="3311525" cy="3528844"/>
          </a:xfrm>
          <a:prstGeom prst="rect">
            <a:avLst/>
          </a:prstGeom>
          <a:solidFill>
            <a:schemeClr val="accent5">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would mean a sense of </a:t>
            </a:r>
            <a:r>
              <a:rPr lang="en-CA" sz="1100">
                <a:solidFill>
                  <a:schemeClr val="tx1"/>
                </a:solidFill>
                <a:latin typeface="Roboto"/>
                <a:ea typeface="Roboto"/>
                <a:cs typeface="Roboto" panose="02000000000000000000" pitchFamily="2" charset="0"/>
              </a:rPr>
              <a:t>long-term security.</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feeling assured that no one could take their home away. Some of the common </a:t>
            </a:r>
            <a:r>
              <a:rPr lang="en-CA" sz="1100">
                <a:solidFill>
                  <a:schemeClr val="tx1"/>
                </a:solidFill>
                <a:latin typeface="Roboto"/>
                <a:ea typeface="Roboto"/>
                <a:cs typeface="Roboto" panose="02000000000000000000" pitchFamily="2" charset="0"/>
              </a:rPr>
              <a:t>desired outcomes </a:t>
            </a:r>
            <a:r>
              <a:rPr lang="en-CA" sz="1100" b="0">
                <a:solidFill>
                  <a:schemeClr val="tx1"/>
                </a:solidFill>
                <a:latin typeface="Roboto"/>
                <a:ea typeface="Roboto"/>
                <a:cs typeface="Roboto" panose="02000000000000000000" pitchFamily="2" charset="0"/>
              </a:rPr>
              <a:t>are:</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Having a safe and stable home for the long-term; no time limit on duration of tenure</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Having some equity to fall back on in older years</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The pride of owning something</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Being able to personalize a space; do hobbies</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Being able to age in place</a:t>
            </a:r>
          </a:p>
        </p:txBody>
      </p:sp>
      <p:sp>
        <p:nvSpPr>
          <p:cNvPr id="23" name="Rectangle 22">
            <a:extLst>
              <a:ext uri="{FF2B5EF4-FFF2-40B4-BE49-F238E27FC236}">
                <a16:creationId xmlns:a16="http://schemas.microsoft.com/office/drawing/2014/main" id="{13DB7218-DACB-8044-83CA-24FA81B6719F}"/>
              </a:ext>
            </a:extLst>
          </p:cNvPr>
          <p:cNvSpPr/>
          <p:nvPr/>
        </p:nvSpPr>
        <p:spPr>
          <a:xfrm>
            <a:off x="8256588" y="2166126"/>
            <a:ext cx="3311525" cy="261610"/>
          </a:xfrm>
          <a:prstGeom prst="rect">
            <a:avLst/>
          </a:prstGeom>
          <a:solidFill>
            <a:schemeClr val="accent5">
              <a:lumMod val="40000"/>
              <a:lumOff val="6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VISION 3 </a:t>
            </a:r>
            <a:r>
              <a:rPr kumimoji="0" lang="en-CA" sz="11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1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100" b="1" kern="0">
                <a:latin typeface="Roboto Slab" pitchFamily="2" charset="0"/>
                <a:ea typeface="Roboto Slab" pitchFamily="2" charset="0"/>
              </a:rPr>
              <a:t>Long-Term Home</a:t>
            </a:r>
            <a:endParaRPr kumimoji="0" lang="en-US" sz="1100" b="1" i="0" u="none" strike="noStrike" kern="0" cap="none" spc="0" normalizeH="0" baseline="0" noProof="0">
              <a:ln>
                <a:noFill/>
              </a:ln>
              <a:effectLst/>
              <a:uLnTx/>
              <a:uFillTx/>
              <a:latin typeface="Roboto Slab" pitchFamily="2" charset="0"/>
              <a:ea typeface="Roboto Slab" pitchFamily="2" charset="0"/>
              <a:cs typeface="+mn-cs"/>
            </a:endParaRPr>
          </a:p>
        </p:txBody>
      </p:sp>
      <p:pic>
        <p:nvPicPr>
          <p:cNvPr id="13" name="Picture 6" descr="Icon&#10;&#10;Description automatically generated">
            <a:extLst>
              <a:ext uri="{FF2B5EF4-FFF2-40B4-BE49-F238E27FC236}">
                <a16:creationId xmlns:a16="http://schemas.microsoft.com/office/drawing/2014/main" id="{9F939EA4-C031-5D4F-8A79-5C52FE34FD6B}"/>
              </a:ext>
            </a:extLst>
          </p:cNvPr>
          <p:cNvPicPr>
            <a:picLocks noChangeAspect="1"/>
          </p:cNvPicPr>
          <p:nvPr/>
        </p:nvPicPr>
        <p:blipFill rotWithShape="1">
          <a:blip r:embed="rId2"/>
          <a:srcRect b="34955"/>
          <a:stretch/>
        </p:blipFill>
        <p:spPr>
          <a:xfrm>
            <a:off x="10257432" y="5923022"/>
            <a:ext cx="1778993" cy="934977"/>
          </a:xfrm>
          <a:prstGeom prst="rect">
            <a:avLst/>
          </a:prstGeom>
        </p:spPr>
      </p:pic>
    </p:spTree>
    <p:extLst>
      <p:ext uri="{BB962C8B-B14F-4D97-AF65-F5344CB8AC3E}">
        <p14:creationId xmlns:p14="http://schemas.microsoft.com/office/powerpoint/2010/main" val="190588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11</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Our Vision for the Future</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0294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Informing a New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8076B0-C92A-9748-B6A2-605C34AE7A40}"/>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2" name="Rectangle 31">
            <a:extLst>
              <a:ext uri="{FF2B5EF4-FFF2-40B4-BE49-F238E27FC236}">
                <a16:creationId xmlns:a16="http://schemas.microsoft.com/office/drawing/2014/main" id="{CF0FBEE6-1654-264A-BDBD-32F15E9D62DD}"/>
              </a:ext>
            </a:extLst>
          </p:cNvPr>
          <p:cNvSpPr/>
          <p:nvPr/>
        </p:nvSpPr>
        <p:spPr>
          <a:xfrm>
            <a:off x="889348" y="1674114"/>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What principles should inform a new housing model?</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50" name="Rectangle 49">
            <a:extLst>
              <a:ext uri="{FF2B5EF4-FFF2-40B4-BE49-F238E27FC236}">
                <a16:creationId xmlns:a16="http://schemas.microsoft.com/office/drawing/2014/main" id="{7F0660C9-C0AB-7842-A836-7BFC766A878C}"/>
              </a:ext>
            </a:extLst>
          </p:cNvPr>
          <p:cNvSpPr/>
          <p:nvPr/>
        </p:nvSpPr>
        <p:spPr>
          <a:xfrm>
            <a:off x="889348" y="2197334"/>
            <a:ext cx="3298477" cy="3785652"/>
          </a:xfrm>
          <a:prstGeom prst="rect">
            <a:avLst/>
          </a:prstGeom>
        </p:spPr>
        <p:txBody>
          <a:bodyPr wrap="square">
            <a:spAutoFit/>
          </a:bodyPr>
          <a:lstStyle/>
          <a:p>
            <a:r>
              <a:rPr lang="en-US" sz="1100">
                <a:solidFill>
                  <a:srgbClr val="000000"/>
                </a:solidFill>
                <a:latin typeface="Roboto" charset="0"/>
                <a:ea typeface="Roboto" charset="0"/>
                <a:cs typeface="Roboto" charset="0"/>
              </a:rPr>
              <a:t>Several key themes emerged across all the conversations that could serve to act as general principles to inform the initial design of the model, and that could also be used to shape ongoing service and operations approaches within the model. </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be </a:t>
            </a:r>
            <a:r>
              <a:rPr lang="en-US" sz="1100" b="1">
                <a:solidFill>
                  <a:srgbClr val="000000"/>
                </a:solidFill>
                <a:latin typeface="Roboto" charset="0"/>
                <a:ea typeface="Roboto" charset="0"/>
                <a:cs typeface="Roboto" charset="0"/>
              </a:rPr>
              <a:t>responsive and reflexive</a:t>
            </a:r>
            <a:r>
              <a:rPr lang="en-US" sz="1100">
                <a:solidFill>
                  <a:srgbClr val="000000"/>
                </a:solidFill>
                <a:latin typeface="Roboto" charset="0"/>
                <a:ea typeface="Roboto" charset="0"/>
                <a:cs typeface="Roboto" charset="0"/>
              </a:rPr>
              <a:t>—building learning and reflection into the model</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be </a:t>
            </a:r>
            <a:r>
              <a:rPr lang="en-US" sz="1100" b="1">
                <a:solidFill>
                  <a:srgbClr val="000000"/>
                </a:solidFill>
                <a:latin typeface="Roboto" charset="0"/>
                <a:ea typeface="Roboto" charset="0"/>
                <a:cs typeface="Roboto" charset="0"/>
              </a:rPr>
              <a:t>transparent</a:t>
            </a:r>
            <a:r>
              <a:rPr lang="en-US" sz="1100">
                <a:solidFill>
                  <a:srgbClr val="000000"/>
                </a:solidFill>
                <a:latin typeface="Roboto" charset="0"/>
                <a:ea typeface="Roboto" charset="0"/>
                <a:cs typeface="Roboto" charset="0"/>
              </a:rPr>
              <a:t> with information and </a:t>
            </a:r>
            <a:r>
              <a:rPr lang="en-US" sz="1100" b="1">
                <a:solidFill>
                  <a:srgbClr val="000000"/>
                </a:solidFill>
                <a:latin typeface="Roboto" charset="0"/>
                <a:ea typeface="Roboto" charset="0"/>
                <a:cs typeface="Roboto" charset="0"/>
              </a:rPr>
              <a:t>open</a:t>
            </a:r>
            <a:r>
              <a:rPr lang="en-US" sz="1100">
                <a:solidFill>
                  <a:srgbClr val="000000"/>
                </a:solidFill>
                <a:latin typeface="Roboto" charset="0"/>
                <a:ea typeface="Roboto" charset="0"/>
                <a:cs typeface="Roboto" charset="0"/>
              </a:rPr>
              <a:t> with communication </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for the model to be </a:t>
            </a:r>
            <a:r>
              <a:rPr lang="en-US" sz="1100" b="1">
                <a:solidFill>
                  <a:srgbClr val="000000"/>
                </a:solidFill>
                <a:latin typeface="Roboto" charset="0"/>
                <a:ea typeface="Roboto" charset="0"/>
                <a:cs typeface="Roboto" charset="0"/>
              </a:rPr>
              <a:t>flexible</a:t>
            </a:r>
            <a:r>
              <a:rPr lang="en-US" sz="1100">
                <a:solidFill>
                  <a:srgbClr val="000000"/>
                </a:solidFill>
                <a:latin typeface="Roboto" charset="0"/>
                <a:ea typeface="Roboto" charset="0"/>
                <a:cs typeface="Roboto" charset="0"/>
              </a:rPr>
              <a:t> to suit different resident needs and be adaptive to those needs over time—a range of services should be available</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Many people who experience homelessness have lacked control and agency in their past housing—there can be trauma; it is important for them to be </a:t>
            </a:r>
            <a:r>
              <a:rPr lang="en-US" sz="1100" b="1">
                <a:solidFill>
                  <a:srgbClr val="000000"/>
                </a:solidFill>
                <a:latin typeface="Roboto" charset="0"/>
                <a:ea typeface="Roboto" charset="0"/>
                <a:cs typeface="Roboto" charset="0"/>
              </a:rPr>
              <a:t>aware of their rights </a:t>
            </a:r>
            <a:r>
              <a:rPr lang="en-US" sz="1100">
                <a:solidFill>
                  <a:srgbClr val="000000"/>
                </a:solidFill>
                <a:latin typeface="Roboto" charset="0"/>
                <a:ea typeface="Roboto" charset="0"/>
                <a:cs typeface="Roboto" charset="0"/>
              </a:rPr>
              <a:t>and expectation to reduce fears of moving into a new place</a:t>
            </a:r>
          </a:p>
        </p:txBody>
      </p:sp>
      <p:sp>
        <p:nvSpPr>
          <p:cNvPr id="51" name="Rectangle 50">
            <a:extLst>
              <a:ext uri="{FF2B5EF4-FFF2-40B4-BE49-F238E27FC236}">
                <a16:creationId xmlns:a16="http://schemas.microsoft.com/office/drawing/2014/main" id="{87903672-6E56-074B-AEF9-3FE5D1E739B0}"/>
              </a:ext>
            </a:extLst>
          </p:cNvPr>
          <p:cNvSpPr/>
          <p:nvPr/>
        </p:nvSpPr>
        <p:spPr>
          <a:xfrm>
            <a:off x="4561236" y="1674114"/>
            <a:ext cx="3298477" cy="4278094"/>
          </a:xfrm>
          <a:prstGeom prst="rect">
            <a:avLst/>
          </a:prstGeom>
        </p:spPr>
        <p:txBody>
          <a:bodyPr wrap="square">
            <a:spAutoFit/>
          </a:bodyPr>
          <a:lstStyle/>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maintain or </a:t>
            </a:r>
            <a:r>
              <a:rPr lang="en-US" sz="1100" b="1">
                <a:solidFill>
                  <a:srgbClr val="000000"/>
                </a:solidFill>
                <a:latin typeface="Roboto" charset="0"/>
                <a:ea typeface="Roboto" charset="0"/>
                <a:cs typeface="Roboto" charset="0"/>
              </a:rPr>
              <a:t>add to the level of available affordable housing stock </a:t>
            </a:r>
            <a:r>
              <a:rPr lang="en-US" sz="1100">
                <a:solidFill>
                  <a:srgbClr val="000000"/>
                </a:solidFill>
                <a:latin typeface="Roboto" charset="0"/>
                <a:ea typeface="Roboto" charset="0"/>
                <a:cs typeface="Roboto" charset="0"/>
              </a:rPr>
              <a:t>over time </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consider </a:t>
            </a:r>
            <a:r>
              <a:rPr lang="en-US" sz="1100" b="1">
                <a:solidFill>
                  <a:srgbClr val="000000"/>
                </a:solidFill>
                <a:latin typeface="Roboto" charset="0"/>
                <a:ea typeface="Roboto" charset="0"/>
                <a:cs typeface="Roboto" charset="0"/>
              </a:rPr>
              <a:t>opt-in engagement</a:t>
            </a:r>
            <a:r>
              <a:rPr lang="en-US" sz="1100">
                <a:solidFill>
                  <a:srgbClr val="000000"/>
                </a:solidFill>
                <a:latin typeface="Roboto" charset="0"/>
                <a:ea typeface="Roboto" charset="0"/>
                <a:cs typeface="Roboto" charset="0"/>
              </a:rPr>
              <a:t>, where no one is forced to participate, and power relationships are clear, fair, and not solely related to the amount of financial stake in the project</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have </a:t>
            </a:r>
            <a:r>
              <a:rPr lang="en-US" sz="1100" b="1">
                <a:solidFill>
                  <a:srgbClr val="000000"/>
                </a:solidFill>
                <a:latin typeface="Roboto" charset="0"/>
                <a:ea typeface="Roboto" charset="0"/>
                <a:cs typeface="Roboto" charset="0"/>
              </a:rPr>
              <a:t>long-term stability</a:t>
            </a:r>
            <a:r>
              <a:rPr lang="en-US" sz="1100">
                <a:solidFill>
                  <a:srgbClr val="000000"/>
                </a:solidFill>
                <a:latin typeface="Roboto" charset="0"/>
                <a:ea typeface="Roboto" charset="0"/>
                <a:cs typeface="Roboto" charset="0"/>
              </a:rPr>
              <a:t>—security of tenure is key to all four success criteria</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for </a:t>
            </a:r>
            <a:r>
              <a:rPr lang="en-US" sz="1100" b="1">
                <a:solidFill>
                  <a:srgbClr val="000000"/>
                </a:solidFill>
                <a:latin typeface="Roboto" charset="0"/>
                <a:ea typeface="Roboto" charset="0"/>
                <a:cs typeface="Roboto" charset="0"/>
              </a:rPr>
              <a:t>“feeling” of homeownership</a:t>
            </a:r>
            <a:r>
              <a:rPr lang="en-US" sz="1100">
                <a:solidFill>
                  <a:srgbClr val="000000"/>
                </a:solidFill>
                <a:latin typeface="Roboto" charset="0"/>
                <a:ea typeface="Roboto" charset="0"/>
                <a:cs typeface="Roboto" charset="0"/>
              </a:rPr>
              <a:t>—these are conditions for engagement and equity building and this is not necessarily tied to legal ownership of a physical space</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for </a:t>
            </a:r>
            <a:r>
              <a:rPr lang="en-US" sz="1100" b="1">
                <a:solidFill>
                  <a:srgbClr val="000000"/>
                </a:solidFill>
                <a:latin typeface="Roboto" charset="0"/>
                <a:ea typeface="Roboto" charset="0"/>
                <a:cs typeface="Roboto" charset="0"/>
              </a:rPr>
              <a:t>partnerships</a:t>
            </a:r>
            <a:r>
              <a:rPr lang="en-US" sz="1100">
                <a:solidFill>
                  <a:srgbClr val="000000"/>
                </a:solidFill>
                <a:latin typeface="Roboto" charset="0"/>
                <a:ea typeface="Roboto" charset="0"/>
                <a:cs typeface="Roboto" charset="0"/>
              </a:rPr>
              <a:t> and collaborative operating models with other programs and service providers</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The need to offer people </a:t>
            </a:r>
            <a:r>
              <a:rPr lang="en-US" sz="1100" b="1">
                <a:solidFill>
                  <a:srgbClr val="000000"/>
                </a:solidFill>
                <a:latin typeface="Roboto" charset="0"/>
                <a:ea typeface="Roboto" charset="0"/>
                <a:cs typeface="Roboto" charset="0"/>
              </a:rPr>
              <a:t>choices</a:t>
            </a:r>
            <a:r>
              <a:rPr lang="en-US" sz="1100">
                <a:solidFill>
                  <a:srgbClr val="000000"/>
                </a:solidFill>
                <a:latin typeface="Roboto" charset="0"/>
                <a:ea typeface="Roboto" charset="0"/>
                <a:cs typeface="Roboto" charset="0"/>
              </a:rPr>
              <a:t> and make them feel </a:t>
            </a:r>
            <a:r>
              <a:rPr lang="en-US" sz="1100" b="1">
                <a:solidFill>
                  <a:srgbClr val="000000"/>
                </a:solidFill>
                <a:latin typeface="Roboto" charset="0"/>
                <a:ea typeface="Roboto" charset="0"/>
                <a:cs typeface="Roboto" charset="0"/>
              </a:rPr>
              <a:t>respected</a:t>
            </a:r>
            <a:r>
              <a:rPr lang="en-US" sz="1100">
                <a:solidFill>
                  <a:srgbClr val="000000"/>
                </a:solidFill>
                <a:latin typeface="Roboto" charset="0"/>
                <a:ea typeface="Roboto" charset="0"/>
                <a:cs typeface="Roboto" charset="0"/>
              </a:rPr>
              <a:t> (e.g., not being watched by a landlord or having someone enter unexpectedly)</a:t>
            </a:r>
          </a:p>
          <a:p>
            <a:pPr marL="171450" indent="-171450">
              <a:spcBef>
                <a:spcPts val="600"/>
              </a:spcBef>
              <a:buFont typeface="Arial" panose="020B0604020202020204" pitchFamily="34" charset="0"/>
              <a:buChar char="•"/>
            </a:pPr>
            <a:r>
              <a:rPr lang="en-US" sz="1100">
                <a:solidFill>
                  <a:srgbClr val="000000"/>
                </a:solidFill>
                <a:latin typeface="Roboto" charset="0"/>
                <a:ea typeface="Roboto" charset="0"/>
                <a:cs typeface="Roboto" charset="0"/>
              </a:rPr>
              <a:t>In some cases, an equity stake may be related to control and agency (money = power!)</a:t>
            </a:r>
          </a:p>
        </p:txBody>
      </p:sp>
    </p:spTree>
    <p:extLst>
      <p:ext uri="{BB962C8B-B14F-4D97-AF65-F5344CB8AC3E}">
        <p14:creationId xmlns:p14="http://schemas.microsoft.com/office/powerpoint/2010/main" val="161384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C93FF-A6B0-FC4E-9176-FDE69851B43B}"/>
              </a:ext>
            </a:extLst>
          </p:cNvPr>
          <p:cNvSpPr/>
          <p:nvPr/>
        </p:nvSpPr>
        <p:spPr>
          <a:xfrm>
            <a:off x="889348" y="476250"/>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What would define “success” in a new housing model?</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5" name="Slide Number Placeholder 1">
            <a:extLst>
              <a:ext uri="{FF2B5EF4-FFF2-40B4-BE49-F238E27FC236}">
                <a16:creationId xmlns:a16="http://schemas.microsoft.com/office/drawing/2014/main" id="{C9A9756A-F0E9-B548-B245-747886BAA84E}"/>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1456FD89-8EEB-F64E-9291-D774B061E13F}"/>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Our Vision for the Future</a:t>
            </a:r>
          </a:p>
        </p:txBody>
      </p:sp>
      <p:sp>
        <p:nvSpPr>
          <p:cNvPr id="3" name="Rectangle 2">
            <a:extLst>
              <a:ext uri="{FF2B5EF4-FFF2-40B4-BE49-F238E27FC236}">
                <a16:creationId xmlns:a16="http://schemas.microsoft.com/office/drawing/2014/main" id="{FC708A92-3572-ED42-B137-1347D2166092}"/>
              </a:ext>
            </a:extLst>
          </p:cNvPr>
          <p:cNvSpPr/>
          <p:nvPr/>
        </p:nvSpPr>
        <p:spPr>
          <a:xfrm>
            <a:off x="889348" y="999470"/>
            <a:ext cx="3298477" cy="938719"/>
          </a:xfrm>
          <a:prstGeom prst="rect">
            <a:avLst/>
          </a:prstGeom>
        </p:spPr>
        <p:txBody>
          <a:bodyPr wrap="square">
            <a:spAutoFit/>
          </a:bodyPr>
          <a:lstStyle/>
          <a:p>
            <a:r>
              <a:rPr lang="en-US" sz="1100">
                <a:solidFill>
                  <a:srgbClr val="000000"/>
                </a:solidFill>
                <a:latin typeface="Roboto" charset="0"/>
                <a:ea typeface="Roboto" charset="0"/>
                <a:cs typeface="Roboto" charset="0"/>
              </a:rPr>
              <a:t>From the synthesis of our conversations, four key themes emerged. These themes became the success criteria we used to design the Dwell model. This page provides an overview of how each of these success criteria impact the model.</a:t>
            </a:r>
          </a:p>
        </p:txBody>
      </p:sp>
      <p:graphicFrame>
        <p:nvGraphicFramePr>
          <p:cNvPr id="4" name="Table 4">
            <a:extLst>
              <a:ext uri="{FF2B5EF4-FFF2-40B4-BE49-F238E27FC236}">
                <a16:creationId xmlns:a16="http://schemas.microsoft.com/office/drawing/2014/main" id="{BEBC169A-24FB-8742-86F9-FA23E74C83E7}"/>
              </a:ext>
            </a:extLst>
          </p:cNvPr>
          <p:cNvGraphicFramePr>
            <a:graphicFrameLocks noGrp="1"/>
          </p:cNvGraphicFramePr>
          <p:nvPr>
            <p:extLst>
              <p:ext uri="{D42A27DB-BD31-4B8C-83A1-F6EECF244321}">
                <p14:modId xmlns:p14="http://schemas.microsoft.com/office/powerpoint/2010/main" val="3725314673"/>
              </p:ext>
            </p:extLst>
          </p:nvPr>
        </p:nvGraphicFramePr>
        <p:xfrm>
          <a:off x="892469" y="2103592"/>
          <a:ext cx="10685805" cy="4084320"/>
        </p:xfrm>
        <a:graphic>
          <a:graphicData uri="http://schemas.openxmlformats.org/drawingml/2006/table">
            <a:tbl>
              <a:tblPr firstRow="1" bandRow="1">
                <a:tableStyleId>{5C22544A-7EE6-4342-B048-85BDC9FD1C3A}</a:tableStyleId>
              </a:tblPr>
              <a:tblGrid>
                <a:gridCol w="1060618">
                  <a:extLst>
                    <a:ext uri="{9D8B030D-6E8A-4147-A177-3AD203B41FA5}">
                      <a16:colId xmlns:a16="http://schemas.microsoft.com/office/drawing/2014/main" val="120273714"/>
                    </a:ext>
                  </a:extLst>
                </a:gridCol>
                <a:gridCol w="3213704">
                  <a:extLst>
                    <a:ext uri="{9D8B030D-6E8A-4147-A177-3AD203B41FA5}">
                      <a16:colId xmlns:a16="http://schemas.microsoft.com/office/drawing/2014/main" val="810962260"/>
                    </a:ext>
                  </a:extLst>
                </a:gridCol>
                <a:gridCol w="2137161">
                  <a:extLst>
                    <a:ext uri="{9D8B030D-6E8A-4147-A177-3AD203B41FA5}">
                      <a16:colId xmlns:a16="http://schemas.microsoft.com/office/drawing/2014/main" val="3320902796"/>
                    </a:ext>
                  </a:extLst>
                </a:gridCol>
                <a:gridCol w="2137161">
                  <a:extLst>
                    <a:ext uri="{9D8B030D-6E8A-4147-A177-3AD203B41FA5}">
                      <a16:colId xmlns:a16="http://schemas.microsoft.com/office/drawing/2014/main" val="3313294752"/>
                    </a:ext>
                  </a:extLst>
                </a:gridCol>
                <a:gridCol w="2137161">
                  <a:extLst>
                    <a:ext uri="{9D8B030D-6E8A-4147-A177-3AD203B41FA5}">
                      <a16:colId xmlns:a16="http://schemas.microsoft.com/office/drawing/2014/main" val="2577527802"/>
                    </a:ext>
                  </a:extLst>
                </a:gridCol>
              </a:tblGrid>
              <a:tr h="257868">
                <a:tc>
                  <a:txBody>
                    <a:bodyPr/>
                    <a:lstStyle/>
                    <a:p>
                      <a:endParaRPr lang="en-CA" sz="1100">
                        <a:solidFill>
                          <a:sysClr val="windowText" lastClr="000000"/>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CA" sz="1100">
                        <a:solidFill>
                          <a:sysClr val="windowText" lastClr="000000"/>
                        </a:solidFill>
                        <a:latin typeface="Roboto" panose="02000000000000000000" pitchFamily="2" charset="0"/>
                        <a:ea typeface="Roboto" panose="02000000000000000000" pitchFamily="2"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ctr"/>
                      <a:r>
                        <a:rPr lang="en-CA" sz="1100">
                          <a:solidFill>
                            <a:sysClr val="windowText" lastClr="000000"/>
                          </a:solidFill>
                          <a:latin typeface="Roboto Slab" pitchFamily="2" charset="0"/>
                          <a:ea typeface="Roboto Slab" pitchFamily="2" charset="0"/>
                        </a:rPr>
                        <a:t>Design Implications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CA" sz="1100">
                        <a:solidFill>
                          <a:sysClr val="windowText" lastClr="000000"/>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a:solidFill>
                          <a:sysClr val="windowText" lastClr="000000"/>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469432"/>
                  </a:ext>
                </a:extLst>
              </a:tr>
              <a:tr h="257868">
                <a:tc>
                  <a:txBody>
                    <a:bodyPr/>
                    <a:lstStyle/>
                    <a:p>
                      <a:endParaRPr lang="en-CA" sz="1100">
                        <a:solidFill>
                          <a:sysClr val="windowText" lastClr="000000"/>
                        </a:solidFill>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CA" sz="1100" b="1">
                          <a:solidFill>
                            <a:sysClr val="windowText" lastClr="000000"/>
                          </a:solidFill>
                          <a:latin typeface="Roboto" panose="02000000000000000000" pitchFamily="2" charset="0"/>
                          <a:ea typeface="Roboto" panose="02000000000000000000" pitchFamily="2" charset="0"/>
                        </a:rPr>
                        <a:t>Description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CA" sz="1100" b="1">
                          <a:solidFill>
                            <a:sysClr val="windowText" lastClr="000000"/>
                          </a:solidFill>
                          <a:latin typeface="Roboto" panose="02000000000000000000" pitchFamily="2" charset="0"/>
                          <a:ea typeface="Roboto" panose="02000000000000000000" pitchFamily="2" charset="0"/>
                        </a:rPr>
                        <a:t>Housing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CA" sz="1100" b="1">
                          <a:solidFill>
                            <a:sysClr val="windowText" lastClr="000000"/>
                          </a:solidFill>
                          <a:latin typeface="Roboto" panose="02000000000000000000" pitchFamily="2" charset="0"/>
                          <a:ea typeface="Roboto" panose="02000000000000000000" pitchFamily="2" charset="0"/>
                        </a:rPr>
                        <a:t>Financial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CA" sz="1100" b="1">
                          <a:solidFill>
                            <a:sysClr val="windowText" lastClr="000000"/>
                          </a:solidFill>
                          <a:latin typeface="Roboto" panose="02000000000000000000" pitchFamily="2" charset="0"/>
                          <a:ea typeface="Roboto" panose="02000000000000000000" pitchFamily="2" charset="0"/>
                        </a:rPr>
                        <a:t>Service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726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1</a:t>
                      </a:r>
                      <a:endPar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Roboto Slab" pitchFamily="2" charset="0"/>
                          <a:ea typeface="Roboto Slab" pitchFamily="2" charset="0"/>
                          <a:cs typeface="Roboto Condensed" charset="0"/>
                        </a:rPr>
                        <a:t>Permanence and Stability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charset="0"/>
                        </a:rPr>
                        <a:t>For participants, this theme means having a place for the long-term rather than planning for the future and living somewhere where you can set clear goals for yourself and your family.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E4F8">
                        <a:alpha val="52549"/>
                      </a:srgbClr>
                    </a:solid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Giving people the option to stay in their home for as long as they desire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The developer should have a mission to provide permanence and stability through long-term affordability for residents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a:latin typeface="Roboto" panose="02000000000000000000" pitchFamily="2" charset="0"/>
                          <a:ea typeface="Roboto" panose="02000000000000000000" pitchFamily="2" charset="0"/>
                          <a:cs typeface="Arial" panose="020B0604020202020204" pitchFamily="34" charset="0"/>
                        </a:rPr>
                        <a:t>Ensure that people </a:t>
                      </a:r>
                      <a:r>
                        <a:rPr lang="en-CA" sz="1000" b="0">
                          <a:latin typeface="Roboto" panose="02000000000000000000" pitchFamily="2" charset="0"/>
                          <a:ea typeface="Roboto" panose="02000000000000000000" pitchFamily="2" charset="0"/>
                          <a:cs typeface="Arial" panose="020B0604020202020204" pitchFamily="34" charset="0"/>
                        </a:rPr>
                        <a:t>have access to supports they need to help </a:t>
                      </a:r>
                      <a:r>
                        <a:rPr lang="en-CA" sz="1000">
                          <a:latin typeface="Roboto" panose="02000000000000000000" pitchFamily="2" charset="0"/>
                          <a:ea typeface="Roboto" panose="02000000000000000000" pitchFamily="2" charset="0"/>
                          <a:cs typeface="Arial" panose="020B0604020202020204" pitchFamily="34" charset="0"/>
                        </a:rPr>
                        <a:t>them maintain their home</a:t>
                      </a:r>
                    </a:p>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Flexible and adaptive to needs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7561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2</a:t>
                      </a:r>
                      <a:endPar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Roboto Slab" pitchFamily="2" charset="0"/>
                          <a:ea typeface="Roboto Slab" pitchFamily="2" charset="0"/>
                          <a:cs typeface="Roboto Condensed" charset="0"/>
                        </a:rPr>
                        <a:t>Building Equity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0" lang="en-US" sz="1000" b="0" i="0" u="none" strike="noStrike" kern="1200" cap="none" spc="0" normalizeH="0" baseline="0" noProof="0">
                          <a:ln>
                            <a:noFill/>
                          </a:ln>
                          <a:solidFill>
                            <a:srgbClr val="000000"/>
                          </a:solidFill>
                          <a:effectLst/>
                          <a:uLnTx/>
                          <a:uFillTx/>
                          <a:latin typeface="Roboto" charset="0"/>
                          <a:ea typeface="Roboto" charset="0"/>
                          <a:cs typeface="Roboto" charset="0"/>
                        </a:rPr>
                        <a:t>This theme </a:t>
                      </a:r>
                      <a:r>
                        <a:rPr kumimoji="0" lang="en-US" sz="1000" i="0" u="none" strike="noStrike" kern="1200" cap="none" spc="0" normalizeH="0" baseline="0" noProof="0">
                          <a:ln>
                            <a:noFill/>
                          </a:ln>
                          <a:solidFill>
                            <a:srgbClr val="000000"/>
                          </a:solidFill>
                          <a:effectLst/>
                          <a:uLnTx/>
                          <a:uFillTx/>
                          <a:latin typeface="Roboto" charset="0"/>
                          <a:ea typeface="Roboto" charset="0"/>
                          <a:cs typeface="Roboto" charset="0"/>
                        </a:rPr>
                        <a:t>meant different things to different lived expert participants</a:t>
                      </a:r>
                      <a:r>
                        <a:rPr kumimoji="0" lang="en-US" sz="1000" b="0" i="0" u="none" strike="noStrike" kern="1200" cap="none" spc="0" normalizeH="0" baseline="0" noProof="0">
                          <a:ln>
                            <a:noFill/>
                          </a:ln>
                          <a:solidFill>
                            <a:srgbClr val="000000"/>
                          </a:solidFill>
                          <a:effectLst/>
                          <a:uLnTx/>
                          <a:uFillTx/>
                          <a:latin typeface="Roboto" charset="0"/>
                          <a:ea typeface="Roboto" charset="0"/>
                          <a:cs typeface="Roboto" charset="0"/>
                        </a:rPr>
                        <a:t>. For some, the opportunity to make an investment that grows in value over time was important. For others, they spoke about building equity as a way of feeling their housing payments are “benefiting them” instead of paying off someone else’s mortgage.</a:t>
                      </a:r>
                      <a:endParaRPr lang="en-CA" sz="1000">
                        <a:solidFill>
                          <a:sysClr val="windowText" lastClr="000000"/>
                        </a:solidFill>
                        <a:latin typeface="Roboto" panose="02000000000000000000" pitchFamily="2" charset="0"/>
                        <a:ea typeface="Roboto" panose="02000000000000000000" pitchFamily="2"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E4F8">
                        <a:alpha val="52549"/>
                      </a:srgbClr>
                    </a:solidFill>
                  </a:tcPr>
                </a:tc>
                <a:tc>
                  <a:txBody>
                    <a:bodyPr/>
                    <a:lstStyle/>
                    <a:p>
                      <a:pPr marL="171450" indent="-171450">
                        <a:buFont typeface="Arial" panose="020B0604020202020204" pitchFamily="34" charset="0"/>
                        <a:buChar char="•"/>
                      </a:pPr>
                      <a:endParaRPr lang="en-CA" sz="1000">
                        <a:solidFill>
                          <a:sysClr val="windowText" lastClr="000000"/>
                        </a:solidFill>
                        <a:latin typeface="Roboto" panose="02000000000000000000" pitchFamily="2" charset="0"/>
                        <a:ea typeface="Roboto" panose="02000000000000000000" pitchFamily="2"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20">
                      <a:fgClr>
                        <a:schemeClr val="tx2"/>
                      </a:fgClr>
                      <a:bgClr>
                        <a:schemeClr val="bg1"/>
                      </a:bgClr>
                    </a:pattFill>
                  </a:tcPr>
                </a:tc>
                <a:tc>
                  <a:txBody>
                    <a:bodyPr/>
                    <a:lstStyle/>
                    <a:p>
                      <a:pPr marL="171450" indent="-171450">
                        <a:buFont typeface="Arial" panose="020B0604020202020204" pitchFamily="34" charset="0"/>
                        <a:buChar char="•"/>
                      </a:pPr>
                      <a:r>
                        <a:rPr kumimoji="0" lang="en-US" sz="1000" i="0" u="none" strike="noStrike" kern="1200" cap="none" spc="0" normalizeH="0" baseline="0" noProof="0">
                          <a:ln>
                            <a:noFill/>
                          </a:ln>
                          <a:solidFill>
                            <a:srgbClr val="000000"/>
                          </a:solidFill>
                          <a:effectLst/>
                          <a:uLnTx/>
                          <a:uFillTx/>
                          <a:latin typeface="Roboto" charset="0"/>
                          <a:ea typeface="Roboto" charset="0"/>
                          <a:cs typeface="Roboto" charset="0"/>
                        </a:rPr>
                        <a:t>Having residents’ housing payments feel “productive”, similar to an owner building equity in their home, either by offering equity, providing shares, or rebates for housing costs</a:t>
                      </a:r>
                      <a:endParaRPr lang="en-CA" sz="1000">
                        <a:solidFill>
                          <a:sysClr val="windowText" lastClr="000000"/>
                        </a:solidFill>
                        <a:latin typeface="Roboto" panose="02000000000000000000" pitchFamily="2" charset="0"/>
                        <a:ea typeface="Roboto" panose="02000000000000000000" pitchFamily="2"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Providing access to financial planning and education for residents to maximize their benefit from the equity or rebate they receive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658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3</a:t>
                      </a:r>
                      <a:endPar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Roboto Slab" pitchFamily="2" charset="0"/>
                          <a:ea typeface="Roboto Slab" pitchFamily="2" charset="0"/>
                          <a:cs typeface="Roboto Condensed" charset="0"/>
                        </a:rPr>
                        <a:t>Pride and Responsibility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CA" sz="1000">
                          <a:solidFill>
                            <a:sysClr val="windowText" lastClr="000000"/>
                          </a:solidFill>
                          <a:latin typeface="Roboto" panose="02000000000000000000" pitchFamily="2" charset="0"/>
                          <a:ea typeface="Roboto" panose="02000000000000000000" pitchFamily="2" charset="0"/>
                        </a:rPr>
                        <a:t>For participants, pride and responsibility come through feeling truly at home somewhere they feel proud and having a sense of achievement and belonging from having your own place.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E4F8">
                        <a:alpha val="52549"/>
                      </a:srgbClr>
                    </a:solid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Offering a tenure or governance model that includes the resident in the process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CA" sz="1000">
                        <a:solidFill>
                          <a:sysClr val="windowText" lastClr="000000"/>
                        </a:solidFill>
                        <a:latin typeface="Roboto" panose="02000000000000000000" pitchFamily="2" charset="0"/>
                        <a:ea typeface="Roboto" panose="02000000000000000000" pitchFamily="2"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20">
                      <a:fgClr>
                        <a:schemeClr val="tx2"/>
                      </a:fgClr>
                      <a:bgClr>
                        <a:schemeClr val="bg1"/>
                      </a:bgClr>
                    </a:patt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Offering opportunities for residents to get involved in their building in different ways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7986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4</a:t>
                      </a:r>
                      <a:endParaRPr kumimoji="0" lang="en-US" sz="100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Roboto Slab" pitchFamily="2" charset="0"/>
                          <a:ea typeface="Roboto Slab" pitchFamily="2" charset="0"/>
                          <a:cs typeface="Roboto Condensed" charset="0"/>
                        </a:rPr>
                        <a:t>Control and Agency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CA" sz="1000">
                          <a:solidFill>
                            <a:sysClr val="windowText" lastClr="000000"/>
                          </a:solidFill>
                          <a:latin typeface="Roboto" panose="02000000000000000000" pitchFamily="2" charset="0"/>
                          <a:ea typeface="Roboto" panose="02000000000000000000" pitchFamily="2" charset="0"/>
                        </a:rPr>
                        <a:t>This success criteria means feeling a sense of control over one’s tenure. This could come in the form of knowing that your landlord cannot evict you by selling their unit or taking it over for personal use. Having control and agency in this situation means being able to decide how long you want to stay in one place.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E4F8">
                        <a:alpha val="52549"/>
                      </a:srgbClr>
                    </a:solid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Giving residents a voice in their home, including some decision-making authority</a:t>
                      </a:r>
                    </a:p>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Operating with clarity, transparency, and openness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The financial model does not assume unit turnover in the short-run; it allows residents to stay as long as they wish, with a controlled rent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Giving residents control over the supports and services they access in their home</a:t>
                      </a:r>
                    </a:p>
                    <a:p>
                      <a:pPr marL="171450" indent="-171450">
                        <a:buFont typeface="Arial" panose="020B0604020202020204" pitchFamily="34" charset="0"/>
                        <a:buChar char="•"/>
                      </a:pPr>
                      <a:r>
                        <a:rPr lang="en-CA" sz="1000">
                          <a:solidFill>
                            <a:sysClr val="windowText" lastClr="000000"/>
                          </a:solidFill>
                          <a:latin typeface="Roboto" panose="02000000000000000000" pitchFamily="2" charset="0"/>
                          <a:ea typeface="Roboto" panose="02000000000000000000" pitchFamily="2" charset="0"/>
                        </a:rPr>
                        <a:t>Offering different locations and unit types to choose from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300080"/>
                  </a:ext>
                </a:extLst>
              </a:tr>
            </a:tbl>
          </a:graphicData>
        </a:graphic>
      </p:graphicFrame>
      <p:pic>
        <p:nvPicPr>
          <p:cNvPr id="18" name="Graphic 17" descr="Key outline">
            <a:extLst>
              <a:ext uri="{FF2B5EF4-FFF2-40B4-BE49-F238E27FC236}">
                <a16:creationId xmlns:a16="http://schemas.microsoft.com/office/drawing/2014/main" id="{8AF0FD01-B74E-E744-8635-D0FA2A406C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9665" y="2328901"/>
            <a:ext cx="331281" cy="331281"/>
          </a:xfrm>
          <a:prstGeom prst="rect">
            <a:avLst/>
          </a:prstGeom>
        </p:spPr>
      </p:pic>
      <p:pic>
        <p:nvPicPr>
          <p:cNvPr id="19" name="Graphic 18" descr="Piggy Bank outline">
            <a:extLst>
              <a:ext uri="{FF2B5EF4-FFF2-40B4-BE49-F238E27FC236}">
                <a16:creationId xmlns:a16="http://schemas.microsoft.com/office/drawing/2014/main" id="{5B4FC0A0-58E6-284B-8A18-496EA33EDA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4223" y="2344225"/>
            <a:ext cx="285307" cy="285307"/>
          </a:xfrm>
          <a:prstGeom prst="rect">
            <a:avLst/>
          </a:prstGeom>
        </p:spPr>
      </p:pic>
      <p:pic>
        <p:nvPicPr>
          <p:cNvPr id="20" name="Graphic 19" descr="Home1 outline">
            <a:extLst>
              <a:ext uri="{FF2B5EF4-FFF2-40B4-BE49-F238E27FC236}">
                <a16:creationId xmlns:a16="http://schemas.microsoft.com/office/drawing/2014/main" id="{B9EEB0AA-27DB-1E46-AC47-10331DE4BE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8131" y="2367402"/>
            <a:ext cx="246806" cy="246806"/>
          </a:xfrm>
          <a:prstGeom prst="rect">
            <a:avLst/>
          </a:prstGeom>
        </p:spPr>
      </p:pic>
    </p:spTree>
    <p:extLst>
      <p:ext uri="{BB962C8B-B14F-4D97-AF65-F5344CB8AC3E}">
        <p14:creationId xmlns:p14="http://schemas.microsoft.com/office/powerpoint/2010/main" val="6075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4924" y="1252595"/>
            <a:ext cx="44015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Roboto Condensed" charset="0"/>
                <a:ea typeface="Roboto Condensed" charset="0"/>
                <a:cs typeface="Roboto Condensed" charset="0"/>
              </a:rPr>
              <a:t>Dwell: A Housing Journey Accelerator Program</a:t>
            </a:r>
            <a:endParaRPr kumimoji="0" lang="en-US" sz="3200" b="1" i="0"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6" name="TextBox 5"/>
          <p:cNvSpPr txBox="1"/>
          <p:nvPr/>
        </p:nvSpPr>
        <p:spPr>
          <a:xfrm>
            <a:off x="703067" y="991383"/>
            <a:ext cx="9453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accent4"/>
                </a:solidFill>
                <a:effectLst/>
                <a:uLnTx/>
                <a:uFillTx/>
                <a:latin typeface="Roboto Slab" pitchFamily="2" charset="0"/>
                <a:ea typeface="Roboto Slab" pitchFamily="2" charset="0"/>
                <a:cs typeface="Roboto Condensed" charset="0"/>
              </a:rPr>
              <a:t>3</a:t>
            </a:r>
          </a:p>
        </p:txBody>
      </p:sp>
      <p:cxnSp>
        <p:nvCxnSpPr>
          <p:cNvPr id="3" name="Straight Connector 2">
            <a:extLst>
              <a:ext uri="{FF2B5EF4-FFF2-40B4-BE49-F238E27FC236}">
                <a16:creationId xmlns:a16="http://schemas.microsoft.com/office/drawing/2014/main" id="{1D9B9100-23E4-2440-844C-99DBD2F96AE0}"/>
              </a:ext>
            </a:extLst>
          </p:cNvPr>
          <p:cNvCxnSpPr/>
          <p:nvPr/>
        </p:nvCxnSpPr>
        <p:spPr>
          <a:xfrm>
            <a:off x="2088682" y="2561389"/>
            <a:ext cx="4687503" cy="0"/>
          </a:xfrm>
          <a:prstGeom prst="line">
            <a:avLst/>
          </a:prstGeom>
          <a:ln w="952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30869" y="2408704"/>
            <a:ext cx="2475574"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Reimagining Housing Journeys</a:t>
            </a:r>
          </a:p>
        </p:txBody>
      </p:sp>
    </p:spTree>
    <p:extLst>
      <p:ext uri="{BB962C8B-B14F-4D97-AF65-F5344CB8AC3E}">
        <p14:creationId xmlns:p14="http://schemas.microsoft.com/office/powerpoint/2010/main" val="34329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333CC73B-5EC3-214D-8778-DE684A9B9095}"/>
              </a:ext>
            </a:extLst>
          </p:cNvPr>
          <p:cNvSpPr/>
          <p:nvPr/>
        </p:nvSpPr>
        <p:spPr>
          <a:xfrm>
            <a:off x="6569272" y="4120263"/>
            <a:ext cx="1670613" cy="1670614"/>
          </a:xfrm>
          <a:prstGeom prst="ellipse">
            <a:avLst/>
          </a:prstGeom>
          <a:solidFill>
            <a:schemeClr val="accent3">
              <a:lumMod val="40000"/>
              <a:lumOff val="60000"/>
              <a:alpha val="28000"/>
            </a:schemeClr>
          </a:solidFill>
          <a:ln>
            <a:solidFill>
              <a:schemeClr val="tx1"/>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14</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5221282"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Creating a Desirable, Feasible, and Viable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1976586"/>
            <a:ext cx="3302947" cy="36471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Through this Solutions Lab, we sought to create a new housing model that is </a:t>
            </a:r>
            <a:r>
              <a:rPr lang="en-US" sz="1100" b="1">
                <a:solidFill>
                  <a:srgbClr val="000000"/>
                </a:solidFill>
                <a:latin typeface="Roboto" charset="0"/>
                <a:ea typeface="Roboto" charset="0"/>
                <a:cs typeface="Roboto" charset="0"/>
              </a:rPr>
              <a:t>desirable </a:t>
            </a:r>
            <a:r>
              <a:rPr lang="en-US" sz="1100">
                <a:solidFill>
                  <a:srgbClr val="000000"/>
                </a:solidFill>
                <a:latin typeface="Roboto" charset="0"/>
                <a:ea typeface="Roboto" charset="0"/>
                <a:cs typeface="Roboto" charset="0"/>
              </a:rPr>
              <a:t>to the people we want to serve, </a:t>
            </a:r>
            <a:r>
              <a:rPr lang="en-US" sz="1100" b="1">
                <a:solidFill>
                  <a:srgbClr val="000000"/>
                </a:solidFill>
                <a:latin typeface="Roboto" charset="0"/>
                <a:ea typeface="Roboto" charset="0"/>
                <a:cs typeface="Roboto" charset="0"/>
              </a:rPr>
              <a:t>feasible </a:t>
            </a:r>
            <a:r>
              <a:rPr lang="en-US" sz="1100">
                <a:solidFill>
                  <a:srgbClr val="000000"/>
                </a:solidFill>
                <a:latin typeface="Roboto" charset="0"/>
                <a:ea typeface="Roboto" charset="0"/>
                <a:cs typeface="Roboto" charset="0"/>
              </a:rPr>
              <a:t>from the perspective of the organizations implementing the model (including the necessary capabilities and capacity to execute), and </a:t>
            </a:r>
            <a:r>
              <a:rPr lang="en-US" sz="1100" b="1">
                <a:solidFill>
                  <a:srgbClr val="000000"/>
                </a:solidFill>
                <a:latin typeface="Roboto" charset="0"/>
                <a:ea typeface="Roboto" charset="0"/>
                <a:cs typeface="Roboto" charset="0"/>
              </a:rPr>
              <a:t>viable </a:t>
            </a:r>
            <a:r>
              <a:rPr lang="en-US" sz="1100">
                <a:solidFill>
                  <a:srgbClr val="000000"/>
                </a:solidFill>
                <a:latin typeface="Roboto" charset="0"/>
                <a:ea typeface="Roboto" charset="0"/>
                <a:cs typeface="Roboto" charset="0"/>
              </a:rPr>
              <a:t>from a financial perspective.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We began this Solutions Lab journey by speaking with current Blue Door and Habitat for Humanity GTA clients and families to learn about what they might be looking for in a new housing tenure model. From there, we developed the four </a:t>
            </a:r>
            <a:r>
              <a:rPr lang="en-US" sz="1100" b="1">
                <a:solidFill>
                  <a:srgbClr val="000000"/>
                </a:solidFill>
                <a:latin typeface="Roboto" charset="0"/>
                <a:ea typeface="Roboto" charset="0"/>
                <a:cs typeface="Roboto" charset="0"/>
              </a:rPr>
              <a:t>success criteria </a:t>
            </a:r>
            <a:r>
              <a:rPr lang="en-US" sz="1100">
                <a:solidFill>
                  <a:srgbClr val="000000"/>
                </a:solidFill>
                <a:latin typeface="Roboto" charset="0"/>
                <a:ea typeface="Roboto" charset="0"/>
                <a:cs typeface="Roboto" charset="0"/>
              </a:rPr>
              <a:t>and </a:t>
            </a:r>
            <a:r>
              <a:rPr lang="en-US" sz="1100" b="1">
                <a:solidFill>
                  <a:srgbClr val="000000"/>
                </a:solidFill>
                <a:latin typeface="Roboto" charset="0"/>
                <a:ea typeface="Roboto" charset="0"/>
                <a:cs typeface="Roboto" charset="0"/>
              </a:rPr>
              <a:t>visions of the future</a:t>
            </a:r>
            <a:r>
              <a:rPr lang="en-US" sz="1100">
                <a:solidFill>
                  <a:srgbClr val="000000"/>
                </a:solidFill>
                <a:latin typeface="Roboto" charset="0"/>
                <a:ea typeface="Roboto" charset="0"/>
                <a:cs typeface="Roboto" charset="0"/>
              </a:rPr>
              <a:t>—two key inputs into the design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We developed several iterations</a:t>
            </a:r>
            <a:r>
              <a:rPr lang="en-US" sz="1100">
                <a:solidFill>
                  <a:srgbClr val="000000"/>
                </a:solidFill>
                <a:latin typeface="Roboto" charset="0"/>
                <a:ea typeface="Roboto" charset="0"/>
                <a:cs typeface="Roboto" charset="0"/>
              </a:rPr>
              <a:t> of the Dwell model, testing our assumptions against the success criteria and visions for the future to ensure we were aligning our designs with what we heard from the people we aim to serve. </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76410" y="1668809"/>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Starting from “Desirability”</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56B8FA-9D5D-004B-9475-1B4B3A95B25A}"/>
              </a:ext>
            </a:extLst>
          </p:cNvPr>
          <p:cNvSpPr txBox="1"/>
          <p:nvPr/>
        </p:nvSpPr>
        <p:spPr>
          <a:xfrm>
            <a:off x="4556766" y="1976586"/>
            <a:ext cx="7011347"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This section provides an overview of how the Dwell housing program works from each of the three lenses of desirability, feasibility, and viability. </a:t>
            </a:r>
          </a:p>
        </p:txBody>
      </p:sp>
      <p:sp>
        <p:nvSpPr>
          <p:cNvPr id="15" name="Rectangle 14">
            <a:extLst>
              <a:ext uri="{FF2B5EF4-FFF2-40B4-BE49-F238E27FC236}">
                <a16:creationId xmlns:a16="http://schemas.microsoft.com/office/drawing/2014/main" id="{1C0003F7-83E9-C54E-A139-5CC0A64623F5}"/>
              </a:ext>
            </a:extLst>
          </p:cNvPr>
          <p:cNvSpPr/>
          <p:nvPr/>
        </p:nvSpPr>
        <p:spPr>
          <a:xfrm>
            <a:off x="4559477" y="1668809"/>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This Section</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5" name="Oval 24">
            <a:extLst>
              <a:ext uri="{FF2B5EF4-FFF2-40B4-BE49-F238E27FC236}">
                <a16:creationId xmlns:a16="http://schemas.microsoft.com/office/drawing/2014/main" id="{CB95BAE9-DE44-6942-B7D2-098CA59C97CE}"/>
              </a:ext>
            </a:extLst>
          </p:cNvPr>
          <p:cNvSpPr/>
          <p:nvPr/>
        </p:nvSpPr>
        <p:spPr>
          <a:xfrm>
            <a:off x="7204565" y="3073393"/>
            <a:ext cx="1670613" cy="1670614"/>
          </a:xfrm>
          <a:prstGeom prst="ellipse">
            <a:avLst/>
          </a:prstGeom>
          <a:solidFill>
            <a:schemeClr val="accent4">
              <a:lumMod val="40000"/>
              <a:lumOff val="60000"/>
              <a:alpha val="28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6" name="Oval 4">
            <a:extLst>
              <a:ext uri="{FF2B5EF4-FFF2-40B4-BE49-F238E27FC236}">
                <a16:creationId xmlns:a16="http://schemas.microsoft.com/office/drawing/2014/main" id="{78497395-19DA-534F-AE55-D1C2F444256A}"/>
              </a:ext>
            </a:extLst>
          </p:cNvPr>
          <p:cNvSpPr txBox="1"/>
          <p:nvPr/>
        </p:nvSpPr>
        <p:spPr>
          <a:xfrm>
            <a:off x="6707520" y="4853179"/>
            <a:ext cx="1237320" cy="25181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CA" sz="1200" b="1" i="0" kern="1200">
                <a:latin typeface="Roboto Slab" pitchFamily="2" charset="0"/>
                <a:ea typeface="Roboto Slab" pitchFamily="2" charset="0"/>
                <a:cs typeface="Heebo" pitchFamily="2" charset="-79"/>
              </a:rPr>
              <a:t>feasibility</a:t>
            </a:r>
          </a:p>
        </p:txBody>
      </p:sp>
      <p:grpSp>
        <p:nvGrpSpPr>
          <p:cNvPr id="19" name="Group 18">
            <a:extLst>
              <a:ext uri="{FF2B5EF4-FFF2-40B4-BE49-F238E27FC236}">
                <a16:creationId xmlns:a16="http://schemas.microsoft.com/office/drawing/2014/main" id="{298CA935-AA34-7140-8B33-36C5B7DC04C8}"/>
              </a:ext>
            </a:extLst>
          </p:cNvPr>
          <p:cNvGrpSpPr/>
          <p:nvPr/>
        </p:nvGrpSpPr>
        <p:grpSpPr>
          <a:xfrm>
            <a:off x="7837553" y="4017715"/>
            <a:ext cx="1670613" cy="1670614"/>
            <a:chOff x="2468089" y="671122"/>
            <a:chExt cx="1145482" cy="1145483"/>
          </a:xfrm>
        </p:grpSpPr>
        <p:sp>
          <p:nvSpPr>
            <p:cNvPr id="23" name="Oval 22">
              <a:extLst>
                <a:ext uri="{FF2B5EF4-FFF2-40B4-BE49-F238E27FC236}">
                  <a16:creationId xmlns:a16="http://schemas.microsoft.com/office/drawing/2014/main" id="{3C9270FB-C515-224E-8811-D70661DA612C}"/>
                </a:ext>
              </a:extLst>
            </p:cNvPr>
            <p:cNvSpPr/>
            <p:nvPr/>
          </p:nvSpPr>
          <p:spPr>
            <a:xfrm>
              <a:off x="2468089" y="671122"/>
              <a:ext cx="1145482" cy="1145483"/>
            </a:xfrm>
            <a:prstGeom prst="ellipse">
              <a:avLst/>
            </a:prstGeom>
            <a:solidFill>
              <a:schemeClr val="accent6">
                <a:lumMod val="40000"/>
                <a:lumOff val="60000"/>
                <a:alpha val="28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4" name="Oval 6">
              <a:extLst>
                <a:ext uri="{FF2B5EF4-FFF2-40B4-BE49-F238E27FC236}">
                  <a16:creationId xmlns:a16="http://schemas.microsoft.com/office/drawing/2014/main" id="{73E98226-793E-CB48-A0A0-EA889A2B904A}"/>
                </a:ext>
              </a:extLst>
            </p:cNvPr>
            <p:cNvSpPr txBox="1"/>
            <p:nvPr/>
          </p:nvSpPr>
          <p:spPr>
            <a:xfrm>
              <a:off x="2765982" y="1214234"/>
              <a:ext cx="694136" cy="21103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CA" sz="1200" b="1" i="0" kern="1200">
                  <a:latin typeface="Roboto Slab" pitchFamily="2" charset="0"/>
                  <a:ea typeface="Roboto Slab" pitchFamily="2" charset="0"/>
                  <a:cs typeface="Heebo" pitchFamily="2" charset="-79"/>
                </a:rPr>
                <a:t>viability</a:t>
              </a:r>
            </a:p>
          </p:txBody>
        </p:sp>
      </p:grpSp>
      <p:sp>
        <p:nvSpPr>
          <p:cNvPr id="22" name="Oval 8">
            <a:extLst>
              <a:ext uri="{FF2B5EF4-FFF2-40B4-BE49-F238E27FC236}">
                <a16:creationId xmlns:a16="http://schemas.microsoft.com/office/drawing/2014/main" id="{10B642B5-2E28-D24F-B436-198C3A4E5F80}"/>
              </a:ext>
            </a:extLst>
          </p:cNvPr>
          <p:cNvSpPr txBox="1"/>
          <p:nvPr/>
        </p:nvSpPr>
        <p:spPr>
          <a:xfrm>
            <a:off x="7533694" y="3589055"/>
            <a:ext cx="1012353" cy="3077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CA" sz="1200" b="1" i="0" kern="1200">
                <a:latin typeface="Roboto Slab" pitchFamily="2" charset="0"/>
                <a:ea typeface="Roboto Slab" pitchFamily="2" charset="0"/>
                <a:cs typeface="Heebo" pitchFamily="2" charset="-79"/>
              </a:rPr>
              <a:t>desirability</a:t>
            </a:r>
          </a:p>
        </p:txBody>
      </p:sp>
      <p:sp>
        <p:nvSpPr>
          <p:cNvPr id="3" name="Double Bracket 2">
            <a:extLst>
              <a:ext uri="{FF2B5EF4-FFF2-40B4-BE49-F238E27FC236}">
                <a16:creationId xmlns:a16="http://schemas.microsoft.com/office/drawing/2014/main" id="{C0A28A20-1F96-FF4A-92F3-371DD4AD8B8C}"/>
              </a:ext>
            </a:extLst>
          </p:cNvPr>
          <p:cNvSpPr/>
          <p:nvPr/>
        </p:nvSpPr>
        <p:spPr>
          <a:xfrm rot="5400000">
            <a:off x="6479986" y="792028"/>
            <a:ext cx="3360697" cy="7207142"/>
          </a:xfrm>
          <a:prstGeom prst="bracketPair">
            <a:avLst>
              <a:gd name="adj" fmla="val 94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a:extLst>
              <a:ext uri="{FF2B5EF4-FFF2-40B4-BE49-F238E27FC236}">
                <a16:creationId xmlns:a16="http://schemas.microsoft.com/office/drawing/2014/main" id="{558076B0-C92A-9748-B6A2-605C34AE7A40}"/>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cxnSp>
        <p:nvCxnSpPr>
          <p:cNvPr id="6" name="Straight Arrow Connector 5">
            <a:extLst>
              <a:ext uri="{FF2B5EF4-FFF2-40B4-BE49-F238E27FC236}">
                <a16:creationId xmlns:a16="http://schemas.microsoft.com/office/drawing/2014/main" id="{2E47636C-18D4-AF40-81D4-4118F1F3FB09}"/>
              </a:ext>
            </a:extLst>
          </p:cNvPr>
          <p:cNvCxnSpPr>
            <a:cxnSpLocks/>
          </p:cNvCxnSpPr>
          <p:nvPr/>
        </p:nvCxnSpPr>
        <p:spPr>
          <a:xfrm flipH="1">
            <a:off x="6489694" y="3742943"/>
            <a:ext cx="1044000" cy="0"/>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3C0FD7-EB84-3042-A047-CBE1A1D1E13D}"/>
              </a:ext>
            </a:extLst>
          </p:cNvPr>
          <p:cNvCxnSpPr>
            <a:cxnSpLocks/>
          </p:cNvCxnSpPr>
          <p:nvPr/>
        </p:nvCxnSpPr>
        <p:spPr>
          <a:xfrm flipH="1">
            <a:off x="6010183" y="4979087"/>
            <a:ext cx="851434" cy="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6A577D4-0A91-F747-A66F-1888C37E34C4}"/>
              </a:ext>
            </a:extLst>
          </p:cNvPr>
          <p:cNvCxnSpPr>
            <a:cxnSpLocks/>
          </p:cNvCxnSpPr>
          <p:nvPr/>
        </p:nvCxnSpPr>
        <p:spPr>
          <a:xfrm>
            <a:off x="9284364" y="4935345"/>
            <a:ext cx="1044000" cy="0"/>
          </a:xfrm>
          <a:prstGeom prst="straightConnector1">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2EE36ED-4B7F-914A-B817-B8C97EBD15DA}"/>
              </a:ext>
            </a:extLst>
          </p:cNvPr>
          <p:cNvSpPr txBox="1"/>
          <p:nvPr/>
        </p:nvSpPr>
        <p:spPr>
          <a:xfrm>
            <a:off x="4658587" y="3450748"/>
            <a:ext cx="1793999" cy="646331"/>
          </a:xfrm>
          <a:prstGeom prst="rect">
            <a:avLst/>
          </a:prstGeom>
          <a:noFill/>
        </p:spPr>
        <p:txBody>
          <a:bodyPr wrap="square" rtlCol="0">
            <a:spAutoFit/>
          </a:bodyPr>
          <a:lstStyle/>
          <a:p>
            <a:pPr algn="r">
              <a:spcBef>
                <a:spcPts val="300"/>
              </a:spcBef>
              <a:spcAft>
                <a:spcPts val="300"/>
              </a:spcAft>
            </a:pPr>
            <a:r>
              <a:rPr lang="en-CA" sz="900" i="1">
                <a:latin typeface="Roboto Condensed" panose="02000000000000000000" pitchFamily="2" charset="0"/>
                <a:ea typeface="Roboto Condensed" panose="02000000000000000000" pitchFamily="2" charset="0"/>
              </a:rPr>
              <a:t>Our program will be desirable if it improves the lives of the people we aim to serve by reflecting their needs and desires.</a:t>
            </a:r>
          </a:p>
        </p:txBody>
      </p:sp>
      <p:sp>
        <p:nvSpPr>
          <p:cNvPr id="34" name="TextBox 33">
            <a:extLst>
              <a:ext uri="{FF2B5EF4-FFF2-40B4-BE49-F238E27FC236}">
                <a16:creationId xmlns:a16="http://schemas.microsoft.com/office/drawing/2014/main" id="{42091843-86DD-4440-A20A-7BFF283B0538}"/>
              </a:ext>
            </a:extLst>
          </p:cNvPr>
          <p:cNvSpPr txBox="1"/>
          <p:nvPr/>
        </p:nvSpPr>
        <p:spPr>
          <a:xfrm>
            <a:off x="4548187" y="4655921"/>
            <a:ext cx="1461996" cy="923330"/>
          </a:xfrm>
          <a:prstGeom prst="rect">
            <a:avLst/>
          </a:prstGeom>
          <a:noFill/>
        </p:spPr>
        <p:txBody>
          <a:bodyPr wrap="square" rtlCol="0">
            <a:spAutoFit/>
          </a:bodyPr>
          <a:lstStyle/>
          <a:p>
            <a:pPr algn="r">
              <a:spcBef>
                <a:spcPts val="300"/>
              </a:spcBef>
              <a:spcAft>
                <a:spcPts val="300"/>
              </a:spcAft>
            </a:pPr>
            <a:r>
              <a:rPr lang="en-CA" sz="900" i="1">
                <a:latin typeface="Roboto Condensed" panose="02000000000000000000" pitchFamily="2" charset="0"/>
                <a:ea typeface="Roboto Condensed" panose="02000000000000000000" pitchFamily="2" charset="0"/>
              </a:rPr>
              <a:t>Our program will be feasible if it is technically implementable and operable by the designated service delivery groups (in this case, Blue Door and partners). </a:t>
            </a:r>
          </a:p>
        </p:txBody>
      </p:sp>
      <p:sp>
        <p:nvSpPr>
          <p:cNvPr id="35" name="TextBox 34">
            <a:extLst>
              <a:ext uri="{FF2B5EF4-FFF2-40B4-BE49-F238E27FC236}">
                <a16:creationId xmlns:a16="http://schemas.microsoft.com/office/drawing/2014/main" id="{44B0900D-466C-644C-943C-50CC8C2E1718}"/>
              </a:ext>
            </a:extLst>
          </p:cNvPr>
          <p:cNvSpPr txBox="1"/>
          <p:nvPr/>
        </p:nvSpPr>
        <p:spPr>
          <a:xfrm>
            <a:off x="10392523" y="4655921"/>
            <a:ext cx="1371384" cy="784830"/>
          </a:xfrm>
          <a:prstGeom prst="rect">
            <a:avLst/>
          </a:prstGeom>
          <a:noFill/>
        </p:spPr>
        <p:txBody>
          <a:bodyPr wrap="square" rtlCol="0">
            <a:spAutoFit/>
          </a:bodyPr>
          <a:lstStyle/>
          <a:p>
            <a:pPr>
              <a:spcBef>
                <a:spcPts val="300"/>
              </a:spcBef>
              <a:spcAft>
                <a:spcPts val="300"/>
              </a:spcAft>
            </a:pPr>
            <a:r>
              <a:rPr lang="en-CA" sz="900" i="1">
                <a:latin typeface="Roboto Condensed" panose="02000000000000000000" pitchFamily="2" charset="0"/>
                <a:ea typeface="Roboto Condensed" panose="02000000000000000000" pitchFamily="2" charset="0"/>
              </a:rPr>
              <a:t>Our program will be viable if it works financially, makes economic sense, and can be sustained for the long-term.</a:t>
            </a:r>
          </a:p>
        </p:txBody>
      </p:sp>
      <p:sp>
        <p:nvSpPr>
          <p:cNvPr id="37" name="Freeform 36">
            <a:extLst>
              <a:ext uri="{FF2B5EF4-FFF2-40B4-BE49-F238E27FC236}">
                <a16:creationId xmlns:a16="http://schemas.microsoft.com/office/drawing/2014/main" id="{C2AA5814-7868-4D40-8EA7-3D43F3A94CD3}"/>
              </a:ext>
            </a:extLst>
          </p:cNvPr>
          <p:cNvSpPr/>
          <p:nvPr/>
        </p:nvSpPr>
        <p:spPr>
          <a:xfrm rot="18360319" flipH="1">
            <a:off x="8121302" y="3568991"/>
            <a:ext cx="1636775" cy="1368145"/>
          </a:xfrm>
          <a:custGeom>
            <a:avLst/>
            <a:gdLst>
              <a:gd name="connsiteX0" fmla="*/ 870857 w 870857"/>
              <a:gd name="connsiteY0" fmla="*/ 0 h 283029"/>
              <a:gd name="connsiteX1" fmla="*/ 0 w 870857"/>
              <a:gd name="connsiteY1" fmla="*/ 283029 h 283029"/>
              <a:gd name="connsiteX0" fmla="*/ 870857 w 870857"/>
              <a:gd name="connsiteY0" fmla="*/ 95302 h 378331"/>
              <a:gd name="connsiteX1" fmla="*/ 0 w 870857"/>
              <a:gd name="connsiteY1" fmla="*/ 378331 h 378331"/>
              <a:gd name="connsiteX0" fmla="*/ 870857 w 870857"/>
              <a:gd name="connsiteY0" fmla="*/ 101472 h 384501"/>
              <a:gd name="connsiteX1" fmla="*/ 0 w 870857"/>
              <a:gd name="connsiteY1" fmla="*/ 384501 h 384501"/>
              <a:gd name="connsiteX0" fmla="*/ 809913 w 809913"/>
              <a:gd name="connsiteY0" fmla="*/ 89227 h 464909"/>
              <a:gd name="connsiteX1" fmla="*/ 0 w 809913"/>
              <a:gd name="connsiteY1" fmla="*/ 464909 h 464909"/>
              <a:gd name="connsiteX0" fmla="*/ 809913 w 809913"/>
              <a:gd name="connsiteY0" fmla="*/ 116937 h 492619"/>
              <a:gd name="connsiteX1" fmla="*/ 0 w 809913"/>
              <a:gd name="connsiteY1" fmla="*/ 492619 h 492619"/>
              <a:gd name="connsiteX0" fmla="*/ 809913 w 809913"/>
              <a:gd name="connsiteY0" fmla="*/ 151091 h 526773"/>
              <a:gd name="connsiteX1" fmla="*/ 0 w 809913"/>
              <a:gd name="connsiteY1" fmla="*/ 526773 h 526773"/>
              <a:gd name="connsiteX0" fmla="*/ 696087 w 696087"/>
              <a:gd name="connsiteY0" fmla="*/ 83972 h 1046087"/>
              <a:gd name="connsiteX1" fmla="*/ 0 w 696087"/>
              <a:gd name="connsiteY1" fmla="*/ 1046087 h 1046087"/>
              <a:gd name="connsiteX0" fmla="*/ 629368 w 629368"/>
              <a:gd name="connsiteY0" fmla="*/ 96991 h 885095"/>
              <a:gd name="connsiteX1" fmla="*/ 0 w 629368"/>
              <a:gd name="connsiteY1" fmla="*/ 885095 h 885095"/>
            </a:gdLst>
            <a:ahLst/>
            <a:cxnLst>
              <a:cxn ang="0">
                <a:pos x="connsiteX0" y="connsiteY0"/>
              </a:cxn>
              <a:cxn ang="0">
                <a:pos x="connsiteX1" y="connsiteY1"/>
              </a:cxn>
            </a:cxnLst>
            <a:rect l="l" t="t" r="r" b="b"/>
            <a:pathLst>
              <a:path w="629368" h="885095">
                <a:moveTo>
                  <a:pt x="629368" y="96991"/>
                </a:moveTo>
                <a:cubicBezTo>
                  <a:pt x="262886" y="-279139"/>
                  <a:pt x="14284" y="535915"/>
                  <a:pt x="0" y="885095"/>
                </a:cubicBezTo>
              </a:path>
            </a:pathLst>
          </a:custGeom>
          <a:noFill/>
          <a:ln w="9525">
            <a:solidFill>
              <a:schemeClr val="tx1"/>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a:extLst>
              <a:ext uri="{FF2B5EF4-FFF2-40B4-BE49-F238E27FC236}">
                <a16:creationId xmlns:a16="http://schemas.microsoft.com/office/drawing/2014/main" id="{6F335E77-C111-E14B-A70F-EB1204C8DFE7}"/>
              </a:ext>
            </a:extLst>
          </p:cNvPr>
          <p:cNvSpPr txBox="1"/>
          <p:nvPr/>
        </p:nvSpPr>
        <p:spPr>
          <a:xfrm>
            <a:off x="9984913" y="3828627"/>
            <a:ext cx="1405137" cy="646331"/>
          </a:xfrm>
          <a:prstGeom prst="rect">
            <a:avLst/>
          </a:prstGeom>
          <a:noFill/>
        </p:spPr>
        <p:txBody>
          <a:bodyPr wrap="square" rtlCol="0">
            <a:spAutoFit/>
          </a:bodyPr>
          <a:lstStyle/>
          <a:p>
            <a:pPr>
              <a:spcBef>
                <a:spcPts val="300"/>
              </a:spcBef>
              <a:spcAft>
                <a:spcPts val="300"/>
              </a:spcAft>
            </a:pPr>
            <a:r>
              <a:rPr lang="en-CA" sz="900" i="1">
                <a:latin typeface="Roboto Condensed" panose="02000000000000000000" pitchFamily="2" charset="0"/>
                <a:ea typeface="Roboto Condensed" panose="02000000000000000000" pitchFamily="2" charset="0"/>
              </a:rPr>
              <a:t>A successful program must lie at the intersection of our desirability, feasibility, and viability criteria.</a:t>
            </a:r>
          </a:p>
        </p:txBody>
      </p:sp>
    </p:spTree>
    <p:extLst>
      <p:ext uri="{BB962C8B-B14F-4D97-AF65-F5344CB8AC3E}">
        <p14:creationId xmlns:p14="http://schemas.microsoft.com/office/powerpoint/2010/main" val="11183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1B564-5BCE-DB47-B0CC-94A76E580769}"/>
              </a:ext>
            </a:extLst>
          </p:cNvPr>
          <p:cNvSpPr/>
          <p:nvPr/>
        </p:nvSpPr>
        <p:spPr>
          <a:xfrm>
            <a:off x="8037690" y="0"/>
            <a:ext cx="39987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15</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83427" y="484959"/>
            <a:ext cx="5221282"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u="none" strike="noStrike" kern="1200" cap="none" spc="0" normalizeH="0" baseline="0" noProof="0">
                <a:ln>
                  <a:noFill/>
                </a:ln>
                <a:effectLst/>
                <a:uLnTx/>
                <a:uFillTx/>
                <a:latin typeface="Roboto Slab Black" pitchFamily="2" charset="0"/>
                <a:ea typeface="Roboto Slab Black" pitchFamily="2" charset="0"/>
              </a:rPr>
              <a:t>A Desirable Housing Model for Existing Blue Door Clients</a:t>
            </a: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1988906"/>
            <a:ext cx="6983303" cy="2893100"/>
          </a:xfrm>
          <a:prstGeom prst="rect">
            <a:avLst/>
          </a:prstGeom>
          <a:noFill/>
          <a:ln>
            <a:noFill/>
          </a:ln>
        </p:spPr>
        <p:txBody>
          <a:bodyPr wrap="square" rtlCol="0">
            <a:spAutoFit/>
          </a:bodyPr>
          <a:lstStyle/>
          <a:p>
            <a:pPr lvl="0">
              <a:defRPr/>
            </a:pPr>
            <a:r>
              <a:rPr lang="en-US" sz="1400">
                <a:solidFill>
                  <a:schemeClr val="bg1"/>
                </a:solidFill>
                <a:latin typeface="Roboto" charset="0"/>
                <a:ea typeface="Roboto" charset="0"/>
                <a:cs typeface="Roboto" charset="0"/>
              </a:rPr>
              <a:t>Dwell is a new housing option that allows individuals experiencing homelessness to transition from shelters to a place that offers permanence and stability, the opportunity to build equity, a sense of pride and responsibility, and control and agency.</a:t>
            </a:r>
          </a:p>
          <a:p>
            <a:pPr lvl="0">
              <a:defRPr/>
            </a:pPr>
            <a:endParaRPr lang="en-US" sz="1400">
              <a:solidFill>
                <a:schemeClr val="bg1"/>
              </a:solidFill>
              <a:latin typeface="Roboto" charset="0"/>
              <a:ea typeface="Roboto" charset="0"/>
              <a:cs typeface="Roboto" charset="0"/>
            </a:endParaRPr>
          </a:p>
          <a:p>
            <a:pPr lvl="0">
              <a:defRPr/>
            </a:pPr>
            <a:r>
              <a:rPr lang="en-US" sz="1400">
                <a:solidFill>
                  <a:schemeClr val="bg1"/>
                </a:solidFill>
                <a:latin typeface="Roboto" charset="0"/>
                <a:ea typeface="Roboto" charset="0"/>
                <a:cs typeface="Roboto" charset="0"/>
              </a:rPr>
              <a:t>Dwell residents move into an apartment unit within a mid-to-high rise building. The rents are geared to 30% of the family’s income, making the units affordable to a wide range of residents. Support services are also available on site, through Blue Door and other community partners. </a:t>
            </a:r>
          </a:p>
          <a:p>
            <a:pPr lvl="0">
              <a:defRPr/>
            </a:pPr>
            <a:endParaRPr lang="en-US" sz="1400">
              <a:solidFill>
                <a:schemeClr val="bg1"/>
              </a:solidFill>
              <a:latin typeface="Roboto" charset="0"/>
              <a:ea typeface="Roboto" charset="0"/>
              <a:cs typeface="Roboto" charset="0"/>
            </a:endParaRPr>
          </a:p>
          <a:p>
            <a:pPr lvl="0">
              <a:defRPr/>
            </a:pPr>
            <a:r>
              <a:rPr lang="en-US" sz="1400">
                <a:solidFill>
                  <a:schemeClr val="bg1"/>
                </a:solidFill>
                <a:latin typeface="Roboto" charset="0"/>
                <a:ea typeface="Roboto" charset="0"/>
                <a:cs typeface="Roboto" charset="0"/>
              </a:rPr>
              <a:t>Living at Dwell, is different from rental housing. Residents share in how the property is run and build savings through their rental payments, like a homeowner paying down their mortgage.</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1680098"/>
            <a:ext cx="6983303" cy="307777"/>
          </a:xfrm>
          <a:prstGeom prst="rect">
            <a:avLst/>
          </a:prstGeom>
          <a:noFill/>
          <a:ln>
            <a:noFill/>
          </a:ln>
        </p:spPr>
        <p:txBody>
          <a:bodyPr wrap="square">
            <a:spAutoFit/>
          </a:bodyPr>
          <a:lstStyle/>
          <a:p>
            <a:pPr lvl="0">
              <a:defRPr/>
            </a:pPr>
            <a:r>
              <a:rPr lang="en-US" sz="1400" b="1" kern="0">
                <a:solidFill>
                  <a:schemeClr val="accent5"/>
                </a:solidFill>
                <a:latin typeface="Roboto Slab" pitchFamily="2" charset="0"/>
                <a:ea typeface="Roboto Slab" pitchFamily="2" charset="0"/>
              </a:rPr>
              <a:t>Dwell is a new social purpose housing program to lift people up.</a:t>
            </a: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8A5F870-B528-FB4E-96A0-86CF205A6DF6}"/>
              </a:ext>
            </a:extLst>
          </p:cNvPr>
          <p:cNvSpPr/>
          <p:nvPr/>
        </p:nvSpPr>
        <p:spPr>
          <a:xfrm>
            <a:off x="8276802" y="1680098"/>
            <a:ext cx="3301471" cy="1107996"/>
          </a:xfrm>
          <a:prstGeom prst="rect">
            <a:avLst/>
          </a:prstGeom>
          <a:ln>
            <a:noFill/>
          </a:ln>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Dwell </a:t>
            </a:r>
            <a:r>
              <a:rPr kumimoji="0" lang="en-CA"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was born from a desire to give more people access to some of the benefits of traditional homeownership.</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We sought to offer a new housing model that embodies four key criteria.</a:t>
            </a:r>
          </a:p>
        </p:txBody>
      </p:sp>
      <p:sp>
        <p:nvSpPr>
          <p:cNvPr id="28" name="Rectangle 27">
            <a:extLst>
              <a:ext uri="{FF2B5EF4-FFF2-40B4-BE49-F238E27FC236}">
                <a16:creationId xmlns:a16="http://schemas.microsoft.com/office/drawing/2014/main" id="{164E57BA-D1E8-C446-8A07-02B2A222ED8C}"/>
              </a:ext>
            </a:extLst>
          </p:cNvPr>
          <p:cNvSpPr/>
          <p:nvPr/>
        </p:nvSpPr>
        <p:spPr>
          <a:xfrm>
            <a:off x="8377470" y="2938277"/>
            <a:ext cx="2088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Permanence and Stability</a:t>
            </a:r>
          </a:p>
        </p:txBody>
      </p:sp>
      <p:sp>
        <p:nvSpPr>
          <p:cNvPr id="29" name="Rectangle 28">
            <a:extLst>
              <a:ext uri="{FF2B5EF4-FFF2-40B4-BE49-F238E27FC236}">
                <a16:creationId xmlns:a16="http://schemas.microsoft.com/office/drawing/2014/main" id="{A70970AB-061B-9C49-AE0D-FE4073224DCE}"/>
              </a:ext>
            </a:extLst>
          </p:cNvPr>
          <p:cNvSpPr/>
          <p:nvPr/>
        </p:nvSpPr>
        <p:spPr>
          <a:xfrm>
            <a:off x="8377470" y="3762505"/>
            <a:ext cx="1332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Building Equity</a:t>
            </a:r>
          </a:p>
        </p:txBody>
      </p:sp>
      <p:sp>
        <p:nvSpPr>
          <p:cNvPr id="30" name="Rectangle 29">
            <a:extLst>
              <a:ext uri="{FF2B5EF4-FFF2-40B4-BE49-F238E27FC236}">
                <a16:creationId xmlns:a16="http://schemas.microsoft.com/office/drawing/2014/main" id="{8E9C70E3-8A03-394B-8101-1CF5EEFB4E36}"/>
              </a:ext>
            </a:extLst>
          </p:cNvPr>
          <p:cNvSpPr/>
          <p:nvPr/>
        </p:nvSpPr>
        <p:spPr>
          <a:xfrm>
            <a:off x="8377470" y="3350391"/>
            <a:ext cx="1968029"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Pride and Responsibility</a:t>
            </a:r>
          </a:p>
        </p:txBody>
      </p:sp>
      <p:sp>
        <p:nvSpPr>
          <p:cNvPr id="31" name="Rectangle 30">
            <a:extLst>
              <a:ext uri="{FF2B5EF4-FFF2-40B4-BE49-F238E27FC236}">
                <a16:creationId xmlns:a16="http://schemas.microsoft.com/office/drawing/2014/main" id="{4EE2F259-5261-8243-83A3-80C710B42D2A}"/>
              </a:ext>
            </a:extLst>
          </p:cNvPr>
          <p:cNvSpPr/>
          <p:nvPr/>
        </p:nvSpPr>
        <p:spPr>
          <a:xfrm>
            <a:off x="8377470" y="4174619"/>
            <a:ext cx="1620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Control and Agency</a:t>
            </a:r>
          </a:p>
        </p:txBody>
      </p:sp>
      <p:sp>
        <p:nvSpPr>
          <p:cNvPr id="15" name="TextBox 14">
            <a:extLst>
              <a:ext uri="{FF2B5EF4-FFF2-40B4-BE49-F238E27FC236}">
                <a16:creationId xmlns:a16="http://schemas.microsoft.com/office/drawing/2014/main" id="{59D49928-FC64-4F40-A099-98B6A4614A9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58002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7A15A4-C3AB-184E-9396-1C9638841079}"/>
              </a:ext>
            </a:extLst>
          </p:cNvPr>
          <p:cNvSpPr/>
          <p:nvPr/>
        </p:nvSpPr>
        <p:spPr>
          <a:xfrm>
            <a:off x="0" y="2381399"/>
            <a:ext cx="12192000" cy="44766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8D9769FA-2A38-5947-B73F-F5E5CB27241C}"/>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1" name="TextBox 10">
            <a:extLst>
              <a:ext uri="{FF2B5EF4-FFF2-40B4-BE49-F238E27FC236}">
                <a16:creationId xmlns:a16="http://schemas.microsoft.com/office/drawing/2014/main" id="{4617B47E-A480-9B4D-8193-04065558B74A}"/>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Desirability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2" name="Slide Number Placeholder 1">
            <a:extLst>
              <a:ext uri="{FF2B5EF4-FFF2-40B4-BE49-F238E27FC236}">
                <a16:creationId xmlns:a16="http://schemas.microsoft.com/office/drawing/2014/main" id="{7630CBB8-78EF-7A4A-B3DE-6610388AB37C}"/>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ED53D905-3FF3-7A43-A0F5-FCF8F4D8AD73}"/>
              </a:ext>
            </a:extLst>
          </p:cNvPr>
          <p:cNvSpPr txBox="1"/>
          <p:nvPr/>
        </p:nvSpPr>
        <p:spPr>
          <a:xfrm>
            <a:off x="883102" y="796348"/>
            <a:ext cx="3302947" cy="12772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 Dwell housing model has the potential to be a desirable, feasible, and viable housing model for a broad range of family types, household compositions, support needs, and income ranges. For the purposes of this initiative, three archetypal scenarios were developed based on the people Blue Door serves today. </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14" name="Rectangle 13">
            <a:extLst>
              <a:ext uri="{FF2B5EF4-FFF2-40B4-BE49-F238E27FC236}">
                <a16:creationId xmlns:a16="http://schemas.microsoft.com/office/drawing/2014/main" id="{97F3CD67-F7C0-5840-B4A3-1B1030A6054B}"/>
              </a:ext>
            </a:extLst>
          </p:cNvPr>
          <p:cNvSpPr/>
          <p:nvPr/>
        </p:nvSpPr>
        <p:spPr>
          <a:xfrm>
            <a:off x="883102" y="483631"/>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Who will Dwell serve?</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6" name="Rectangle 15">
            <a:extLst>
              <a:ext uri="{FF2B5EF4-FFF2-40B4-BE49-F238E27FC236}">
                <a16:creationId xmlns:a16="http://schemas.microsoft.com/office/drawing/2014/main" id="{3928B97B-747F-0D48-9519-65414E2D73A8}"/>
              </a:ext>
            </a:extLst>
          </p:cNvPr>
          <p:cNvSpPr/>
          <p:nvPr/>
        </p:nvSpPr>
        <p:spPr>
          <a:xfrm>
            <a:off x="889588" y="2549197"/>
            <a:ext cx="3302947" cy="55399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1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rPr>
              <a:t>Youth, unemployed but soon to be employed, looking for moderate wrap-around services</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7" name="Rectangle 16">
            <a:extLst>
              <a:ext uri="{FF2B5EF4-FFF2-40B4-BE49-F238E27FC236}">
                <a16:creationId xmlns:a16="http://schemas.microsoft.com/office/drawing/2014/main" id="{5E07B615-F647-F74B-890F-9EADF178E7A0}"/>
              </a:ext>
            </a:extLst>
          </p:cNvPr>
          <p:cNvSpPr/>
          <p:nvPr/>
        </p:nvSpPr>
        <p:spPr>
          <a:xfrm>
            <a:off x="4552211" y="2549197"/>
            <a:ext cx="3302947"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2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solidFill>
                  <a:srgbClr val="03539F"/>
                </a:solidFill>
                <a:latin typeface="Roboto Slab" pitchFamily="2" charset="0"/>
                <a:ea typeface="Roboto Slab" pitchFamily="2" charset="0"/>
              </a:rPr>
              <a:t>Single parent with one child, currently on social assistance</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7C9E0274-3D12-E844-B2E6-63AA025A9388}"/>
              </a:ext>
            </a:extLst>
          </p:cNvPr>
          <p:cNvSpPr/>
          <p:nvPr/>
        </p:nvSpPr>
        <p:spPr>
          <a:xfrm>
            <a:off x="8265167" y="2549197"/>
            <a:ext cx="3302947"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3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solidFill>
                  <a:srgbClr val="03539F"/>
                </a:solidFill>
                <a:latin typeface="Roboto Slab" pitchFamily="2" charset="0"/>
                <a:ea typeface="Roboto Slab" pitchFamily="2" charset="0"/>
              </a:rPr>
              <a:t>Couple with three children, both parents employed at minimum wage</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 name="Rectangle 1">
            <a:extLst>
              <a:ext uri="{FF2B5EF4-FFF2-40B4-BE49-F238E27FC236}">
                <a16:creationId xmlns:a16="http://schemas.microsoft.com/office/drawing/2014/main" id="{EC4796EF-A97F-A243-8671-8B26ECF59F71}"/>
              </a:ext>
            </a:extLst>
          </p:cNvPr>
          <p:cNvSpPr/>
          <p:nvPr/>
        </p:nvSpPr>
        <p:spPr>
          <a:xfrm>
            <a:off x="883102" y="3103195"/>
            <a:ext cx="3309433" cy="3016210"/>
          </a:xfrm>
          <a:prstGeom prst="rect">
            <a:avLst/>
          </a:prstGeom>
        </p:spPr>
        <p:txBody>
          <a:bodyPr wrap="square">
            <a:spAutoFit/>
          </a:bodyPr>
          <a:lstStyle/>
          <a:p>
            <a:r>
              <a:rPr lang="en-CA" sz="1000">
                <a:solidFill>
                  <a:srgbClr val="333333"/>
                </a:solidFill>
                <a:latin typeface="Roboto" panose="02000000000000000000" pitchFamily="2" charset="0"/>
                <a:ea typeface="Roboto" panose="02000000000000000000" pitchFamily="2" charset="0"/>
              </a:rPr>
              <a:t>Imagine a young adult in their late-teens or early-twenties, who has become homeless following a relationship breakdown with their family. Currently, they live in a youth shelter and are trying to move on to independent housing, but they face barriers due to low income, lack of affordable rentals, and rental stigma against youth. The instability of their current living situation, their lack of formal education and training, as well as ongoing struggles with mental health makes it impossible to find and maintain a job. However, with the right supports and stable housing, they have the potential for a bright future. Right now, their priority is attaining a safe, stable home where they can learn to live independently in a place of their own. They hope to pursue education and training to improve their job prospects and start to build up savings as they plan for the future. Maybe they’ll start a business, maybe they’ll move to another city for school, or maybe they’ll want to buy a home.</a:t>
            </a:r>
          </a:p>
        </p:txBody>
      </p:sp>
      <p:sp>
        <p:nvSpPr>
          <p:cNvPr id="19" name="Rectangle 18">
            <a:extLst>
              <a:ext uri="{FF2B5EF4-FFF2-40B4-BE49-F238E27FC236}">
                <a16:creationId xmlns:a16="http://schemas.microsoft.com/office/drawing/2014/main" id="{4227C00C-67BA-0F49-B388-56C88DC83E1B}"/>
              </a:ext>
            </a:extLst>
          </p:cNvPr>
          <p:cNvSpPr/>
          <p:nvPr/>
        </p:nvSpPr>
        <p:spPr>
          <a:xfrm>
            <a:off x="4558479" y="3103195"/>
            <a:ext cx="3309433" cy="3016210"/>
          </a:xfrm>
          <a:prstGeom prst="rect">
            <a:avLst/>
          </a:prstGeom>
        </p:spPr>
        <p:txBody>
          <a:bodyPr wrap="square">
            <a:spAutoFit/>
          </a:bodyPr>
          <a:lstStyle/>
          <a:p>
            <a:r>
              <a:rPr lang="en-CA" sz="1000">
                <a:latin typeface="Roboto" panose="02000000000000000000" pitchFamily="2" charset="0"/>
                <a:ea typeface="Roboto" panose="02000000000000000000" pitchFamily="2" charset="0"/>
              </a:rPr>
              <a:t>Imagine a single parent with a young child under the age of five, who has become homeless after leaving an abusive relationship. The parent grew up themselves in a low-income family, living in social housing. Now, the cycle of poverty is repeating with their own child, as they moved from place to place – bad rentals, staying temporarily with family and friends – before arriving at a family shelter. It’s been difficult, as a single parent, to take of their child, while maintaining a job. They had previously worked in the service industry, but the frequent moves and lack of childcare made it impossible for them to keep working. If they could attain stable housing and have access to childcare supports, they hope to go back to work. Their goal is to provide a safe, stable home for their child and get their career back on track. They dream of a future where they can own their own home – providing a safe place for their kid to always return to and ending the generational poverty.</a:t>
            </a:r>
          </a:p>
        </p:txBody>
      </p:sp>
      <p:sp>
        <p:nvSpPr>
          <p:cNvPr id="20" name="Rectangle 19">
            <a:extLst>
              <a:ext uri="{FF2B5EF4-FFF2-40B4-BE49-F238E27FC236}">
                <a16:creationId xmlns:a16="http://schemas.microsoft.com/office/drawing/2014/main" id="{D35B5D9C-0E93-4B43-99F1-A52787315A9E}"/>
              </a:ext>
            </a:extLst>
          </p:cNvPr>
          <p:cNvSpPr/>
          <p:nvPr/>
        </p:nvSpPr>
        <p:spPr>
          <a:xfrm>
            <a:off x="8260451" y="3103195"/>
            <a:ext cx="3309433" cy="3170099"/>
          </a:xfrm>
          <a:prstGeom prst="rect">
            <a:avLst/>
          </a:prstGeom>
        </p:spPr>
        <p:txBody>
          <a:bodyPr wrap="square">
            <a:spAutoFit/>
          </a:bodyPr>
          <a:lstStyle/>
          <a:p>
            <a:r>
              <a:rPr lang="en-CA" sz="1000">
                <a:latin typeface="Roboto" panose="02000000000000000000" pitchFamily="2" charset="0"/>
                <a:ea typeface="Roboto" panose="02000000000000000000" pitchFamily="2" charset="0"/>
              </a:rPr>
              <a:t>Imagine a family with two parents and three children, who have become homeless after being evicted from their rental home. The parents are immigrants to Canada, where discrimination and lack of recognition of their education from abroad means they are only able to obtain minimum wage jobs. Having a large family and limited income has made it extremely hard finding housing that’s suitable for their household size. The only places they could afford were apartments in poor condition, with adversarial landlords that were always checking up on them and threatening eviction. When they were finally forced to leave their home, there was nowhere for them to go, causing the family to temporarily land in a shelter. The family wants to move to their own place as quickly as possible, but they cannot afford market rents and social housing waitlists are long. If they can find stable housing within their budget and build up savings, their goal is to enter the housing market someday, granting the family the most security and the kids a better life.</a:t>
            </a:r>
          </a:p>
        </p:txBody>
      </p:sp>
      <p:cxnSp>
        <p:nvCxnSpPr>
          <p:cNvPr id="6" name="Straight Connector 5">
            <a:extLst>
              <a:ext uri="{FF2B5EF4-FFF2-40B4-BE49-F238E27FC236}">
                <a16:creationId xmlns:a16="http://schemas.microsoft.com/office/drawing/2014/main" id="{5614F479-70D3-4043-A4D2-ADEBBF80D3F1}"/>
              </a:ext>
            </a:extLst>
          </p:cNvPr>
          <p:cNvCxnSpPr>
            <a:cxnSpLocks/>
          </p:cNvCxnSpPr>
          <p:nvPr/>
        </p:nvCxnSpPr>
        <p:spPr>
          <a:xfrm>
            <a:off x="4362275" y="2549197"/>
            <a:ext cx="0" cy="37240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FD10BD-B4B5-8C4D-ABB2-251E734453ED}"/>
              </a:ext>
            </a:extLst>
          </p:cNvPr>
          <p:cNvCxnSpPr>
            <a:cxnSpLocks/>
          </p:cNvCxnSpPr>
          <p:nvPr/>
        </p:nvCxnSpPr>
        <p:spPr>
          <a:xfrm>
            <a:off x="8049296" y="2549864"/>
            <a:ext cx="0" cy="37240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F1B69D7-054F-5842-8ECB-0AEFCADC6D9B}"/>
              </a:ext>
            </a:extLst>
          </p:cNvPr>
          <p:cNvSpPr txBox="1"/>
          <p:nvPr/>
        </p:nvSpPr>
        <p:spPr>
          <a:xfrm>
            <a:off x="4556766" y="790820"/>
            <a:ext cx="3302947" cy="12772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These archetypes do not encompass every scenario and lived experience of people served by Blue Door, but act as a jumping off point for this first iteration of the Dwell model. The Lab Team drew inspiration from these archetypes and made every effort to design a desirable housing model with these hypothetical scenarios in mind.</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26" name="TextBox 25">
            <a:extLst>
              <a:ext uri="{FF2B5EF4-FFF2-40B4-BE49-F238E27FC236}">
                <a16:creationId xmlns:a16="http://schemas.microsoft.com/office/drawing/2014/main" id="{FF96CEB6-5C57-434C-A03F-B5CF9753C9FA}"/>
              </a:ext>
            </a:extLst>
          </p:cNvPr>
          <p:cNvSpPr txBox="1"/>
          <p:nvPr/>
        </p:nvSpPr>
        <p:spPr>
          <a:xfrm>
            <a:off x="8264977" y="790820"/>
            <a:ext cx="3302947" cy="93871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In addition to showing up in the Dwell service model, these archetypes are reflected in the financial modelling undertaken in the section entitled </a:t>
            </a:r>
            <a:r>
              <a:rPr lang="en-US" sz="1100" i="1">
                <a:solidFill>
                  <a:srgbClr val="000000"/>
                </a:solidFill>
                <a:latin typeface="Roboto" charset="0"/>
                <a:ea typeface="Roboto" charset="0"/>
                <a:cs typeface="Roboto" charset="0"/>
              </a:rPr>
              <a:t>A Viable Real Estate Model for Development </a:t>
            </a:r>
            <a:r>
              <a:rPr lang="en-US" sz="1100">
                <a:solidFill>
                  <a:srgbClr val="000000"/>
                </a:solidFill>
                <a:latin typeface="Roboto" charset="0"/>
                <a:ea typeface="Roboto" charset="0"/>
                <a:cs typeface="Roboto" charset="0"/>
              </a:rPr>
              <a:t>and in the Appendix of this report.</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Tree>
    <p:extLst>
      <p:ext uri="{BB962C8B-B14F-4D97-AF65-F5344CB8AC3E}">
        <p14:creationId xmlns:p14="http://schemas.microsoft.com/office/powerpoint/2010/main" val="201985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17</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89110" y="1026967"/>
            <a:ext cx="3302947" cy="490903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The inspiration for this model came from a desire to offer a new tenure model allowing residents to build equity or savings, like typical homeowners. Through our Solutions Lab conversations and desk research, we identified elements of other existing tenure models we might borrow from to create this new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The table on this page compares the Dwell program to other existing housing models and identifies how Dwell’s components match up to models such as affordable rental, supportive, co-operative, Habitat ownership, market rental, and market ownership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Borrowing from Other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This model most resembles a combination of co-operative rental housing and Habitat for Humanity GTA homeownership. While Dwell residents do not officially own their unit, their security of tenure is maintained like it would be in co-operative or affordable rental housing. Like Habitat ownership and co-operative housing, they have access to opportunities for involvement in their building. In addition, support services go beyond traditional Habitat ownership and include more fulsome support options, as typically provided in a supportive housing environment. </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89110" y="483631"/>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How does Dwell compare to other existing housing models?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graphicFrame>
        <p:nvGraphicFramePr>
          <p:cNvPr id="27" name="Table 3">
            <a:extLst>
              <a:ext uri="{FF2B5EF4-FFF2-40B4-BE49-F238E27FC236}">
                <a16:creationId xmlns:a16="http://schemas.microsoft.com/office/drawing/2014/main" id="{C694F4B0-3E7D-DC41-B26C-FFA3EAD9AE0D}"/>
              </a:ext>
            </a:extLst>
          </p:cNvPr>
          <p:cNvGraphicFramePr>
            <a:graphicFrameLocks noGrp="1"/>
          </p:cNvGraphicFramePr>
          <p:nvPr>
            <p:extLst>
              <p:ext uri="{D42A27DB-BD31-4B8C-83A1-F6EECF244321}">
                <p14:modId xmlns:p14="http://schemas.microsoft.com/office/powerpoint/2010/main" val="730947577"/>
              </p:ext>
            </p:extLst>
          </p:nvPr>
        </p:nvGraphicFramePr>
        <p:xfrm>
          <a:off x="4572000" y="771071"/>
          <a:ext cx="7448537" cy="5477329"/>
        </p:xfrm>
        <a:graphic>
          <a:graphicData uri="http://schemas.openxmlformats.org/drawingml/2006/table">
            <a:tbl>
              <a:tblPr firstRow="1" bandRow="1">
                <a:tableStyleId>{5C22544A-7EE6-4342-B048-85BDC9FD1C3A}</a:tableStyleId>
              </a:tblPr>
              <a:tblGrid>
                <a:gridCol w="1367161">
                  <a:extLst>
                    <a:ext uri="{9D8B030D-6E8A-4147-A177-3AD203B41FA5}">
                      <a16:colId xmlns:a16="http://schemas.microsoft.com/office/drawing/2014/main" val="3535944378"/>
                    </a:ext>
                  </a:extLst>
                </a:gridCol>
                <a:gridCol w="3462292">
                  <a:extLst>
                    <a:ext uri="{9D8B030D-6E8A-4147-A177-3AD203B41FA5}">
                      <a16:colId xmlns:a16="http://schemas.microsoft.com/office/drawing/2014/main" val="491940150"/>
                    </a:ext>
                  </a:extLst>
                </a:gridCol>
                <a:gridCol w="436514">
                  <a:extLst>
                    <a:ext uri="{9D8B030D-6E8A-4147-A177-3AD203B41FA5}">
                      <a16:colId xmlns:a16="http://schemas.microsoft.com/office/drawing/2014/main" val="470228261"/>
                    </a:ext>
                  </a:extLst>
                </a:gridCol>
                <a:gridCol w="436514">
                  <a:extLst>
                    <a:ext uri="{9D8B030D-6E8A-4147-A177-3AD203B41FA5}">
                      <a16:colId xmlns:a16="http://schemas.microsoft.com/office/drawing/2014/main" val="1977970172"/>
                    </a:ext>
                  </a:extLst>
                </a:gridCol>
                <a:gridCol w="436514">
                  <a:extLst>
                    <a:ext uri="{9D8B030D-6E8A-4147-A177-3AD203B41FA5}">
                      <a16:colId xmlns:a16="http://schemas.microsoft.com/office/drawing/2014/main" val="1083466375"/>
                    </a:ext>
                  </a:extLst>
                </a:gridCol>
                <a:gridCol w="436514">
                  <a:extLst>
                    <a:ext uri="{9D8B030D-6E8A-4147-A177-3AD203B41FA5}">
                      <a16:colId xmlns:a16="http://schemas.microsoft.com/office/drawing/2014/main" val="429765316"/>
                    </a:ext>
                  </a:extLst>
                </a:gridCol>
                <a:gridCol w="436514">
                  <a:extLst>
                    <a:ext uri="{9D8B030D-6E8A-4147-A177-3AD203B41FA5}">
                      <a16:colId xmlns:a16="http://schemas.microsoft.com/office/drawing/2014/main" val="3068439889"/>
                    </a:ext>
                  </a:extLst>
                </a:gridCol>
                <a:gridCol w="436514">
                  <a:extLst>
                    <a:ext uri="{9D8B030D-6E8A-4147-A177-3AD203B41FA5}">
                      <a16:colId xmlns:a16="http://schemas.microsoft.com/office/drawing/2014/main" val="2726145135"/>
                    </a:ext>
                  </a:extLst>
                </a:gridCol>
              </a:tblGrid>
              <a:tr h="130629">
                <a:tc rowSpan="3">
                  <a:txBody>
                    <a:bodyPr/>
                    <a:lstStyle/>
                    <a:p>
                      <a:endParaRPr lang="en-CA"/>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CA" sz="1000">
                          <a:solidFill>
                            <a:schemeClr val="bg1"/>
                          </a:solidFill>
                          <a:latin typeface="Roboto Slab" pitchFamily="2" charset="0"/>
                          <a:ea typeface="Roboto Slab" pitchFamily="2" charset="0"/>
                        </a:rPr>
                        <a:t>Dwell Housing Program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algn="ctr"/>
                      <a:r>
                        <a:rPr lang="en-CA" sz="1000">
                          <a:solidFill>
                            <a:schemeClr val="bg1"/>
                          </a:solidFill>
                          <a:latin typeface="Roboto Slab" pitchFamily="2" charset="0"/>
                          <a:ea typeface="Roboto Slab" pitchFamily="2" charset="0"/>
                        </a:rPr>
                        <a:t>Borrowing elements from…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CA" sz="1400">
                        <a:solidFill>
                          <a:schemeClr val="bg1"/>
                        </a:solidFill>
                        <a:latin typeface="Roboto Slab" pitchFamily="2" charset="0"/>
                        <a:ea typeface="Roboto Slab" pitchFamily="2" charset="0"/>
                      </a:endParaRPr>
                    </a:p>
                  </a:txBody>
                  <a:tcPr anchor="ctr">
                    <a:solidFill>
                      <a:schemeClr val="accent4">
                        <a:lumMod val="60000"/>
                        <a:lumOff val="40000"/>
                      </a:schemeClr>
                    </a:solidFill>
                  </a:tcPr>
                </a:tc>
                <a:tc hMerge="1">
                  <a:txBody>
                    <a:bodyPr/>
                    <a:lstStyle/>
                    <a:p>
                      <a:pPr algn="ctr"/>
                      <a:endParaRPr lang="en-CA" sz="1400">
                        <a:solidFill>
                          <a:schemeClr val="bg1"/>
                        </a:solidFill>
                        <a:latin typeface="Roboto Slab" pitchFamily="2" charset="0"/>
                        <a:ea typeface="Roboto Slab" pitchFamily="2" charset="0"/>
                      </a:endParaRPr>
                    </a:p>
                  </a:txBody>
                  <a:tcPr anchor="ctr">
                    <a:solidFill>
                      <a:schemeClr val="accent4">
                        <a:lumMod val="60000"/>
                        <a:lumOff val="40000"/>
                      </a:schemeClr>
                    </a:solidFill>
                  </a:tcPr>
                </a:tc>
                <a:tc hMerge="1">
                  <a:txBody>
                    <a:bodyPr/>
                    <a:lstStyle/>
                    <a:p>
                      <a:pPr algn="ctr"/>
                      <a:endParaRPr lang="en-CA" sz="1400">
                        <a:solidFill>
                          <a:schemeClr val="bg1"/>
                        </a:solidFill>
                        <a:latin typeface="Roboto Slab" pitchFamily="2" charset="0"/>
                        <a:ea typeface="Roboto Slab" pitchFamily="2" charset="0"/>
                      </a:endParaRPr>
                    </a:p>
                  </a:txBody>
                  <a:tcPr anchor="ctr">
                    <a:solidFill>
                      <a:schemeClr val="accent4">
                        <a:lumMod val="60000"/>
                        <a:lumOff val="40000"/>
                      </a:schemeClr>
                    </a:solidFill>
                  </a:tcPr>
                </a:tc>
                <a:tc hMerge="1">
                  <a:txBody>
                    <a:bodyPr/>
                    <a:lstStyle/>
                    <a:p>
                      <a:endParaRPr lang="en-CA"/>
                    </a:p>
                  </a:txBody>
                  <a:tcPr/>
                </a:tc>
                <a:tc hMerge="1">
                  <a:txBody>
                    <a:bodyPr/>
                    <a:lstStyle/>
                    <a:p>
                      <a:pPr algn="ctr"/>
                      <a:endParaRPr lang="en-CA" sz="1400">
                        <a:solidFill>
                          <a:schemeClr val="bg1"/>
                        </a:solidFill>
                        <a:latin typeface="Roboto Slab" pitchFamily="2" charset="0"/>
                        <a:ea typeface="Roboto Slab" pitchFamily="2" charset="0"/>
                      </a:endParaRPr>
                    </a:p>
                  </a:txBody>
                  <a:tcPr anchor="ctr">
                    <a:solidFill>
                      <a:schemeClr val="accent4">
                        <a:lumMod val="60000"/>
                        <a:lumOff val="40000"/>
                      </a:schemeClr>
                    </a:solidFill>
                  </a:tcPr>
                </a:tc>
                <a:extLst>
                  <a:ext uri="{0D108BD9-81ED-4DB2-BD59-A6C34878D82A}">
                    <a16:rowId xmlns:a16="http://schemas.microsoft.com/office/drawing/2014/main" val="1495851732"/>
                  </a:ext>
                </a:extLst>
              </a:tr>
              <a:tr h="178889">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A"/>
                    </a:p>
                  </a:txBody>
                  <a:tcPr/>
                </a:tc>
                <a:tc gridSpan="4">
                  <a:txBody>
                    <a:bodyPr/>
                    <a:lstStyle/>
                    <a:p>
                      <a:pPr algn="ctr"/>
                      <a:r>
                        <a:rPr lang="en-CA" sz="800" b="1" i="0">
                          <a:solidFill>
                            <a:schemeClr val="bg1"/>
                          </a:solidFill>
                          <a:latin typeface="Roboto Condensed" panose="02000000000000000000" pitchFamily="2" charset="0"/>
                          <a:ea typeface="Roboto Condensed" panose="02000000000000000000" pitchFamily="2" charset="0"/>
                        </a:rPr>
                        <a:t>Non-Market Housing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l"/>
                      <a:endParaRPr lang="en-CA" sz="1000" b="1" i="0">
                        <a:solidFill>
                          <a:schemeClr val="bg1"/>
                        </a:solidFill>
                        <a:latin typeface="Roboto Condensed" panose="02000000000000000000" pitchFamily="2" charset="0"/>
                        <a:ea typeface="Roboto Condensed"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l"/>
                      <a:endParaRPr lang="en-CA" sz="1000" b="1" i="0">
                        <a:solidFill>
                          <a:schemeClr val="bg1"/>
                        </a:solidFill>
                        <a:latin typeface="Roboto Condensed" panose="02000000000000000000" pitchFamily="2" charset="0"/>
                        <a:ea typeface="Roboto Condensed"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l"/>
                      <a:endParaRPr lang="en-CA" sz="1000" b="1" i="0">
                        <a:solidFill>
                          <a:schemeClr val="bg1"/>
                        </a:solidFill>
                        <a:latin typeface="Roboto Condensed" panose="02000000000000000000" pitchFamily="2" charset="0"/>
                        <a:ea typeface="Roboto Condensed"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algn="ctr"/>
                      <a:r>
                        <a:rPr lang="en-CA" sz="800" b="1" i="0">
                          <a:solidFill>
                            <a:schemeClr val="bg1"/>
                          </a:solidFill>
                          <a:latin typeface="Roboto Condensed" panose="02000000000000000000" pitchFamily="2" charset="0"/>
                          <a:ea typeface="Roboto Condensed" panose="02000000000000000000" pitchFamily="2" charset="0"/>
                        </a:rPr>
                        <a:t>Market Housing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l"/>
                      <a:endParaRPr lang="en-CA" sz="1000" b="1" i="0">
                        <a:solidFill>
                          <a:schemeClr val="bg1"/>
                        </a:solidFill>
                        <a:latin typeface="Roboto Condensed" panose="02000000000000000000" pitchFamily="2" charset="0"/>
                        <a:ea typeface="Roboto Condensed"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721047915"/>
                  </a:ext>
                </a:extLst>
              </a:tr>
              <a:tr h="813889">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A"/>
                    </a:p>
                  </a:txBody>
                  <a:tcPr/>
                </a:tc>
                <a:tc>
                  <a:txBody>
                    <a:bodyPr/>
                    <a:lstStyle/>
                    <a:p>
                      <a:pPr algn="l"/>
                      <a:r>
                        <a:rPr lang="en-CA" sz="800" b="1" i="0">
                          <a:solidFill>
                            <a:schemeClr val="tx1"/>
                          </a:solidFill>
                          <a:latin typeface="Roboto Condensed" panose="02000000000000000000" pitchFamily="2" charset="0"/>
                          <a:ea typeface="Roboto Condensed" panose="02000000000000000000" pitchFamily="2" charset="0"/>
                        </a:rPr>
                        <a:t>Affordable rental housing</a:t>
                      </a: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CA" sz="800" b="1" i="0">
                          <a:solidFill>
                            <a:schemeClr val="tx1"/>
                          </a:solidFill>
                          <a:latin typeface="Roboto Condensed" panose="02000000000000000000" pitchFamily="2" charset="0"/>
                          <a:ea typeface="Roboto Condensed" panose="02000000000000000000" pitchFamily="2" charset="0"/>
                        </a:rPr>
                        <a:t>Supportive housing</a:t>
                      </a:r>
                      <a:endParaRPr lang="en-CA" sz="800">
                        <a:solidFill>
                          <a:schemeClr val="tx1"/>
                        </a:solidFill>
                      </a:endParaRP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CA" sz="800" b="1" i="0">
                          <a:solidFill>
                            <a:schemeClr val="tx1"/>
                          </a:solidFill>
                          <a:latin typeface="Roboto Condensed" panose="02000000000000000000" pitchFamily="2" charset="0"/>
                          <a:ea typeface="Roboto Condensed" panose="02000000000000000000" pitchFamily="2" charset="0"/>
                        </a:rPr>
                        <a:t>Co-operative housing</a:t>
                      </a:r>
                      <a:endParaRPr lang="en-CA" sz="800">
                        <a:solidFill>
                          <a:schemeClr val="tx1"/>
                        </a:solidFill>
                      </a:endParaRP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CA" sz="800" b="1" i="0">
                          <a:solidFill>
                            <a:schemeClr val="tx1"/>
                          </a:solidFill>
                          <a:latin typeface="Roboto Condensed" panose="02000000000000000000" pitchFamily="2" charset="0"/>
                          <a:ea typeface="Roboto Condensed" panose="02000000000000000000" pitchFamily="2" charset="0"/>
                        </a:rPr>
                        <a:t>Habitat GTA Ownership</a:t>
                      </a:r>
                      <a:endParaRPr lang="en-CA" sz="800">
                        <a:solidFill>
                          <a:schemeClr val="tx1"/>
                        </a:solidFill>
                      </a:endParaRP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CA" sz="800" b="1" i="0">
                          <a:solidFill>
                            <a:schemeClr val="tx1"/>
                          </a:solidFill>
                          <a:latin typeface="Roboto Condensed" panose="02000000000000000000" pitchFamily="2" charset="0"/>
                          <a:ea typeface="Roboto Condensed" panose="02000000000000000000" pitchFamily="2" charset="0"/>
                        </a:rPr>
                        <a:t>Market rental housing</a:t>
                      </a: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CA" sz="800" b="1" i="0">
                          <a:solidFill>
                            <a:schemeClr val="tx1"/>
                          </a:solidFill>
                          <a:latin typeface="Roboto Condensed" panose="02000000000000000000" pitchFamily="2" charset="0"/>
                          <a:ea typeface="Roboto Condensed" panose="02000000000000000000" pitchFamily="2" charset="0"/>
                        </a:rPr>
                        <a:t>Market homeownership</a:t>
                      </a:r>
                      <a:endParaRPr lang="en-CA" sz="800">
                        <a:solidFill>
                          <a:schemeClr val="tx1"/>
                        </a:solidFill>
                      </a:endParaRPr>
                    </a:p>
                  </a:txBody>
                  <a:tcPr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3441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The Housing Provider</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Who is the owner and operator of the housing?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a:solidFill>
                            <a:schemeClr val="tx1"/>
                          </a:solidFill>
                          <a:latin typeface="Roboto" panose="02000000000000000000" pitchFamily="2" charset="0"/>
                          <a:ea typeface="Roboto" panose="02000000000000000000" pitchFamily="2" charset="0"/>
                        </a:rPr>
                        <a:t>The housing is owned and operated by a socially-minded housing provider with a goal of providing housing to people and households who cannot afford market prices.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769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Tenure</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What kind of arrangement does the resident have with the housing provider?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Dwell residents are members of a co-operative housing organization, similar to a traditional rental co-operative.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260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Affordability</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How is the cost of living in the unit determined?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Multiple affordability thresholds are provided, including based on 30% of household income (geared-to-income), at 80% of median market rent, and at market rate.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3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Eligibility</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Who is eligible to live in the home?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The non-market (affordable) units are means tested.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208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Equity: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Where do the residents’ housing payments go?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Housing payments go towards supporting the capital and operating costs associated with the housing. Once those costs are accounted for, residents have access to rebates instead of ”equity.”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8315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Resident Involvement</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In what way are residents involved in their building?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Residents are involved in some decision-making, committees, and programming in their building to share ownership and responsibility for maintaining a great place to live.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40098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Support Services</a:t>
                      </a:r>
                      <a:r>
                        <a:rPr kumimoji="0" lang="en-US" sz="900" b="1"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a:t>
                      </a:r>
                      <a:r>
                        <a:rPr kumimoji="0" lang="en-CA" sz="9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What support services are available to residents?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900">
                          <a:solidFill>
                            <a:schemeClr val="tx1"/>
                          </a:solidFill>
                          <a:latin typeface="Roboto" panose="02000000000000000000" pitchFamily="2" charset="0"/>
                          <a:ea typeface="Roboto" panose="02000000000000000000" pitchFamily="2" charset="0"/>
                        </a:rPr>
                        <a:t>Residents have access to supports available on-site. They also have access to pre-move-in educational modules and training to learn about life at Dwell and how they can get involved in their community.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chemeClr val="tx1"/>
                          </a:solidFill>
                          <a:latin typeface="Roboto" panose="02000000000000000000" pitchFamily="2" charset="0"/>
                          <a:ea typeface="Roboto" panose="02000000000000000000" pitchFamily="2"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00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59511"/>
                  </a:ext>
                </a:extLst>
              </a:tr>
            </a:tbl>
          </a:graphicData>
        </a:graphic>
      </p:graphicFrame>
      <p:sp>
        <p:nvSpPr>
          <p:cNvPr id="9" name="TextBox 8">
            <a:extLst>
              <a:ext uri="{FF2B5EF4-FFF2-40B4-BE49-F238E27FC236}">
                <a16:creationId xmlns:a16="http://schemas.microsoft.com/office/drawing/2014/main" id="{F95D0233-9AA6-7549-A905-735C4E737328}"/>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0" name="TextBox 9">
            <a:extLst>
              <a:ext uri="{FF2B5EF4-FFF2-40B4-BE49-F238E27FC236}">
                <a16:creationId xmlns:a16="http://schemas.microsoft.com/office/drawing/2014/main" id="{F9985600-650D-DA40-8C00-F3DCA8D147F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Desirability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61222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18</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8836" y="1672385"/>
            <a:ext cx="3302947" cy="33085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A primary objective of the Dwell program is to provide future residents with a housing option that is not available today. The model offers a new form of tenure where residents can experience a </a:t>
            </a:r>
            <a:r>
              <a:rPr lang="en-US" sz="1100" b="1">
                <a:solidFill>
                  <a:srgbClr val="000000"/>
                </a:solidFill>
                <a:latin typeface="Roboto" charset="0"/>
                <a:ea typeface="Roboto" charset="0"/>
                <a:cs typeface="Roboto" charset="0"/>
              </a:rPr>
              <a:t>permanence and stability</a:t>
            </a:r>
            <a:r>
              <a:rPr lang="en-US" sz="1100">
                <a:solidFill>
                  <a:srgbClr val="000000"/>
                </a:solidFill>
                <a:latin typeface="Roboto" charset="0"/>
                <a:ea typeface="Roboto" charset="0"/>
                <a:cs typeface="Roboto" charset="0"/>
              </a:rPr>
              <a:t>, a sense of </a:t>
            </a:r>
            <a:r>
              <a:rPr lang="en-US" sz="1100" b="1">
                <a:solidFill>
                  <a:srgbClr val="000000"/>
                </a:solidFill>
                <a:latin typeface="Roboto" charset="0"/>
                <a:ea typeface="Roboto" charset="0"/>
                <a:cs typeface="Roboto" charset="0"/>
              </a:rPr>
              <a:t>pride and responsibility</a:t>
            </a:r>
            <a:r>
              <a:rPr lang="en-US" sz="1100">
                <a:solidFill>
                  <a:srgbClr val="000000"/>
                </a:solidFill>
                <a:latin typeface="Roboto" charset="0"/>
                <a:ea typeface="Roboto" charset="0"/>
                <a:cs typeface="Roboto" charset="0"/>
              </a:rPr>
              <a:t>, </a:t>
            </a:r>
            <a:r>
              <a:rPr lang="en-US" sz="1100" b="1">
                <a:solidFill>
                  <a:srgbClr val="000000"/>
                </a:solidFill>
                <a:latin typeface="Roboto" charset="0"/>
                <a:ea typeface="Roboto" charset="0"/>
                <a:cs typeface="Roboto" charset="0"/>
              </a:rPr>
              <a:t>build equity</a:t>
            </a:r>
            <a:r>
              <a:rPr lang="en-US" sz="1100">
                <a:solidFill>
                  <a:srgbClr val="000000"/>
                </a:solidFill>
                <a:latin typeface="Roboto" charset="0"/>
                <a:ea typeface="Roboto" charset="0"/>
                <a:cs typeface="Roboto" charset="0"/>
              </a:rPr>
              <a:t>, and have </a:t>
            </a:r>
            <a:r>
              <a:rPr lang="en-US" sz="1100" b="1">
                <a:solidFill>
                  <a:srgbClr val="000000"/>
                </a:solidFill>
                <a:latin typeface="Roboto" charset="0"/>
                <a:ea typeface="Roboto" charset="0"/>
                <a:cs typeface="Roboto" charset="0"/>
              </a:rPr>
              <a:t>control and agency </a:t>
            </a:r>
            <a:r>
              <a:rPr lang="en-US" sz="1100">
                <a:solidFill>
                  <a:srgbClr val="000000"/>
                </a:solidFill>
                <a:latin typeface="Roboto" charset="0"/>
                <a:ea typeface="Roboto" charset="0"/>
                <a:cs typeface="Roboto" charset="0"/>
              </a:rPr>
              <a:t>over their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As part of this exercise, the Lab Team unpacked the elements that make up a housing model (e.g., the developer, owner, and operator, services, equity, finance, tenure, affordability, and eligibility). We investigated how decisions around these components could impact the four desired 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This page provides an overview of how the model might achieve these success criteria for future residents. </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78836" y="1145827"/>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What are the </a:t>
            </a:r>
            <a:r>
              <a:rPr lang="en-CA" sz="1400" b="1" kern="0">
                <a:solidFill>
                  <a:schemeClr val="accent1"/>
                </a:solidFill>
                <a:latin typeface="Roboto Slab" pitchFamily="2" charset="0"/>
                <a:ea typeface="Roboto Slab" pitchFamily="2" charset="0"/>
              </a:rPr>
              <a:t>benefits to Dwell residents?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9" name="Rectangle 8">
            <a:extLst>
              <a:ext uri="{FF2B5EF4-FFF2-40B4-BE49-F238E27FC236}">
                <a16:creationId xmlns:a16="http://schemas.microsoft.com/office/drawing/2014/main" id="{BC1D603A-1DEF-4C4A-B69E-04802AD2D9B9}"/>
              </a:ext>
            </a:extLst>
          </p:cNvPr>
          <p:cNvSpPr/>
          <p:nvPr/>
        </p:nvSpPr>
        <p:spPr>
          <a:xfrm>
            <a:off x="4558462" y="1357064"/>
            <a:ext cx="2088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Permanence and Stability</a:t>
            </a:r>
          </a:p>
        </p:txBody>
      </p:sp>
      <p:sp>
        <p:nvSpPr>
          <p:cNvPr id="10" name="Rectangle 9">
            <a:extLst>
              <a:ext uri="{FF2B5EF4-FFF2-40B4-BE49-F238E27FC236}">
                <a16:creationId xmlns:a16="http://schemas.microsoft.com/office/drawing/2014/main" id="{DBA2BEA7-B154-DE4D-AB3C-55FE0CFAA1E2}"/>
              </a:ext>
            </a:extLst>
          </p:cNvPr>
          <p:cNvSpPr/>
          <p:nvPr/>
        </p:nvSpPr>
        <p:spPr>
          <a:xfrm>
            <a:off x="8266862" y="1357064"/>
            <a:ext cx="1332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Building Equity</a:t>
            </a:r>
          </a:p>
        </p:txBody>
      </p:sp>
      <p:sp>
        <p:nvSpPr>
          <p:cNvPr id="11" name="Rectangle 10">
            <a:extLst>
              <a:ext uri="{FF2B5EF4-FFF2-40B4-BE49-F238E27FC236}">
                <a16:creationId xmlns:a16="http://schemas.microsoft.com/office/drawing/2014/main" id="{01341806-6EC0-AC4F-A717-AFCB476F9CCE}"/>
              </a:ext>
            </a:extLst>
          </p:cNvPr>
          <p:cNvSpPr/>
          <p:nvPr/>
        </p:nvSpPr>
        <p:spPr>
          <a:xfrm>
            <a:off x="4558462" y="3688408"/>
            <a:ext cx="1968022"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Pride and Responsibility</a:t>
            </a:r>
          </a:p>
        </p:txBody>
      </p:sp>
      <p:sp>
        <p:nvSpPr>
          <p:cNvPr id="12" name="Rectangle 11">
            <a:extLst>
              <a:ext uri="{FF2B5EF4-FFF2-40B4-BE49-F238E27FC236}">
                <a16:creationId xmlns:a16="http://schemas.microsoft.com/office/drawing/2014/main" id="{ABF63565-9E48-7C48-AEF1-33B2788BCF1F}"/>
              </a:ext>
            </a:extLst>
          </p:cNvPr>
          <p:cNvSpPr/>
          <p:nvPr/>
        </p:nvSpPr>
        <p:spPr>
          <a:xfrm>
            <a:off x="8266862" y="3688408"/>
            <a:ext cx="1620000" cy="27699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Control and Agency</a:t>
            </a:r>
          </a:p>
        </p:txBody>
      </p:sp>
      <p:sp>
        <p:nvSpPr>
          <p:cNvPr id="14" name="TextBox 13">
            <a:extLst>
              <a:ext uri="{FF2B5EF4-FFF2-40B4-BE49-F238E27FC236}">
                <a16:creationId xmlns:a16="http://schemas.microsoft.com/office/drawing/2014/main" id="{9C5A4BA8-FDEF-744D-BEDA-270DB0A05D60}"/>
              </a:ext>
            </a:extLst>
          </p:cNvPr>
          <p:cNvSpPr txBox="1"/>
          <p:nvPr/>
        </p:nvSpPr>
        <p:spPr>
          <a:xfrm>
            <a:off x="4557066" y="1678693"/>
            <a:ext cx="3302947" cy="178510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 Dwell model promotes permanence and stability through working solely with </a:t>
            </a:r>
            <a:r>
              <a:rPr lang="en-US" sz="1100" b="1">
                <a:solidFill>
                  <a:srgbClr val="000000"/>
                </a:solidFill>
                <a:latin typeface="Roboto" charset="0"/>
                <a:ea typeface="Roboto" charset="0"/>
                <a:cs typeface="Roboto" charset="0"/>
              </a:rPr>
              <a:t>socially-minded developers</a:t>
            </a:r>
            <a:r>
              <a:rPr lang="en-US" sz="1100">
                <a:solidFill>
                  <a:srgbClr val="000000"/>
                </a:solidFill>
                <a:latin typeface="Roboto" charset="0"/>
                <a:ea typeface="Roboto" charset="0"/>
                <a:cs typeface="Roboto" charset="0"/>
              </a:rPr>
              <a:t> who aim to provide permanent long-term affordable housing for residents. Units have a range of </a:t>
            </a:r>
            <a:r>
              <a:rPr lang="en-US" sz="1100" b="1">
                <a:solidFill>
                  <a:srgbClr val="000000"/>
                </a:solidFill>
                <a:latin typeface="Roboto" charset="0"/>
                <a:ea typeface="Roboto" charset="0"/>
                <a:cs typeface="Roboto" charset="0"/>
              </a:rPr>
              <a:t>affordability thresholds</a:t>
            </a:r>
            <a:r>
              <a:rPr lang="en-US" sz="1100">
                <a:solidFill>
                  <a:srgbClr val="000000"/>
                </a:solidFill>
                <a:latin typeface="Roboto" charset="0"/>
                <a:ea typeface="Roboto" charset="0"/>
                <a:cs typeface="Roboto" charset="0"/>
              </a:rPr>
              <a:t>, to meet the needs of households with low-to-moderate incomes. There is </a:t>
            </a:r>
            <a:r>
              <a:rPr lang="en-US" sz="1100" b="1">
                <a:solidFill>
                  <a:srgbClr val="000000"/>
                </a:solidFill>
                <a:latin typeface="Roboto" charset="0"/>
                <a:ea typeface="Roboto" charset="0"/>
                <a:cs typeface="Roboto" charset="0"/>
              </a:rPr>
              <a:t>no end date </a:t>
            </a:r>
            <a:r>
              <a:rPr lang="en-US" sz="1100">
                <a:solidFill>
                  <a:srgbClr val="000000"/>
                </a:solidFill>
                <a:latin typeface="Roboto" charset="0"/>
                <a:ea typeface="Roboto" charset="0"/>
                <a:cs typeface="Roboto" charset="0"/>
              </a:rPr>
              <a:t>to the household’s tenure at Dwell. Support services are available to residents to help maintain their long-term tenancy and growth at Dwell. </a:t>
            </a:r>
          </a:p>
        </p:txBody>
      </p:sp>
      <p:sp>
        <p:nvSpPr>
          <p:cNvPr id="15" name="TextBox 14">
            <a:extLst>
              <a:ext uri="{FF2B5EF4-FFF2-40B4-BE49-F238E27FC236}">
                <a16:creationId xmlns:a16="http://schemas.microsoft.com/office/drawing/2014/main" id="{7D0B65BE-5B50-E141-B648-CA58CC91DCF5}"/>
              </a:ext>
            </a:extLst>
          </p:cNvPr>
          <p:cNvSpPr txBox="1"/>
          <p:nvPr/>
        </p:nvSpPr>
        <p:spPr>
          <a:xfrm>
            <a:off x="8265994" y="1678693"/>
            <a:ext cx="3302947" cy="178510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The opportunity to build equity, savings, or earn a rebate from housing payments is a critical component of this model. This allows residents’ housing payments to feel “productive”, similar to an owner building equity in their home. Through this model, Dwell residents </a:t>
            </a: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earn a rebate </a:t>
            </a: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on their housing costs. While residents do not benefit from their unit’s appreciation in value, this appreciation allows Dwell to continue to serve more future residents and build new buildings.</a:t>
            </a:r>
          </a:p>
        </p:txBody>
      </p:sp>
      <p:sp>
        <p:nvSpPr>
          <p:cNvPr id="16" name="TextBox 15">
            <a:extLst>
              <a:ext uri="{FF2B5EF4-FFF2-40B4-BE49-F238E27FC236}">
                <a16:creationId xmlns:a16="http://schemas.microsoft.com/office/drawing/2014/main" id="{F981C55D-2C06-244A-8E8D-7BBF973DC532}"/>
              </a:ext>
            </a:extLst>
          </p:cNvPr>
          <p:cNvSpPr txBox="1"/>
          <p:nvPr/>
        </p:nvSpPr>
        <p:spPr>
          <a:xfrm>
            <a:off x="4557066" y="4020311"/>
            <a:ext cx="3302947" cy="195438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 Dwell governance model was specifically designed to infuse a sense of pride and responsibility. Dwell residents will be members of a </a:t>
            </a:r>
            <a:r>
              <a:rPr lang="en-US" sz="1100" b="1">
                <a:solidFill>
                  <a:srgbClr val="000000"/>
                </a:solidFill>
                <a:latin typeface="Roboto" charset="0"/>
                <a:ea typeface="Roboto" charset="0"/>
                <a:cs typeface="Roboto" charset="0"/>
              </a:rPr>
              <a:t>co-operative housing organization</a:t>
            </a:r>
            <a:r>
              <a:rPr lang="en-US" sz="1100">
                <a:solidFill>
                  <a:srgbClr val="000000"/>
                </a:solidFill>
                <a:latin typeface="Roboto" charset="0"/>
                <a:ea typeface="Roboto" charset="0"/>
                <a:cs typeface="Roboto" charset="0"/>
              </a:rPr>
              <a:t>, where they will be encouraged to get involved in their building and take on initiatives to animate the space and maintain the social fabric of the building. As opposed to a typical rental agreement, the </a:t>
            </a:r>
            <a:r>
              <a:rPr lang="en-US" sz="1100" b="1">
                <a:solidFill>
                  <a:srgbClr val="000000"/>
                </a:solidFill>
                <a:latin typeface="Roboto" charset="0"/>
                <a:ea typeface="Roboto" charset="0"/>
                <a:cs typeface="Roboto" charset="0"/>
              </a:rPr>
              <a:t>co-operative membership </a:t>
            </a:r>
            <a:r>
              <a:rPr lang="en-US" sz="1100">
                <a:solidFill>
                  <a:srgbClr val="000000"/>
                </a:solidFill>
                <a:latin typeface="Roboto" charset="0"/>
                <a:ea typeface="Roboto" charset="0"/>
                <a:cs typeface="Roboto" charset="0"/>
              </a:rPr>
              <a:t>gives residents an enhanced “stake” in their building to build in the sense of pride and “ownership” in one’s home.</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17" name="TextBox 16">
            <a:extLst>
              <a:ext uri="{FF2B5EF4-FFF2-40B4-BE49-F238E27FC236}">
                <a16:creationId xmlns:a16="http://schemas.microsoft.com/office/drawing/2014/main" id="{8B428159-65B6-CF40-9EDE-A3996A699B61}"/>
              </a:ext>
            </a:extLst>
          </p:cNvPr>
          <p:cNvSpPr txBox="1"/>
          <p:nvPr/>
        </p:nvSpPr>
        <p:spPr>
          <a:xfrm>
            <a:off x="8265994" y="4020311"/>
            <a:ext cx="3302947" cy="12772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Dwell residents have control and agency over their space. There is no end date to their tenure, so they can feel stable in their home. Since Dwell residents are members of the co-operative, they have the opportunity to vote on some building issues and decisions, allowing for more participation in decision-making. </a:t>
            </a:r>
          </a:p>
        </p:txBody>
      </p:sp>
      <p:sp>
        <p:nvSpPr>
          <p:cNvPr id="18" name="TextBox 17">
            <a:extLst>
              <a:ext uri="{FF2B5EF4-FFF2-40B4-BE49-F238E27FC236}">
                <a16:creationId xmlns:a16="http://schemas.microsoft.com/office/drawing/2014/main" id="{B992AA29-D034-DE44-99C6-D76B4E5A9C9F}"/>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0" name="TextBox 19">
            <a:extLst>
              <a:ext uri="{FF2B5EF4-FFF2-40B4-BE49-F238E27FC236}">
                <a16:creationId xmlns:a16="http://schemas.microsoft.com/office/drawing/2014/main" id="{1FFC630E-3BF8-3A40-995B-0C99EACB1F4C}"/>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Desirability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32794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19</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rPr>
              <a:t>Life After D</a:t>
            </a:r>
            <a:r>
              <a:rPr lang="en-US" sz="2500">
                <a:solidFill>
                  <a:srgbClr val="03539F"/>
                </a:solidFill>
                <a:latin typeface="Roboto Slab Black" pitchFamily="2" charset="0"/>
                <a:ea typeface="Roboto Slab Black" pitchFamily="2" charset="0"/>
              </a:rPr>
              <a:t>well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84878" y="1678701"/>
            <a:ext cx="3302947" cy="3308598"/>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Since Dwell does not limit how long people can reside in the program, people will move out and exit the program only when they choose to do so.</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Should Dwell residents choose to leave the program at a </a:t>
            </a:r>
            <a:r>
              <a:rPr lang="en-US" sz="1100" b="1">
                <a:latin typeface="Roboto" panose="02000000000000000000" pitchFamily="2" charset="0"/>
                <a:ea typeface="Roboto" panose="02000000000000000000" pitchFamily="2" charset="0"/>
              </a:rPr>
              <a:t>milestone tenancy year or later </a:t>
            </a:r>
            <a:r>
              <a:rPr lang="en-US" sz="1100">
                <a:latin typeface="Roboto" panose="02000000000000000000" pitchFamily="2" charset="0"/>
                <a:ea typeface="Roboto" panose="02000000000000000000" pitchFamily="2" charset="0"/>
              </a:rPr>
              <a:t>(three years for youth or five years for families), they can “cash out” their rental rebate. This process is similar to a homeowner selling their property and cashing out their equity. If the resident remains at Dwell, their rental rebate continues to accumulate over the course of their tenancy.</a:t>
            </a:r>
          </a:p>
          <a:p>
            <a:endParaRPr lang="en-US" sz="1100">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Leading up to resident move-out</a:t>
            </a:r>
            <a:r>
              <a:rPr lang="en-US" sz="1100">
                <a:latin typeface="Roboto" panose="02000000000000000000" pitchFamily="2" charset="0"/>
                <a:ea typeface="Roboto" panose="02000000000000000000" pitchFamily="2" charset="0"/>
              </a:rPr>
              <a:t>, Dwell residents would have access to supports, training, and services to help plan for next steps when it comes to their next housing situation and financial plan, which they can take advantage of if desired.</a:t>
            </a:r>
            <a:endParaRPr lang="en-US" sz="1100" b="1">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76410" y="1355043"/>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Leaving the Program</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Moving On</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3" name="TextBox 12">
            <a:extLst>
              <a:ext uri="{FF2B5EF4-FFF2-40B4-BE49-F238E27FC236}">
                <a16:creationId xmlns:a16="http://schemas.microsoft.com/office/drawing/2014/main" id="{785864FB-1F3D-8E1D-2DE5-7F20C679EDCB}"/>
              </a:ext>
            </a:extLst>
          </p:cNvPr>
          <p:cNvSpPr txBox="1"/>
          <p:nvPr/>
        </p:nvSpPr>
        <p:spPr>
          <a:xfrm>
            <a:off x="4560645" y="1355043"/>
            <a:ext cx="3302947" cy="4555093"/>
          </a:xfrm>
          <a:prstGeom prst="rect">
            <a:avLst/>
          </a:prstGeom>
          <a:noFill/>
          <a:ln>
            <a:noFill/>
          </a:ln>
        </p:spPr>
        <p:txBody>
          <a:bodyPr wrap="square" rtlCol="0">
            <a:spAutoFit/>
          </a:bodyPr>
          <a:lstStyle/>
          <a:p>
            <a:pPr lvl="0">
              <a:defRPr/>
            </a:pPr>
            <a:r>
              <a:rPr lang="en-US" sz="1100">
                <a:latin typeface="Roboto" panose="02000000000000000000" pitchFamily="2" charset="0"/>
                <a:ea typeface="Roboto" panose="02000000000000000000" pitchFamily="2" charset="0"/>
              </a:rPr>
              <a:t>The amount of rebate the Dwell resident receives upon move-out depends on how long the person or household has lived in Dwell and the amount of rent they contributed over their tenure. With their rental rebate, people have absolute freedom and choice over how their money is used. Dwell aims to provide people with a minimum amount of $10,000 through the rebate and matching from social purpose investors.</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Based on the minimum rebate, the funds could be used to move on to a different market or non-market housing option. For instance, the funds could be used for:</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Housing expenses</a:t>
            </a:r>
            <a:r>
              <a:rPr lang="en-US" sz="1100">
                <a:latin typeface="Roboto" panose="02000000000000000000" pitchFamily="2" charset="0"/>
                <a:ea typeface="Roboto" panose="02000000000000000000" pitchFamily="2" charset="0"/>
              </a:rPr>
              <a:t>, such as first and last months’ rent, closing costs on a Habitat for Humanity home, a partial down payment on a future home, or moving costs</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Personal expenses</a:t>
            </a:r>
            <a:r>
              <a:rPr lang="en-US" sz="1100">
                <a:latin typeface="Roboto" panose="02000000000000000000" pitchFamily="2" charset="0"/>
                <a:ea typeface="Roboto" panose="02000000000000000000" pitchFamily="2" charset="0"/>
              </a:rPr>
              <a:t>, such as a major purchase (e.g., vehicle), education or training, or starting a business</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Savings and investments</a:t>
            </a:r>
            <a:r>
              <a:rPr lang="en-US" sz="1100">
                <a:latin typeface="Roboto" panose="02000000000000000000" pitchFamily="2" charset="0"/>
                <a:ea typeface="Roboto" panose="02000000000000000000" pitchFamily="2" charset="0"/>
              </a:rPr>
              <a:t>, such as an emergency fund, retirement savings, savings for children’s education, or other types of investments</a:t>
            </a:r>
          </a:p>
        </p:txBody>
      </p:sp>
      <p:sp>
        <p:nvSpPr>
          <p:cNvPr id="11" name="TextBox 10">
            <a:extLst>
              <a:ext uri="{FF2B5EF4-FFF2-40B4-BE49-F238E27FC236}">
                <a16:creationId xmlns:a16="http://schemas.microsoft.com/office/drawing/2014/main" id="{7F33F9D0-1A12-A09B-B31E-4E8A254C7FE0}"/>
              </a:ext>
            </a:extLst>
          </p:cNvPr>
          <p:cNvSpPr txBox="1"/>
          <p:nvPr/>
        </p:nvSpPr>
        <p:spPr>
          <a:xfrm>
            <a:off x="8265701" y="1674199"/>
            <a:ext cx="3302947" cy="3308598"/>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Just like homeownership may not be the tenure type that works for everyone, Dwell may not be the option of choice for all. </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First, Dwell incorporates a cooperative housing model, meaning residents are part of the governance and oversight of their building.</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Second, the Dwell model prioritized the success criteria of </a:t>
            </a:r>
            <a:r>
              <a:rPr lang="en-US" sz="1100" b="1">
                <a:latin typeface="Roboto" panose="02000000000000000000" pitchFamily="2" charset="0"/>
                <a:ea typeface="Roboto" panose="02000000000000000000" pitchFamily="2" charset="0"/>
              </a:rPr>
              <a:t>permanence and stability</a:t>
            </a:r>
            <a:r>
              <a:rPr lang="en-US" sz="1100">
                <a:latin typeface="Roboto" panose="02000000000000000000" pitchFamily="2" charset="0"/>
                <a:ea typeface="Roboto" panose="02000000000000000000" pitchFamily="2" charset="0"/>
              </a:rPr>
              <a:t>, creating a place where people can put down roots (similar to someone buying a home). In incorporating this permanence, the financial modelling shown later in this report assumed households moving into Dwell were seeking a tenure of at least three years for youth and five years for older individuals and families. The longer tenure allows Dwell residents to </a:t>
            </a:r>
            <a:r>
              <a:rPr lang="en-US" sz="1100" b="1">
                <a:latin typeface="Roboto" panose="02000000000000000000" pitchFamily="2" charset="0"/>
                <a:ea typeface="Roboto" panose="02000000000000000000" pitchFamily="2" charset="0"/>
              </a:rPr>
              <a:t>build equity </a:t>
            </a:r>
            <a:r>
              <a:rPr lang="en-US" sz="1100">
                <a:latin typeface="Roboto" panose="02000000000000000000" pitchFamily="2" charset="0"/>
                <a:ea typeface="Roboto" panose="02000000000000000000" pitchFamily="2" charset="0"/>
              </a:rPr>
              <a:t>which was another key success criteria for people.</a:t>
            </a:r>
          </a:p>
        </p:txBody>
      </p:sp>
      <p:sp>
        <p:nvSpPr>
          <p:cNvPr id="12" name="Rectangle 11">
            <a:extLst>
              <a:ext uri="{FF2B5EF4-FFF2-40B4-BE49-F238E27FC236}">
                <a16:creationId xmlns:a16="http://schemas.microsoft.com/office/drawing/2014/main" id="{79363AB3-63B8-8DBF-60CD-0C21AAFC5018}"/>
              </a:ext>
            </a:extLst>
          </p:cNvPr>
          <p:cNvSpPr/>
          <p:nvPr/>
        </p:nvSpPr>
        <p:spPr>
          <a:xfrm>
            <a:off x="8265701" y="1350541"/>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Choosin</a:t>
            </a:r>
            <a:r>
              <a:rPr lang="en-CA" sz="1400" b="1" kern="0">
                <a:solidFill>
                  <a:schemeClr val="accent1"/>
                </a:solidFill>
                <a:latin typeface="Roboto Slab" pitchFamily="2" charset="0"/>
                <a:ea typeface="Roboto Slab" pitchFamily="2" charset="0"/>
              </a:rPr>
              <a:t>g Dwell</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Tree>
    <p:extLst>
      <p:ext uri="{BB962C8B-B14F-4D97-AF65-F5344CB8AC3E}">
        <p14:creationId xmlns:p14="http://schemas.microsoft.com/office/powerpoint/2010/main" val="316670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DCF0FC94-E816-7740-94E7-2480C3081422}"/>
              </a:ext>
            </a:extLst>
          </p:cNvPr>
          <p:cNvPicPr/>
          <p:nvPr/>
        </p:nvPicPr>
        <p:blipFill rotWithShape="1">
          <a:blip r:embed="rId3"/>
          <a:srcRect l="8378" t="6596" r="8166" b="5608"/>
          <a:stretch/>
        </p:blipFill>
        <p:spPr>
          <a:xfrm>
            <a:off x="11185129" y="5991063"/>
            <a:ext cx="572464" cy="392075"/>
          </a:xfrm>
          <a:prstGeom prst="rect">
            <a:avLst/>
          </a:prstGeom>
        </p:spPr>
      </p:pic>
      <p:pic>
        <p:nvPicPr>
          <p:cNvPr id="3" name="Picture 2" descr="York Region's Blue Door rebrands to laser-focus on housing homeless – Blue  Door">
            <a:extLst>
              <a:ext uri="{FF2B5EF4-FFF2-40B4-BE49-F238E27FC236}">
                <a16:creationId xmlns:a16="http://schemas.microsoft.com/office/drawing/2014/main" id="{13B1DCD0-12B8-A149-A024-36656FC4ED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74" t="18683" r="16682" b="18909"/>
          <a:stretch/>
        </p:blipFill>
        <p:spPr bwMode="auto">
          <a:xfrm>
            <a:off x="9090886" y="5933579"/>
            <a:ext cx="702868" cy="502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eet Our Sponsors: Habitat for Humanity GTA | Faith in Canada 150">
            <a:extLst>
              <a:ext uri="{FF2B5EF4-FFF2-40B4-BE49-F238E27FC236}">
                <a16:creationId xmlns:a16="http://schemas.microsoft.com/office/drawing/2014/main" id="{BC37DF2F-611A-794D-8A40-AB98A9BD7A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22" r="21711"/>
          <a:stretch/>
        </p:blipFill>
        <p:spPr bwMode="auto">
          <a:xfrm>
            <a:off x="10199982" y="5717064"/>
            <a:ext cx="572464" cy="719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E641AE4-23C7-A34A-A3C9-0B8CD9A8A6B3}"/>
              </a:ext>
            </a:extLst>
          </p:cNvPr>
          <p:cNvSpPr txBox="1"/>
          <p:nvPr/>
        </p:nvSpPr>
        <p:spPr>
          <a:xfrm>
            <a:off x="6581936" y="1397876"/>
            <a:ext cx="4958780" cy="600164"/>
          </a:xfrm>
          <a:prstGeom prst="rect">
            <a:avLst/>
          </a:prstGeom>
          <a:noFill/>
        </p:spPr>
        <p:txBody>
          <a:bodyPr wrap="square" rtlCol="0">
            <a:spAutoFit/>
          </a:bodyPr>
          <a:lstStyle/>
          <a:p>
            <a:r>
              <a:rPr lang="en-US" sz="1100">
                <a:latin typeface="Roboto" panose="02000000000000000000" pitchFamily="2" charset="0"/>
                <a:ea typeface="Roboto" panose="02000000000000000000" pitchFamily="2" charset="0"/>
                <a:cs typeface="Roboto" panose="02000000000000000000" pitchFamily="2" charset="0"/>
              </a:rPr>
              <a:t>The Housing Journeys Reimagined Solutions Lab is led by Blue Door Support Services in partnership with Habitat for Humanity Greater Toronto Area and SHS Consulting. </a:t>
            </a:r>
          </a:p>
        </p:txBody>
      </p:sp>
      <p:sp>
        <p:nvSpPr>
          <p:cNvPr id="11" name="Rectangle 10">
            <a:extLst>
              <a:ext uri="{FF2B5EF4-FFF2-40B4-BE49-F238E27FC236}">
                <a16:creationId xmlns:a16="http://schemas.microsoft.com/office/drawing/2014/main" id="{FD77E362-C3BE-8D4E-9CE8-10B73D97E6FA}"/>
              </a:ext>
            </a:extLst>
          </p:cNvPr>
          <p:cNvSpPr/>
          <p:nvPr/>
        </p:nvSpPr>
        <p:spPr>
          <a:xfrm>
            <a:off x="6581936" y="2220800"/>
            <a:ext cx="2474976" cy="3170099"/>
          </a:xfrm>
          <a:prstGeom prst="rect">
            <a:avLst/>
          </a:prstGeom>
        </p:spPr>
        <p:txBody>
          <a:bodyPr wrap="square">
            <a:spAutoFit/>
          </a:bodyPr>
          <a:lstStyle/>
          <a:p>
            <a:pPr>
              <a:spcAft>
                <a:spcPts val="600"/>
              </a:spcAft>
            </a:pPr>
            <a:r>
              <a:rPr lang="en-US" sz="1400">
                <a:solidFill>
                  <a:schemeClr val="accent4"/>
                </a:solidFill>
                <a:latin typeface="Roboto Slab" pitchFamily="2" charset="0"/>
                <a:ea typeface="Roboto Slab" pitchFamily="2" charset="0"/>
                <a:cs typeface="Roboto" panose="02000000000000000000" pitchFamily="2" charset="0"/>
              </a:rPr>
              <a:t>The Lab Team</a:t>
            </a:r>
          </a:p>
          <a:p>
            <a:r>
              <a:rPr lang="en-US" sz="1000">
                <a:latin typeface="Roboto" panose="02000000000000000000" pitchFamily="2" charset="0"/>
                <a:ea typeface="Roboto" panose="02000000000000000000" pitchFamily="2" charset="0"/>
                <a:cs typeface="Roboto" panose="02000000000000000000" pitchFamily="2" charset="0"/>
              </a:rPr>
              <a:t>Lab Team members undertake the day-to-day work of the Lab.</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b="1">
                <a:solidFill>
                  <a:schemeClr val="accent1"/>
                </a:solidFill>
                <a:latin typeface="Roboto Slab" pitchFamily="2" charset="0"/>
                <a:ea typeface="Roboto Slab" pitchFamily="2" charset="0"/>
                <a:cs typeface="Roboto" panose="02000000000000000000" pitchFamily="2" charset="0"/>
              </a:rPr>
              <a:t>Blue Door</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Michael Braithwaite</a:t>
            </a:r>
            <a:r>
              <a:rPr lang="en-US" sz="900">
                <a:latin typeface="Roboto" panose="02000000000000000000" pitchFamily="2" charset="0"/>
                <a:ea typeface="Roboto" panose="02000000000000000000" pitchFamily="2" charset="0"/>
                <a:cs typeface="Roboto" panose="02000000000000000000" pitchFamily="2" charset="0"/>
              </a:rPr>
              <a:t>, CEO</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Emmy Kelly</a:t>
            </a:r>
            <a:r>
              <a:rPr lang="en-US" sz="900">
                <a:latin typeface="Roboto" panose="02000000000000000000" pitchFamily="2" charset="0"/>
                <a:ea typeface="Roboto" panose="02000000000000000000" pitchFamily="2" charset="0"/>
                <a:cs typeface="Roboto" panose="02000000000000000000" pitchFamily="2" charset="0"/>
              </a:rPr>
              <a:t>, COO</a:t>
            </a:r>
          </a:p>
          <a:p>
            <a:pPr>
              <a:spcBef>
                <a:spcPts val="300"/>
              </a:spcBef>
            </a:pPr>
            <a:r>
              <a:rPr lang="en-US" sz="900" b="1" err="1">
                <a:latin typeface="Roboto" panose="02000000000000000000" pitchFamily="2" charset="0"/>
                <a:ea typeface="Roboto" panose="02000000000000000000" pitchFamily="2" charset="0"/>
                <a:cs typeface="Roboto" panose="02000000000000000000" pitchFamily="2" charset="0"/>
              </a:rPr>
              <a:t>Jerico</a:t>
            </a:r>
            <a:r>
              <a:rPr lang="en-US" sz="900" b="1">
                <a:latin typeface="Roboto" panose="02000000000000000000" pitchFamily="2" charset="0"/>
                <a:ea typeface="Roboto" panose="02000000000000000000" pitchFamily="2" charset="0"/>
                <a:cs typeface="Roboto" panose="02000000000000000000" pitchFamily="2" charset="0"/>
              </a:rPr>
              <a:t> </a:t>
            </a:r>
            <a:r>
              <a:rPr lang="en-US" sz="900" b="1" err="1">
                <a:latin typeface="Roboto" panose="02000000000000000000" pitchFamily="2" charset="0"/>
                <a:ea typeface="Roboto" panose="02000000000000000000" pitchFamily="2" charset="0"/>
                <a:cs typeface="Roboto" panose="02000000000000000000" pitchFamily="2" charset="0"/>
              </a:rPr>
              <a:t>Espinas</a:t>
            </a:r>
            <a:r>
              <a:rPr lang="en-US" sz="900">
                <a:latin typeface="Roboto" panose="02000000000000000000" pitchFamily="2" charset="0"/>
                <a:ea typeface="Roboto" panose="02000000000000000000" pitchFamily="2" charset="0"/>
                <a:cs typeface="Roboto" panose="02000000000000000000" pitchFamily="2" charset="0"/>
              </a:rPr>
              <a:t>, Legal Counsel and Quality Assurance Manager</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b="1">
                <a:solidFill>
                  <a:schemeClr val="accent1"/>
                </a:solidFill>
                <a:latin typeface="Roboto Slab" pitchFamily="2" charset="0"/>
                <a:ea typeface="Roboto Slab" pitchFamily="2" charset="0"/>
                <a:cs typeface="Roboto" panose="02000000000000000000" pitchFamily="2" charset="0"/>
              </a:rPr>
              <a:t>Habitat for Humanity GTA</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Joshua </a:t>
            </a:r>
            <a:r>
              <a:rPr lang="en-US" sz="900" b="1" err="1">
                <a:latin typeface="Roboto" panose="02000000000000000000" pitchFamily="2" charset="0"/>
                <a:ea typeface="Roboto" panose="02000000000000000000" pitchFamily="2" charset="0"/>
                <a:cs typeface="Roboto" panose="02000000000000000000" pitchFamily="2" charset="0"/>
              </a:rPr>
              <a:t>Bénard</a:t>
            </a:r>
            <a:r>
              <a:rPr lang="en-US" sz="900">
                <a:latin typeface="Roboto" panose="02000000000000000000" pitchFamily="2" charset="0"/>
                <a:ea typeface="Roboto" panose="02000000000000000000" pitchFamily="2" charset="0"/>
                <a:cs typeface="Roboto" panose="02000000000000000000" pitchFamily="2" charset="0"/>
              </a:rPr>
              <a:t>, VP, Real Estate Development</a:t>
            </a:r>
          </a:p>
          <a:p>
            <a:endParaRPr lang="en-US" sz="1000">
              <a:latin typeface="Roboto" panose="02000000000000000000" pitchFamily="2" charset="0"/>
              <a:ea typeface="Roboto" panose="02000000000000000000" pitchFamily="2" charset="0"/>
              <a:cs typeface="Roboto" panose="02000000000000000000" pitchFamily="2" charset="0"/>
            </a:endParaRPr>
          </a:p>
          <a:p>
            <a:r>
              <a:rPr lang="en-US" sz="1000" b="1">
                <a:solidFill>
                  <a:schemeClr val="accent1"/>
                </a:solidFill>
                <a:latin typeface="Roboto Slab" pitchFamily="2" charset="0"/>
                <a:ea typeface="Roboto Slab" pitchFamily="2" charset="0"/>
                <a:cs typeface="Roboto" panose="02000000000000000000" pitchFamily="2" charset="0"/>
              </a:rPr>
              <a:t>SHS Consulting</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Christine Pacini</a:t>
            </a:r>
            <a:r>
              <a:rPr lang="en-US" sz="900">
                <a:latin typeface="Roboto" panose="02000000000000000000" pitchFamily="2" charset="0"/>
                <a:ea typeface="Roboto" panose="02000000000000000000" pitchFamily="2" charset="0"/>
                <a:cs typeface="Roboto" panose="02000000000000000000" pitchFamily="2" charset="0"/>
              </a:rPr>
              <a:t>, Partner</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Adrienne Pacini</a:t>
            </a:r>
            <a:r>
              <a:rPr lang="en-US" sz="900">
                <a:latin typeface="Roboto" panose="02000000000000000000" pitchFamily="2" charset="0"/>
                <a:ea typeface="Roboto" panose="02000000000000000000" pitchFamily="2" charset="0"/>
                <a:cs typeface="Roboto" panose="02000000000000000000" pitchFamily="2" charset="0"/>
              </a:rPr>
              <a:t>, Principal, Strategic Design</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Lanxi Dong</a:t>
            </a:r>
            <a:r>
              <a:rPr lang="en-US" sz="900">
                <a:latin typeface="Roboto" panose="02000000000000000000" pitchFamily="2" charset="0"/>
                <a:ea typeface="Roboto" panose="02000000000000000000" pitchFamily="2" charset="0"/>
                <a:cs typeface="Roboto" panose="02000000000000000000" pitchFamily="2" charset="0"/>
              </a:rPr>
              <a:t>, Senior Design Researcher</a:t>
            </a:r>
          </a:p>
          <a:p>
            <a:pPr>
              <a:spcBef>
                <a:spcPts val="300"/>
              </a:spcBef>
            </a:pPr>
            <a:r>
              <a:rPr lang="en-US" sz="900" b="1">
                <a:latin typeface="Roboto" panose="02000000000000000000" pitchFamily="2" charset="0"/>
                <a:ea typeface="Roboto" panose="02000000000000000000" pitchFamily="2" charset="0"/>
                <a:cs typeface="Roboto" panose="02000000000000000000" pitchFamily="2" charset="0"/>
              </a:rPr>
              <a:t>Lorraine Randell</a:t>
            </a:r>
            <a:r>
              <a:rPr lang="en-US" sz="900">
                <a:latin typeface="Roboto" panose="02000000000000000000" pitchFamily="2" charset="0"/>
                <a:ea typeface="Roboto" panose="02000000000000000000" pitchFamily="2" charset="0"/>
                <a:cs typeface="Roboto" panose="02000000000000000000" pitchFamily="2" charset="0"/>
              </a:rPr>
              <a:t>, Senior Strategic Designer</a:t>
            </a:r>
          </a:p>
        </p:txBody>
      </p:sp>
      <p:sp>
        <p:nvSpPr>
          <p:cNvPr id="12" name="Rectangle 11">
            <a:extLst>
              <a:ext uri="{FF2B5EF4-FFF2-40B4-BE49-F238E27FC236}">
                <a16:creationId xmlns:a16="http://schemas.microsoft.com/office/drawing/2014/main" id="{DF478B5E-E411-AE4E-8392-16F8776D5AD8}"/>
              </a:ext>
            </a:extLst>
          </p:cNvPr>
          <p:cNvSpPr/>
          <p:nvPr/>
        </p:nvSpPr>
        <p:spPr>
          <a:xfrm>
            <a:off x="9282617" y="2220800"/>
            <a:ext cx="2474976" cy="2693045"/>
          </a:xfrm>
          <a:prstGeom prst="rect">
            <a:avLst/>
          </a:prstGeom>
        </p:spPr>
        <p:txBody>
          <a:bodyPr wrap="square">
            <a:spAutoFit/>
          </a:bodyPr>
          <a:lstStyle/>
          <a:p>
            <a:pPr>
              <a:spcAft>
                <a:spcPts val="600"/>
              </a:spcAft>
            </a:pPr>
            <a:r>
              <a:rPr lang="en-US" sz="1400">
                <a:solidFill>
                  <a:schemeClr val="accent4"/>
                </a:solidFill>
                <a:latin typeface="Roboto Slab" pitchFamily="2" charset="0"/>
                <a:ea typeface="Roboto Slab" pitchFamily="2" charset="0"/>
                <a:cs typeface="Roboto" panose="02000000000000000000" pitchFamily="2" charset="0"/>
              </a:rPr>
              <a:t>Advisory Committee</a:t>
            </a:r>
          </a:p>
          <a:p>
            <a:r>
              <a:rPr lang="en-US" sz="1000">
                <a:latin typeface="Roboto" panose="02000000000000000000" pitchFamily="2" charset="0"/>
                <a:ea typeface="Roboto" panose="02000000000000000000" pitchFamily="2" charset="0"/>
                <a:cs typeface="Roboto" panose="02000000000000000000" pitchFamily="2" charset="0"/>
              </a:rPr>
              <a:t>Advisory Committee members provide strategic advice and subject matter expertise to the Lab.</a:t>
            </a:r>
          </a:p>
          <a:p>
            <a:endParaRPr lang="en-US" sz="1000">
              <a:latin typeface="Roboto" panose="02000000000000000000" pitchFamily="2" charset="0"/>
              <a:ea typeface="Roboto" panose="02000000000000000000" pitchFamily="2" charset="0"/>
              <a:cs typeface="Roboto" panose="02000000000000000000" pitchFamily="2" charset="0"/>
            </a:endParaRP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Anika Mifsud</a:t>
            </a:r>
            <a:r>
              <a:rPr lang="en-US" sz="900">
                <a:latin typeface="Roboto" panose="02000000000000000000" pitchFamily="2" charset="0"/>
                <a:ea typeface="Roboto" panose="02000000000000000000" pitchFamily="2" charset="0"/>
                <a:cs typeface="Roboto" panose="02000000000000000000" pitchFamily="2" charset="0"/>
              </a:rPr>
              <a:t>, Blue Door Board of Directors</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Brenda </a:t>
            </a:r>
            <a:r>
              <a:rPr lang="en-US" sz="900" b="1" err="1">
                <a:latin typeface="Roboto" panose="02000000000000000000" pitchFamily="2" charset="0"/>
                <a:ea typeface="Roboto" panose="02000000000000000000" pitchFamily="2" charset="0"/>
                <a:cs typeface="Roboto" panose="02000000000000000000" pitchFamily="2" charset="0"/>
              </a:rPr>
              <a:t>Burjaw</a:t>
            </a:r>
            <a:r>
              <a:rPr lang="en-US" sz="900">
                <a:latin typeface="Roboto" panose="02000000000000000000" pitchFamily="2" charset="0"/>
                <a:ea typeface="Roboto" panose="02000000000000000000" pitchFamily="2" charset="0"/>
                <a:cs typeface="Roboto" panose="02000000000000000000" pitchFamily="2" charset="0"/>
              </a:rPr>
              <a:t>, Meridian</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Darryl Gray</a:t>
            </a:r>
            <a:r>
              <a:rPr lang="en-US" sz="900">
                <a:latin typeface="Roboto" panose="02000000000000000000" pitchFamily="2" charset="0"/>
                <a:ea typeface="Roboto" panose="02000000000000000000" pitchFamily="2" charset="0"/>
                <a:cs typeface="Roboto" panose="02000000000000000000" pitchFamily="2" charset="0"/>
              </a:rPr>
              <a:t>, Toronto and Region Conservation Authority</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Debbie Thompson</a:t>
            </a:r>
            <a:r>
              <a:rPr lang="en-US" sz="900">
                <a:latin typeface="Roboto" panose="02000000000000000000" pitchFamily="2" charset="0"/>
                <a:ea typeface="Roboto" panose="02000000000000000000" pitchFamily="2" charset="0"/>
                <a:cs typeface="Roboto" panose="02000000000000000000" pitchFamily="2" charset="0"/>
              </a:rPr>
              <a:t>, York Region</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Ian Taylor</a:t>
            </a:r>
            <a:r>
              <a:rPr lang="en-US" sz="900">
                <a:latin typeface="Roboto" panose="02000000000000000000" pitchFamily="2" charset="0"/>
                <a:ea typeface="Roboto" panose="02000000000000000000" pitchFamily="2" charset="0"/>
                <a:cs typeface="Roboto" panose="02000000000000000000" pitchFamily="2" charset="0"/>
              </a:rPr>
              <a:t>, Habitat GTA Board of Directors</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John Fox</a:t>
            </a:r>
            <a:r>
              <a:rPr lang="en-US" sz="900">
                <a:latin typeface="Roboto" panose="02000000000000000000" pitchFamily="2" charset="0"/>
                <a:ea typeface="Roboto" panose="02000000000000000000" pitchFamily="2" charset="0"/>
                <a:cs typeface="Roboto" panose="02000000000000000000" pitchFamily="2" charset="0"/>
              </a:rPr>
              <a:t>, Robins Appleby</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Pamela Hines</a:t>
            </a:r>
            <a:r>
              <a:rPr lang="en-US" sz="900">
                <a:latin typeface="Roboto" panose="02000000000000000000" pitchFamily="2" charset="0"/>
                <a:ea typeface="Roboto" panose="02000000000000000000" pitchFamily="2" charset="0"/>
                <a:cs typeface="Roboto" panose="02000000000000000000" pitchFamily="2" charset="0"/>
              </a:rPr>
              <a:t>, CMHC</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Ruth </a:t>
            </a:r>
            <a:r>
              <a:rPr lang="en-US" sz="900" b="1" err="1">
                <a:latin typeface="Roboto" panose="02000000000000000000" pitchFamily="2" charset="0"/>
                <a:ea typeface="Roboto" panose="02000000000000000000" pitchFamily="2" charset="0"/>
                <a:cs typeface="Roboto" panose="02000000000000000000" pitchFamily="2" charset="0"/>
              </a:rPr>
              <a:t>Crammond</a:t>
            </a:r>
            <a:r>
              <a:rPr lang="en-US" sz="900">
                <a:latin typeface="Roboto" panose="02000000000000000000" pitchFamily="2" charset="0"/>
                <a:ea typeface="Roboto" panose="02000000000000000000" pitchFamily="2" charset="0"/>
                <a:cs typeface="Roboto" panose="02000000000000000000" pitchFamily="2" charset="0"/>
              </a:rPr>
              <a:t>, United Way GTA</a:t>
            </a:r>
          </a:p>
          <a:p>
            <a:pPr>
              <a:spcAft>
                <a:spcPts val="300"/>
              </a:spcAft>
            </a:pPr>
            <a:r>
              <a:rPr lang="en-US" sz="900" b="1">
                <a:latin typeface="Roboto" panose="02000000000000000000" pitchFamily="2" charset="0"/>
                <a:ea typeface="Roboto" panose="02000000000000000000" pitchFamily="2" charset="0"/>
                <a:cs typeface="Roboto" panose="02000000000000000000" pitchFamily="2" charset="0"/>
              </a:rPr>
              <a:t>Steve Teekens</a:t>
            </a:r>
            <a:r>
              <a:rPr lang="en-US" sz="900">
                <a:latin typeface="Roboto" panose="02000000000000000000" pitchFamily="2" charset="0"/>
                <a:ea typeface="Roboto" panose="02000000000000000000" pitchFamily="2" charset="0"/>
                <a:cs typeface="Roboto" panose="02000000000000000000" pitchFamily="2" charset="0"/>
              </a:rPr>
              <a:t>, Na Me Res</a:t>
            </a:r>
          </a:p>
        </p:txBody>
      </p:sp>
      <p:graphicFrame>
        <p:nvGraphicFramePr>
          <p:cNvPr id="13" name="Table 13">
            <a:extLst>
              <a:ext uri="{FF2B5EF4-FFF2-40B4-BE49-F238E27FC236}">
                <a16:creationId xmlns:a16="http://schemas.microsoft.com/office/drawing/2014/main" id="{5B30BE10-1BB8-A54A-BF34-2B38FDA059CE}"/>
              </a:ext>
            </a:extLst>
          </p:cNvPr>
          <p:cNvGraphicFramePr>
            <a:graphicFrameLocks noGrp="1"/>
          </p:cNvGraphicFramePr>
          <p:nvPr>
            <p:extLst>
              <p:ext uri="{D42A27DB-BD31-4B8C-83A1-F6EECF244321}">
                <p14:modId xmlns:p14="http://schemas.microsoft.com/office/powerpoint/2010/main" val="2283552523"/>
              </p:ext>
            </p:extLst>
          </p:nvPr>
        </p:nvGraphicFramePr>
        <p:xfrm>
          <a:off x="651284" y="1402965"/>
          <a:ext cx="5097875" cy="2143192"/>
        </p:xfrm>
        <a:graphic>
          <a:graphicData uri="http://schemas.openxmlformats.org/drawingml/2006/table">
            <a:tbl>
              <a:tblPr firstRow="1" bandRow="1">
                <a:tableStyleId>{5C22544A-7EE6-4342-B048-85BDC9FD1C3A}</a:tableStyleId>
              </a:tblPr>
              <a:tblGrid>
                <a:gridCol w="347199">
                  <a:extLst>
                    <a:ext uri="{9D8B030D-6E8A-4147-A177-3AD203B41FA5}">
                      <a16:colId xmlns:a16="http://schemas.microsoft.com/office/drawing/2014/main" val="1872884578"/>
                    </a:ext>
                  </a:extLst>
                </a:gridCol>
                <a:gridCol w="4298731">
                  <a:extLst>
                    <a:ext uri="{9D8B030D-6E8A-4147-A177-3AD203B41FA5}">
                      <a16:colId xmlns:a16="http://schemas.microsoft.com/office/drawing/2014/main" val="848516843"/>
                    </a:ext>
                  </a:extLst>
                </a:gridCol>
                <a:gridCol w="451945">
                  <a:extLst>
                    <a:ext uri="{9D8B030D-6E8A-4147-A177-3AD203B41FA5}">
                      <a16:colId xmlns:a16="http://schemas.microsoft.com/office/drawing/2014/main" val="3083818034"/>
                    </a:ext>
                  </a:extLst>
                </a:gridCol>
              </a:tblGrid>
              <a:tr h="421498">
                <a:tc>
                  <a:txBody>
                    <a:bodyPr/>
                    <a:lstStyle/>
                    <a:p>
                      <a:r>
                        <a:rPr lang="en-US" sz="1400" b="0">
                          <a:solidFill>
                            <a:schemeClr val="accent6"/>
                          </a:solidFill>
                          <a:latin typeface="Roboto Slab" pitchFamily="2" charset="0"/>
                          <a:ea typeface="Roboto Slab" pitchFamily="2" charset="0"/>
                          <a:cs typeface="Roboto" panose="02000000000000000000" pitchFamily="2"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solidFill>
                            <a:schemeClr val="tx1"/>
                          </a:solidFill>
                          <a:latin typeface="Roboto" panose="02000000000000000000" pitchFamily="2" charset="0"/>
                          <a:ea typeface="Roboto" panose="02000000000000000000" pitchFamily="2" charset="0"/>
                          <a:cs typeface="Roboto" panose="02000000000000000000" pitchFamily="2" charset="0"/>
                        </a:rPr>
                        <a:t>Where we Started: </a:t>
                      </a:r>
                      <a:r>
                        <a:rPr lang="en-US" sz="1200" b="0">
                          <a:solidFill>
                            <a:schemeClr val="tx1"/>
                          </a:solidFill>
                          <a:latin typeface="Roboto" panose="02000000000000000000" pitchFamily="2" charset="0"/>
                          <a:ea typeface="Roboto" panose="02000000000000000000" pitchFamily="2" charset="0"/>
                          <a:cs typeface="Roboto" panose="02000000000000000000" pitchFamily="2" charset="0"/>
                        </a:rPr>
                        <a:t>Reimagining Housing Journeys</a:t>
                      </a:r>
                      <a:endParaRPr lang="en-US" sz="120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749692"/>
                  </a:ext>
                </a:extLst>
              </a:tr>
              <a:tr h="421498">
                <a:tc>
                  <a:txBody>
                    <a:bodyPr/>
                    <a:lstStyle/>
                    <a:p>
                      <a:r>
                        <a:rPr lang="en-US" sz="1400" b="0">
                          <a:solidFill>
                            <a:schemeClr val="accent6"/>
                          </a:solidFill>
                          <a:latin typeface="Roboto Slab" pitchFamily="2" charset="0"/>
                          <a:ea typeface="Roboto Slab" pitchFamily="2" charset="0"/>
                          <a:cs typeface="Roboto" panose="02000000000000000000" pitchFamily="2"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Our Vision for the Future: </a:t>
                      </a:r>
                      <a:r>
                        <a:rPr lang="en-US" sz="1200" b="0">
                          <a:solidFill>
                            <a:schemeClr val="tx1"/>
                          </a:solidFill>
                          <a:latin typeface="Roboto" panose="02000000000000000000" pitchFamily="2" charset="0"/>
                          <a:ea typeface="Roboto" panose="02000000000000000000" pitchFamily="2" charset="0"/>
                          <a:cs typeface="Roboto" panose="02000000000000000000" pitchFamily="2" charset="0"/>
                        </a:rPr>
                        <a:t>Success Criteria and Areas for Innovation</a:t>
                      </a:r>
                      <a:endParaRPr lang="en-US"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9856611"/>
                  </a:ext>
                </a:extLst>
              </a:tr>
              <a:tr h="421498">
                <a:tc>
                  <a:txBody>
                    <a:bodyPr/>
                    <a:lstStyle/>
                    <a:p>
                      <a:r>
                        <a:rPr lang="en-US" sz="1400" b="0">
                          <a:solidFill>
                            <a:schemeClr val="accent6"/>
                          </a:solidFill>
                          <a:latin typeface="Roboto Slab" pitchFamily="2" charset="0"/>
                          <a:ea typeface="Roboto Slab" pitchFamily="2" charset="0"/>
                          <a:cs typeface="Roboto" panose="02000000000000000000" pitchFamily="2"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Dwell: </a:t>
                      </a:r>
                      <a:r>
                        <a:rPr lang="en-US" sz="1200" b="0">
                          <a:solidFill>
                            <a:schemeClr val="tx1"/>
                          </a:solidFill>
                          <a:latin typeface="Roboto" panose="02000000000000000000" pitchFamily="2" charset="0"/>
                          <a:ea typeface="Roboto" panose="02000000000000000000" pitchFamily="2" charset="0"/>
                          <a:cs typeface="Roboto" panose="02000000000000000000" pitchFamily="2" charset="0"/>
                        </a:rPr>
                        <a:t>A Housing Journey Accelerator Program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539676"/>
                  </a:ext>
                </a:extLst>
              </a:tr>
              <a:tr h="421498">
                <a:tc>
                  <a:txBody>
                    <a:bodyPr/>
                    <a:lstStyle/>
                    <a:p>
                      <a:r>
                        <a:rPr lang="en-US" sz="1400" b="0">
                          <a:solidFill>
                            <a:schemeClr val="accent6"/>
                          </a:solidFill>
                          <a:latin typeface="Roboto Slab" pitchFamily="2" charset="0"/>
                          <a:ea typeface="Roboto Slab" pitchFamily="2" charset="0"/>
                          <a:cs typeface="Roboto" panose="02000000000000000000" pitchFamily="2"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Implementing Dwell: </a:t>
                      </a:r>
                      <a:r>
                        <a:rPr lang="en-US" sz="1200" b="0">
                          <a:solidFill>
                            <a:schemeClr val="tx1"/>
                          </a:solidFill>
                          <a:latin typeface="Roboto" panose="02000000000000000000" pitchFamily="2" charset="0"/>
                          <a:ea typeface="Roboto" panose="02000000000000000000" pitchFamily="2" charset="0"/>
                          <a:cs typeface="Roboto" panose="02000000000000000000" pitchFamily="2" charset="0"/>
                        </a:rPr>
                        <a:t>Roadmap and a Networked Model</a:t>
                      </a:r>
                      <a:endParaRPr lang="en-US"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340117"/>
                  </a:ext>
                </a:extLst>
              </a:tr>
              <a:tr h="421498">
                <a:tc>
                  <a:txBody>
                    <a:bodyPr/>
                    <a:lstStyle/>
                    <a:p>
                      <a:r>
                        <a:rPr lang="en-US" sz="1400" b="0">
                          <a:solidFill>
                            <a:schemeClr val="accent6"/>
                          </a:solidFill>
                          <a:latin typeface="Roboto Slab" pitchFamily="2" charset="0"/>
                          <a:ea typeface="Roboto Slab" pitchFamily="2" charset="0"/>
                          <a:cs typeface="Roboto" panose="02000000000000000000" pitchFamily="2"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Appendix: </a:t>
                      </a:r>
                      <a:r>
                        <a:rPr lang="en-US" sz="1200" b="0">
                          <a:solidFill>
                            <a:schemeClr val="tx1"/>
                          </a:solidFill>
                          <a:latin typeface="Roboto" panose="02000000000000000000" pitchFamily="2" charset="0"/>
                          <a:ea typeface="Roboto" panose="02000000000000000000" pitchFamily="2" charset="0"/>
                          <a:cs typeface="Roboto" panose="02000000000000000000" pitchFamily="2" charset="0"/>
                        </a:rPr>
                        <a:t>Supplemental Materials</a:t>
                      </a:r>
                      <a:endParaRPr lang="en-US" sz="1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743372"/>
                  </a:ext>
                </a:extLst>
              </a:tr>
            </a:tbl>
          </a:graphicData>
        </a:graphic>
      </p:graphicFrame>
      <p:sp>
        <p:nvSpPr>
          <p:cNvPr id="17" name="Rectangle 16">
            <a:extLst>
              <a:ext uri="{FF2B5EF4-FFF2-40B4-BE49-F238E27FC236}">
                <a16:creationId xmlns:a16="http://schemas.microsoft.com/office/drawing/2014/main" id="{7CE2C29D-AD7E-244D-8F2C-71C7B066A332}"/>
              </a:ext>
            </a:extLst>
          </p:cNvPr>
          <p:cNvSpPr/>
          <p:nvPr/>
        </p:nvSpPr>
        <p:spPr>
          <a:xfrm>
            <a:off x="651284" y="861627"/>
            <a:ext cx="95410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Contents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0AED50B4-499C-BC49-B6AC-CF9E2A7A56FE}"/>
              </a:ext>
            </a:extLst>
          </p:cNvPr>
          <p:cNvSpPr/>
          <p:nvPr/>
        </p:nvSpPr>
        <p:spPr>
          <a:xfrm>
            <a:off x="6581936" y="861627"/>
            <a:ext cx="1871025"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Acknowledgements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pic>
        <p:nvPicPr>
          <p:cNvPr id="1026" name="Picture 2">
            <a:extLst>
              <a:ext uri="{FF2B5EF4-FFF2-40B4-BE49-F238E27FC236}">
                <a16:creationId xmlns:a16="http://schemas.microsoft.com/office/drawing/2014/main" id="{EF640B6C-4F61-F94A-8F59-40088DB40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84" y="5933579"/>
            <a:ext cx="899160" cy="3916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C820A41-9CE4-F04C-B5F5-A952EE065171}"/>
              </a:ext>
            </a:extLst>
          </p:cNvPr>
          <p:cNvSpPr txBox="1"/>
          <p:nvPr/>
        </p:nvSpPr>
        <p:spPr>
          <a:xfrm>
            <a:off x="1783080" y="5747544"/>
            <a:ext cx="3966079" cy="646331"/>
          </a:xfrm>
          <a:prstGeom prst="rect">
            <a:avLst/>
          </a:prstGeom>
          <a:noFill/>
        </p:spPr>
        <p:txBody>
          <a:bodyPr wrap="square" rtlCol="0">
            <a:spAutoFit/>
          </a:bodyPr>
          <a:lstStyle/>
          <a:p>
            <a:r>
              <a:rPr lang="en-US" sz="900">
                <a:latin typeface="Roboto" panose="02000000000000000000" pitchFamily="2" charset="0"/>
                <a:ea typeface="Roboto" panose="02000000000000000000" pitchFamily="2" charset="0"/>
                <a:cs typeface="Roboto" panose="02000000000000000000" pitchFamily="2" charset="0"/>
              </a:rPr>
              <a:t>This project entitled Housing Journeys Reimagined received funding from the National Housing Strategy under the NHS Solutions Labs, however, the views expressed are the personal views of the author and CMHC accepts no responsibility for them.</a:t>
            </a:r>
          </a:p>
        </p:txBody>
      </p:sp>
      <p:sp>
        <p:nvSpPr>
          <p:cNvPr id="14" name="Slide Number Placeholder 1">
            <a:extLst>
              <a:ext uri="{FF2B5EF4-FFF2-40B4-BE49-F238E27FC236}">
                <a16:creationId xmlns:a16="http://schemas.microsoft.com/office/drawing/2014/main" id="{AEE6A6B6-74BD-E849-B77B-1444D3C499D6}"/>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2703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1B564-5BCE-DB47-B0CC-94A76E580769}"/>
              </a:ext>
            </a:extLst>
          </p:cNvPr>
          <p:cNvSpPr/>
          <p:nvPr/>
        </p:nvSpPr>
        <p:spPr>
          <a:xfrm>
            <a:off x="8037690" y="0"/>
            <a:ext cx="39987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20</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83427" y="484959"/>
            <a:ext cx="5221282"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500">
                <a:latin typeface="Roboto Slab Black" pitchFamily="2" charset="0"/>
                <a:ea typeface="Roboto Slab Black" pitchFamily="2" charset="0"/>
              </a:rPr>
              <a:t>A Feasible Housing Model for Implementation</a:t>
            </a: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2668415"/>
            <a:ext cx="6983303" cy="2462213"/>
          </a:xfrm>
          <a:prstGeom prst="rect">
            <a:avLst/>
          </a:prstGeom>
          <a:noFill/>
          <a:ln>
            <a:noFill/>
          </a:ln>
        </p:spPr>
        <p:txBody>
          <a:bodyPr wrap="square" rtlCol="0">
            <a:spAutoFit/>
          </a:bodyPr>
          <a:lstStyle/>
          <a:p>
            <a:pPr lvl="0">
              <a:defRPr/>
            </a:pPr>
            <a:r>
              <a:rPr lang="en-US" sz="1400">
                <a:solidFill>
                  <a:schemeClr val="bg1"/>
                </a:solidFill>
                <a:latin typeface="Roboto" charset="0"/>
                <a:ea typeface="Roboto" charset="0"/>
                <a:cs typeface="Roboto" charset="0"/>
              </a:rPr>
              <a:t>The Dwell model brings residents, a non-profit landowner or consortium of non-profit organizations, a residents’ membership association, a property manager, support service providers, and funders together to provide a new housing tenure option for individuals and families with low incomes. </a:t>
            </a:r>
          </a:p>
          <a:p>
            <a:pPr lvl="0">
              <a:defRPr/>
            </a:pPr>
            <a:endParaRPr lang="en-US" sz="1400">
              <a:solidFill>
                <a:schemeClr val="bg1"/>
              </a:solidFill>
              <a:latin typeface="Roboto" charset="0"/>
              <a:ea typeface="Roboto" charset="0"/>
              <a:cs typeface="Roboto" charset="0"/>
            </a:endParaRPr>
          </a:p>
          <a:p>
            <a:pPr lvl="0">
              <a:defRPr/>
            </a:pPr>
            <a:r>
              <a:rPr lang="en-US" sz="1400">
                <a:solidFill>
                  <a:schemeClr val="bg1"/>
                </a:solidFill>
                <a:latin typeface="Roboto" charset="0"/>
                <a:ea typeface="Roboto" charset="0"/>
                <a:cs typeface="Roboto" charset="0"/>
              </a:rPr>
              <a:t>This section outlines how the Dwell </a:t>
            </a:r>
            <a:r>
              <a:rPr lang="en-US" sz="1400" b="1">
                <a:solidFill>
                  <a:schemeClr val="bg1"/>
                </a:solidFill>
                <a:latin typeface="Roboto" charset="0"/>
                <a:ea typeface="Roboto" charset="0"/>
                <a:cs typeface="Roboto" charset="0"/>
              </a:rPr>
              <a:t>service model </a:t>
            </a:r>
            <a:r>
              <a:rPr lang="en-US" sz="1400">
                <a:solidFill>
                  <a:schemeClr val="bg1"/>
                </a:solidFill>
                <a:latin typeface="Roboto" charset="0"/>
                <a:ea typeface="Roboto" charset="0"/>
                <a:cs typeface="Roboto" charset="0"/>
              </a:rPr>
              <a:t>works from the “back of stage” perspective (what the organizations running the program see and do) and from the ”front of stage” perspective (what applicants and selected residents see and do). The </a:t>
            </a:r>
            <a:r>
              <a:rPr lang="en-US" sz="1400" b="1">
                <a:solidFill>
                  <a:schemeClr val="bg1"/>
                </a:solidFill>
                <a:latin typeface="Roboto" charset="0"/>
                <a:ea typeface="Roboto" charset="0"/>
                <a:cs typeface="Roboto" charset="0"/>
              </a:rPr>
              <a:t>governance model </a:t>
            </a:r>
            <a:r>
              <a:rPr lang="en-US" sz="1400">
                <a:solidFill>
                  <a:schemeClr val="bg1"/>
                </a:solidFill>
                <a:latin typeface="Roboto" charset="0"/>
                <a:ea typeface="Roboto" charset="0"/>
                <a:cs typeface="Roboto" charset="0"/>
              </a:rPr>
              <a:t>describes how the various players come together to deliver the Dwell housing program—how services and buildings are overseen and how decisions are made. </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1680098"/>
            <a:ext cx="6983303" cy="954107"/>
          </a:xfrm>
          <a:prstGeom prst="rect">
            <a:avLst/>
          </a:prstGeom>
          <a:noFill/>
          <a:ln>
            <a:noFill/>
          </a:ln>
        </p:spPr>
        <p:txBody>
          <a:bodyPr wrap="square">
            <a:spAutoFit/>
          </a:bodyPr>
          <a:lstStyle/>
          <a:p>
            <a:pPr lvl="0">
              <a:defRPr/>
            </a:pPr>
            <a:r>
              <a:rPr lang="en-US" sz="1400" b="1" kern="0">
                <a:solidFill>
                  <a:schemeClr val="accent5"/>
                </a:solidFill>
                <a:latin typeface="Roboto Slab" pitchFamily="2" charset="0"/>
                <a:ea typeface="Roboto Slab" pitchFamily="2" charset="0"/>
              </a:rPr>
              <a:t>Dwell amplifies the capabilities and capacities of existing non-profit housing providers and support service agencies, providing them with an opportunity to scale their housing offerings to more permanent options for the people they serve.</a:t>
            </a: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8A5F870-B528-FB4E-96A0-86CF205A6DF6}"/>
              </a:ext>
            </a:extLst>
          </p:cNvPr>
          <p:cNvSpPr/>
          <p:nvPr/>
        </p:nvSpPr>
        <p:spPr>
          <a:xfrm>
            <a:off x="8260024" y="1680098"/>
            <a:ext cx="3301471" cy="600164"/>
          </a:xfrm>
          <a:prstGeom prst="rect">
            <a:avLst/>
          </a:prstGeom>
          <a:ln>
            <a:noFill/>
          </a:ln>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CA" sz="1100" b="1">
                <a:latin typeface="Roboto" panose="02000000000000000000" pitchFamily="2" charset="0"/>
                <a:ea typeface="Roboto" panose="02000000000000000000" pitchFamily="2" charset="0"/>
                <a:cs typeface="Roboto" panose="02000000000000000000" pitchFamily="2" charset="0"/>
              </a:rPr>
              <a:t>The following key players are involved in Dwell. </a:t>
            </a:r>
            <a:r>
              <a:rPr lang="en-CA" sz="1100">
                <a:latin typeface="Roboto" panose="02000000000000000000" pitchFamily="2" charset="0"/>
                <a:ea typeface="Roboto" panose="02000000000000000000" pitchFamily="2" charset="0"/>
                <a:cs typeface="Roboto" panose="02000000000000000000" pitchFamily="2" charset="0"/>
              </a:rPr>
              <a:t>Their roles and contributions are described further in this section.</a:t>
            </a:r>
            <a:endParaRPr kumimoji="0" lang="en-CA" sz="110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EFC9518-FCAD-EA49-9A69-13CB305F74EC}"/>
              </a:ext>
            </a:extLst>
          </p:cNvPr>
          <p:cNvSpPr/>
          <p:nvPr/>
        </p:nvSpPr>
        <p:spPr>
          <a:xfrm>
            <a:off x="8343914" y="2511427"/>
            <a:ext cx="792000" cy="276999"/>
          </a:xfrm>
          <a:prstGeom prst="rect">
            <a:avLst/>
          </a:prstGeom>
          <a:solidFill>
            <a:schemeClr val="accent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rPr>
              <a:t>Residents</a:t>
            </a:r>
          </a:p>
        </p:txBody>
      </p:sp>
      <p:sp>
        <p:nvSpPr>
          <p:cNvPr id="14" name="Rectangle 13">
            <a:extLst>
              <a:ext uri="{FF2B5EF4-FFF2-40B4-BE49-F238E27FC236}">
                <a16:creationId xmlns:a16="http://schemas.microsoft.com/office/drawing/2014/main" id="{C8FEBEFE-75EA-3943-B547-6BC3AB73A884}"/>
              </a:ext>
            </a:extLst>
          </p:cNvPr>
          <p:cNvSpPr/>
          <p:nvPr/>
        </p:nvSpPr>
        <p:spPr>
          <a:xfrm>
            <a:off x="8343914" y="3335655"/>
            <a:ext cx="1512000" cy="276999"/>
          </a:xfrm>
          <a:prstGeom prst="rect">
            <a:avLst/>
          </a:prstGeom>
          <a:solidFill>
            <a:schemeClr val="accent3"/>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rPr>
              <a:t>Non-Profit Landowner</a:t>
            </a:r>
          </a:p>
        </p:txBody>
      </p:sp>
      <p:sp>
        <p:nvSpPr>
          <p:cNvPr id="15" name="Rectangle 14">
            <a:extLst>
              <a:ext uri="{FF2B5EF4-FFF2-40B4-BE49-F238E27FC236}">
                <a16:creationId xmlns:a16="http://schemas.microsoft.com/office/drawing/2014/main" id="{3ED13D3C-0E3C-064C-AF38-93E080D16309}"/>
              </a:ext>
            </a:extLst>
          </p:cNvPr>
          <p:cNvSpPr/>
          <p:nvPr/>
        </p:nvSpPr>
        <p:spPr>
          <a:xfrm>
            <a:off x="8343914" y="2923541"/>
            <a:ext cx="2340000" cy="276999"/>
          </a:xfrm>
          <a:prstGeom prst="rect">
            <a:avLst/>
          </a:prstGeom>
          <a:solidFill>
            <a:schemeClr val="accent2"/>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rPr>
              <a:t>Residents’ Membership Association</a:t>
            </a:r>
          </a:p>
        </p:txBody>
      </p:sp>
      <p:sp>
        <p:nvSpPr>
          <p:cNvPr id="16" name="Rectangle 15">
            <a:extLst>
              <a:ext uri="{FF2B5EF4-FFF2-40B4-BE49-F238E27FC236}">
                <a16:creationId xmlns:a16="http://schemas.microsoft.com/office/drawing/2014/main" id="{175ECA8A-41B2-154B-9435-29DAEFF5895A}"/>
              </a:ext>
            </a:extLst>
          </p:cNvPr>
          <p:cNvSpPr/>
          <p:nvPr/>
        </p:nvSpPr>
        <p:spPr>
          <a:xfrm>
            <a:off x="8343914" y="3747769"/>
            <a:ext cx="1260000" cy="276999"/>
          </a:xfrm>
          <a:prstGeom prst="rect">
            <a:avLst/>
          </a:prstGeom>
          <a:solidFill>
            <a:schemeClr val="accent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chemeClr val="bg1"/>
                </a:solidFill>
                <a:latin typeface="Roboto Condensed" panose="02000000000000000000" pitchFamily="2" charset="0"/>
                <a:ea typeface="Roboto Condensed" panose="02000000000000000000" pitchFamily="2" charset="0"/>
                <a:cs typeface="Roboto Condensed" charset="0"/>
              </a:rPr>
              <a:t>Property Manager</a:t>
            </a:r>
            <a:endPar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endParaRPr>
          </a:p>
        </p:txBody>
      </p:sp>
      <p:sp>
        <p:nvSpPr>
          <p:cNvPr id="17" name="Rectangle 16">
            <a:extLst>
              <a:ext uri="{FF2B5EF4-FFF2-40B4-BE49-F238E27FC236}">
                <a16:creationId xmlns:a16="http://schemas.microsoft.com/office/drawing/2014/main" id="{3F18436A-B1B8-8C40-BB21-070F9357DE39}"/>
              </a:ext>
            </a:extLst>
          </p:cNvPr>
          <p:cNvSpPr/>
          <p:nvPr/>
        </p:nvSpPr>
        <p:spPr>
          <a:xfrm>
            <a:off x="8343914" y="4159883"/>
            <a:ext cx="1692000" cy="276999"/>
          </a:xfrm>
          <a:prstGeom prst="rect">
            <a:avLst/>
          </a:prstGeom>
          <a:solidFill>
            <a:schemeClr val="accent5"/>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chemeClr val="bg1"/>
                </a:solidFill>
                <a:latin typeface="Roboto Condensed" panose="02000000000000000000" pitchFamily="2" charset="0"/>
                <a:ea typeface="Roboto Condensed" panose="02000000000000000000" pitchFamily="2" charset="0"/>
                <a:cs typeface="Roboto Condensed" charset="0"/>
              </a:rPr>
              <a:t>Support Service Provider</a:t>
            </a:r>
            <a:endPar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endParaRPr>
          </a:p>
        </p:txBody>
      </p:sp>
      <p:sp>
        <p:nvSpPr>
          <p:cNvPr id="18" name="Rectangle 17">
            <a:extLst>
              <a:ext uri="{FF2B5EF4-FFF2-40B4-BE49-F238E27FC236}">
                <a16:creationId xmlns:a16="http://schemas.microsoft.com/office/drawing/2014/main" id="{17A66096-E501-9F4F-88CC-D8E0CD010ACD}"/>
              </a:ext>
            </a:extLst>
          </p:cNvPr>
          <p:cNvSpPr/>
          <p:nvPr/>
        </p:nvSpPr>
        <p:spPr>
          <a:xfrm>
            <a:off x="8343914" y="4571997"/>
            <a:ext cx="684000" cy="276999"/>
          </a:xfrm>
          <a:prstGeom prst="rect">
            <a:avLst/>
          </a:prstGeom>
          <a:solidFill>
            <a:schemeClr val="bg2"/>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chemeClr val="bg1"/>
                </a:solidFill>
                <a:latin typeface="Roboto Condensed" panose="02000000000000000000" pitchFamily="2" charset="0"/>
                <a:ea typeface="Roboto Condensed" panose="02000000000000000000" pitchFamily="2" charset="0"/>
                <a:cs typeface="Roboto Condensed" charset="0"/>
              </a:rPr>
              <a:t>Funders</a:t>
            </a:r>
            <a:endPar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endParaRPr>
          </a:p>
        </p:txBody>
      </p:sp>
      <p:sp>
        <p:nvSpPr>
          <p:cNvPr id="19" name="TextBox 18">
            <a:extLst>
              <a:ext uri="{FF2B5EF4-FFF2-40B4-BE49-F238E27FC236}">
                <a16:creationId xmlns:a16="http://schemas.microsoft.com/office/drawing/2014/main" id="{B6D38E67-918C-4042-AD89-09745C3C8AC9}"/>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26945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C0D199B-5BB0-5C46-A61C-338D0DCA94C6}"/>
              </a:ext>
            </a:extLst>
          </p:cNvPr>
          <p:cNvSpPr/>
          <p:nvPr/>
        </p:nvSpPr>
        <p:spPr>
          <a:xfrm>
            <a:off x="0" y="4580453"/>
            <a:ext cx="12192000" cy="227754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21</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14798"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The Service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1662820"/>
            <a:ext cx="3302947" cy="1692771"/>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This section outlines the program experience from beginning to end from the perspective of applicants and selected residents. </a:t>
            </a:r>
          </a:p>
          <a:p>
            <a:endParaRPr lang="en-US" sz="1100">
              <a:latin typeface="Roboto" panose="02000000000000000000" pitchFamily="2" charset="0"/>
              <a:ea typeface="Roboto" panose="02000000000000000000" pitchFamily="2" charset="0"/>
            </a:endParaRPr>
          </a:p>
          <a:p>
            <a:pPr>
              <a:spcAft>
                <a:spcPts val="600"/>
              </a:spcAft>
            </a:pPr>
            <a:r>
              <a:rPr lang="en-US" sz="1100">
                <a:latin typeface="Roboto" panose="02000000000000000000" pitchFamily="2" charset="0"/>
                <a:ea typeface="Roboto" panose="02000000000000000000" pitchFamily="2" charset="0"/>
              </a:rPr>
              <a:t>The experience is divided into four phases: </a:t>
            </a:r>
          </a:p>
          <a:p>
            <a:pPr marL="171450" indent="-171450">
              <a:buFont typeface="Arial" panose="020B0604020202020204" pitchFamily="34" charset="0"/>
              <a:buChar char="•"/>
            </a:pPr>
            <a:r>
              <a:rPr lang="en-US" sz="1100">
                <a:latin typeface="Roboto" panose="02000000000000000000" pitchFamily="2" charset="0"/>
                <a:ea typeface="Roboto" panose="02000000000000000000" pitchFamily="2" charset="0"/>
              </a:rPr>
              <a:t>The </a:t>
            </a:r>
            <a:r>
              <a:rPr lang="en-US" sz="1100" b="1">
                <a:latin typeface="Roboto" panose="02000000000000000000" pitchFamily="2" charset="0"/>
                <a:ea typeface="Roboto" panose="02000000000000000000" pitchFamily="2" charset="0"/>
              </a:rPr>
              <a:t>awareness </a:t>
            </a:r>
            <a:r>
              <a:rPr lang="en-US" sz="1100">
                <a:latin typeface="Roboto" panose="02000000000000000000" pitchFamily="2" charset="0"/>
                <a:ea typeface="Roboto" panose="02000000000000000000" pitchFamily="2" charset="0"/>
              </a:rPr>
              <a:t>phase covers the initial communications and dissemination of the new housing opportunity—this is when future applicants become aware of the opportunity. </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1355043"/>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The Dwell Experience</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EE7D190-0CD6-7443-9AB2-41C6C3AA7363}"/>
              </a:ext>
            </a:extLst>
          </p:cNvPr>
          <p:cNvSpPr txBox="1"/>
          <p:nvPr/>
        </p:nvSpPr>
        <p:spPr>
          <a:xfrm>
            <a:off x="4556766" y="1355043"/>
            <a:ext cx="3302947" cy="2277547"/>
          </a:xfrm>
          <a:prstGeom prst="rect">
            <a:avLst/>
          </a:prstGeom>
          <a:noFill/>
          <a:ln>
            <a:noFill/>
          </a:ln>
        </p:spPr>
        <p:txBody>
          <a:bodyPr wrap="square" rtlCol="0">
            <a:spAutoFit/>
          </a:bodyPr>
          <a:lstStyle/>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The </a:t>
            </a:r>
            <a:r>
              <a:rPr lang="en-US" sz="1100" b="1">
                <a:latin typeface="Roboto" panose="02000000000000000000" pitchFamily="2" charset="0"/>
                <a:ea typeface="Roboto" panose="02000000000000000000" pitchFamily="2" charset="0"/>
              </a:rPr>
              <a:t>application </a:t>
            </a:r>
            <a:r>
              <a:rPr lang="en-US" sz="1100">
                <a:latin typeface="Roboto" panose="02000000000000000000" pitchFamily="2" charset="0"/>
                <a:ea typeface="Roboto" panose="02000000000000000000" pitchFamily="2" charset="0"/>
              </a:rPr>
              <a:t>phase includes all activities related to applying for housing and selecting future residents for move-in. </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The </a:t>
            </a:r>
            <a:r>
              <a:rPr lang="en-US" sz="1100" b="1">
                <a:latin typeface="Roboto" panose="02000000000000000000" pitchFamily="2" charset="0"/>
                <a:ea typeface="Roboto" panose="02000000000000000000" pitchFamily="2" charset="0"/>
              </a:rPr>
              <a:t>residency </a:t>
            </a:r>
            <a:r>
              <a:rPr lang="en-US" sz="1100">
                <a:latin typeface="Roboto" panose="02000000000000000000" pitchFamily="2" charset="0"/>
                <a:ea typeface="Roboto" panose="02000000000000000000" pitchFamily="2" charset="0"/>
              </a:rPr>
              <a:t>phase supports future residents in their move-in in and creates the conditions for them to get settled into their new home and establish a safe, secure, and stable living situation. </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Finally, the </a:t>
            </a:r>
            <a:r>
              <a:rPr lang="en-US" sz="1100" b="1">
                <a:latin typeface="Roboto" panose="02000000000000000000" pitchFamily="2" charset="0"/>
                <a:ea typeface="Roboto" panose="02000000000000000000" pitchFamily="2" charset="0"/>
              </a:rPr>
              <a:t>move on </a:t>
            </a:r>
            <a:r>
              <a:rPr lang="en-US" sz="1100">
                <a:latin typeface="Roboto" panose="02000000000000000000" pitchFamily="2" charset="0"/>
                <a:ea typeface="Roboto" panose="02000000000000000000" pitchFamily="2" charset="0"/>
              </a:rPr>
              <a:t>phase explores what happens when the resident decides to move on and leave their home for another living arrangement.</a:t>
            </a:r>
            <a:endParaRPr lang="en-US" sz="1100" b="1">
              <a:latin typeface="Roboto" panose="02000000000000000000" pitchFamily="2" charset="0"/>
              <a:ea typeface="Roboto" panose="02000000000000000000" pitchFamily="2" charset="0"/>
            </a:endParaRPr>
          </a:p>
        </p:txBody>
      </p:sp>
      <p:graphicFrame>
        <p:nvGraphicFramePr>
          <p:cNvPr id="29" name="Table 4">
            <a:extLst>
              <a:ext uri="{FF2B5EF4-FFF2-40B4-BE49-F238E27FC236}">
                <a16:creationId xmlns:a16="http://schemas.microsoft.com/office/drawing/2014/main" id="{B57AB51D-AF95-6F49-B284-59EC578D947A}"/>
              </a:ext>
            </a:extLst>
          </p:cNvPr>
          <p:cNvGraphicFramePr>
            <a:graphicFrameLocks noGrp="1"/>
          </p:cNvGraphicFramePr>
          <p:nvPr>
            <p:extLst>
              <p:ext uri="{D42A27DB-BD31-4B8C-83A1-F6EECF244321}">
                <p14:modId xmlns:p14="http://schemas.microsoft.com/office/powerpoint/2010/main" val="2270293891"/>
              </p:ext>
            </p:extLst>
          </p:nvPr>
        </p:nvGraphicFramePr>
        <p:xfrm>
          <a:off x="888145" y="4911773"/>
          <a:ext cx="10690129" cy="1173767"/>
        </p:xfrm>
        <a:graphic>
          <a:graphicData uri="http://schemas.openxmlformats.org/drawingml/2006/table">
            <a:tbl>
              <a:tblPr firstRow="1" bandRow="1">
                <a:tableStyleId>{5C22544A-7EE6-4342-B048-85BDC9FD1C3A}</a:tableStyleId>
              </a:tblPr>
              <a:tblGrid>
                <a:gridCol w="1124237">
                  <a:extLst>
                    <a:ext uri="{9D8B030D-6E8A-4147-A177-3AD203B41FA5}">
                      <a16:colId xmlns:a16="http://schemas.microsoft.com/office/drawing/2014/main" val="575745515"/>
                    </a:ext>
                  </a:extLst>
                </a:gridCol>
                <a:gridCol w="1366556">
                  <a:extLst>
                    <a:ext uri="{9D8B030D-6E8A-4147-A177-3AD203B41FA5}">
                      <a16:colId xmlns:a16="http://schemas.microsoft.com/office/drawing/2014/main" val="2613605270"/>
                    </a:ext>
                  </a:extLst>
                </a:gridCol>
                <a:gridCol w="1366556">
                  <a:extLst>
                    <a:ext uri="{9D8B030D-6E8A-4147-A177-3AD203B41FA5}">
                      <a16:colId xmlns:a16="http://schemas.microsoft.com/office/drawing/2014/main" val="2385544950"/>
                    </a:ext>
                  </a:extLst>
                </a:gridCol>
                <a:gridCol w="1366556">
                  <a:extLst>
                    <a:ext uri="{9D8B030D-6E8A-4147-A177-3AD203B41FA5}">
                      <a16:colId xmlns:a16="http://schemas.microsoft.com/office/drawing/2014/main" val="2777220358"/>
                    </a:ext>
                  </a:extLst>
                </a:gridCol>
                <a:gridCol w="1366556">
                  <a:extLst>
                    <a:ext uri="{9D8B030D-6E8A-4147-A177-3AD203B41FA5}">
                      <a16:colId xmlns:a16="http://schemas.microsoft.com/office/drawing/2014/main" val="1461567297"/>
                    </a:ext>
                  </a:extLst>
                </a:gridCol>
                <a:gridCol w="1366556">
                  <a:extLst>
                    <a:ext uri="{9D8B030D-6E8A-4147-A177-3AD203B41FA5}">
                      <a16:colId xmlns:a16="http://schemas.microsoft.com/office/drawing/2014/main" val="1045491575"/>
                    </a:ext>
                  </a:extLst>
                </a:gridCol>
                <a:gridCol w="1366556">
                  <a:extLst>
                    <a:ext uri="{9D8B030D-6E8A-4147-A177-3AD203B41FA5}">
                      <a16:colId xmlns:a16="http://schemas.microsoft.com/office/drawing/2014/main" val="3620669786"/>
                    </a:ext>
                  </a:extLst>
                </a:gridCol>
                <a:gridCol w="1366556">
                  <a:extLst>
                    <a:ext uri="{9D8B030D-6E8A-4147-A177-3AD203B41FA5}">
                      <a16:colId xmlns:a16="http://schemas.microsoft.com/office/drawing/2014/main" val="3071330718"/>
                    </a:ext>
                  </a:extLst>
                </a:gridCol>
              </a:tblGrid>
              <a:tr h="242334">
                <a:tc>
                  <a:txBody>
                    <a:bodyPr/>
                    <a:lstStyle/>
                    <a:p>
                      <a:r>
                        <a:rPr lang="en-US" sz="1100" b="0" i="1" kern="1200">
                          <a:solidFill>
                            <a:schemeClr val="dk1"/>
                          </a:solidFill>
                          <a:latin typeface="Roboto Light" panose="02000000000000000000" pitchFamily="2" charset="0"/>
                          <a:ea typeface="Roboto Light" panose="02000000000000000000" pitchFamily="2" charset="0"/>
                          <a:cs typeface="+mn-cs"/>
                        </a:rPr>
                        <a:t>Phase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i="0">
                          <a:latin typeface="Roboto Condensed" panose="02000000000000000000" pitchFamily="2" charset="0"/>
                          <a:ea typeface="Roboto Condensed" panose="02000000000000000000" pitchFamily="2" charset="0"/>
                        </a:rPr>
                        <a:t>Awareness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solidFill>
                  </a:tcPr>
                </a:tc>
                <a:tc gridSpan="2">
                  <a:txBody>
                    <a:bodyPr/>
                    <a:lstStyle/>
                    <a:p>
                      <a:pPr algn="ctr"/>
                      <a:r>
                        <a:rPr lang="en-US" sz="1400" b="1" i="0">
                          <a:latin typeface="Roboto Condensed" panose="02000000000000000000" pitchFamily="2" charset="0"/>
                          <a:ea typeface="Roboto Condensed" panose="02000000000000000000" pitchFamily="2" charset="0"/>
                        </a:rPr>
                        <a:t>Application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en-US" sz="1400" b="1" i="0">
                          <a:latin typeface="Roboto Condensed" panose="02000000000000000000" pitchFamily="2" charset="0"/>
                          <a:ea typeface="Roboto Condensed" panose="02000000000000000000" pitchFamily="2" charset="0"/>
                        </a:rPr>
                        <a:t>Residency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i="0">
                          <a:latin typeface="Roboto Condensed" panose="02000000000000000000" pitchFamily="2" charset="0"/>
                          <a:ea typeface="Roboto Condensed" panose="02000000000000000000" pitchFamily="2" charset="0"/>
                        </a:rPr>
                        <a:t>Turnover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67612770"/>
                  </a:ext>
                </a:extLst>
              </a:tr>
              <a:tr h="609887">
                <a:tc>
                  <a:txBody>
                    <a:bodyPr/>
                    <a:lstStyle/>
                    <a:p>
                      <a:r>
                        <a:rPr lang="en-US" sz="1100" b="0" i="1" kern="1200">
                          <a:solidFill>
                            <a:schemeClr val="dk1"/>
                          </a:solidFill>
                          <a:latin typeface="Roboto Light" panose="02000000000000000000" pitchFamily="2" charset="0"/>
                          <a:ea typeface="Roboto Light" panose="02000000000000000000" pitchFamily="2" charset="0"/>
                          <a:cs typeface="+mn-cs"/>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100" b="0" i="0">
                          <a:latin typeface="Roboto" panose="02000000000000000000" pitchFamily="2" charset="0"/>
                          <a:ea typeface="Roboto" panose="02000000000000000000" pitchFamily="2" charset="0"/>
                        </a:rPr>
                        <a:t>Finding out about the opportunity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100" b="0" i="0">
                          <a:latin typeface="Roboto" panose="02000000000000000000" pitchFamily="2" charset="0"/>
                          <a:ea typeface="Roboto" panose="02000000000000000000" pitchFamily="2" charset="0"/>
                        </a:rPr>
                        <a:t>Applying for housing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b="0" i="0">
                          <a:latin typeface="Roboto" panose="02000000000000000000" pitchFamily="2" charset="0"/>
                          <a:ea typeface="Roboto" panose="02000000000000000000" pitchFamily="2" charset="0"/>
                        </a:rPr>
                        <a:t>Resident selection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b="0" i="0">
                          <a:latin typeface="Roboto" panose="02000000000000000000" pitchFamily="2" charset="0"/>
                          <a:ea typeface="Roboto" panose="02000000000000000000" pitchFamily="2" charset="0"/>
                        </a:rPr>
                        <a:t>Preparing to move in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100" b="0" i="0">
                          <a:latin typeface="Roboto" panose="02000000000000000000" pitchFamily="2" charset="0"/>
                          <a:ea typeface="Roboto" panose="02000000000000000000" pitchFamily="2" charset="0"/>
                        </a:rPr>
                        <a:t>Moving in and getting settled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100" b="0" i="0">
                          <a:latin typeface="Roboto" panose="02000000000000000000" pitchFamily="2" charset="0"/>
                          <a:ea typeface="Roboto" panose="02000000000000000000" pitchFamily="2" charset="0"/>
                        </a:rPr>
                        <a:t>Living in a safe, secure, and stable home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100" b="0" i="0">
                          <a:latin typeface="Roboto" panose="02000000000000000000" pitchFamily="2" charset="0"/>
                          <a:ea typeface="Roboto" panose="02000000000000000000" pitchFamily="2" charset="0"/>
                        </a:rPr>
                        <a:t>Moving on and cashing out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70543787"/>
                  </a:ext>
                </a:extLst>
              </a:tr>
              <a:tr h="197223">
                <a:tc>
                  <a:txBody>
                    <a:bodyPr/>
                    <a:lstStyle/>
                    <a:p>
                      <a:r>
                        <a:rPr lang="en-US" sz="1100" b="0" i="1">
                          <a:latin typeface="Roboto Light" panose="02000000000000000000" pitchFamily="2" charset="0"/>
                          <a:ea typeface="Roboto Light" panose="02000000000000000000" pitchFamily="2" charset="0"/>
                        </a:rPr>
                        <a:t>Timeline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i="1" kern="1200">
                          <a:solidFill>
                            <a:schemeClr val="dk1"/>
                          </a:solidFill>
                          <a:latin typeface="Roboto Condensed" panose="02000000000000000000" pitchFamily="2" charset="0"/>
                          <a:ea typeface="Roboto Condensed" panose="02000000000000000000" pitchFamily="2" charset="0"/>
                          <a:cs typeface="+mn-cs"/>
                        </a:rPr>
                        <a:t>Year -1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kern="1200">
                          <a:solidFill>
                            <a:schemeClr val="dk1"/>
                          </a:solidFill>
                          <a:latin typeface="Roboto Condensed" panose="02000000000000000000" pitchFamily="2" charset="0"/>
                          <a:ea typeface="Roboto Condensed" panose="02000000000000000000" pitchFamily="2" charset="0"/>
                          <a:cs typeface="+mn-cs"/>
                        </a:rPr>
                        <a:t>Year 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591293"/>
                  </a:ext>
                </a:extLst>
              </a:tr>
            </a:tbl>
          </a:graphicData>
        </a:graphic>
      </p:graphicFrame>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lumMod val="75000"/>
                  </a:schemeClr>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lumMod val="75000"/>
                  </a:schemeClr>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2" name="TextBox 31">
            <a:extLst>
              <a:ext uri="{FF2B5EF4-FFF2-40B4-BE49-F238E27FC236}">
                <a16:creationId xmlns:a16="http://schemas.microsoft.com/office/drawing/2014/main" id="{B6C90607-4FC1-8448-BF41-3FC8321ABAC3}"/>
              </a:ext>
            </a:extLst>
          </p:cNvPr>
          <p:cNvSpPr txBox="1"/>
          <p:nvPr/>
        </p:nvSpPr>
        <p:spPr>
          <a:xfrm>
            <a:off x="8266361" y="1669806"/>
            <a:ext cx="3302947" cy="600164"/>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A detailed version of the service model can be found in the Appendix of this report.</a:t>
            </a:r>
          </a:p>
          <a:p>
            <a:endParaRPr lang="en-US" sz="1100">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AEB185EA-72C6-2748-92A9-860105F0BD0F}"/>
              </a:ext>
            </a:extLst>
          </p:cNvPr>
          <p:cNvSpPr/>
          <p:nvPr/>
        </p:nvSpPr>
        <p:spPr>
          <a:xfrm>
            <a:off x="8266361" y="1355043"/>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Service Model Blueprint</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Feasibility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256785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Feasibility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6409" y="786616"/>
            <a:ext cx="6983303" cy="6001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Dwell offers a different housing experience, aimed at creating a great onboarding experience for residents and long-term pride and stability in their home. This page provides a high-level overview of the what residents will experience at each phase of the process.</a:t>
            </a:r>
            <a:endPar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84799" y="48722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How does Dwell work for residents?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8" name="Freeform 27">
            <a:extLst>
              <a:ext uri="{FF2B5EF4-FFF2-40B4-BE49-F238E27FC236}">
                <a16:creationId xmlns:a16="http://schemas.microsoft.com/office/drawing/2014/main" id="{3186FF11-2365-5140-9D24-3E496EA263E2}"/>
              </a:ext>
            </a:extLst>
          </p:cNvPr>
          <p:cNvSpPr/>
          <p:nvPr/>
        </p:nvSpPr>
        <p:spPr>
          <a:xfrm>
            <a:off x="1478787" y="1665288"/>
            <a:ext cx="9814716" cy="4168546"/>
          </a:xfrm>
          <a:custGeom>
            <a:avLst/>
            <a:gdLst>
              <a:gd name="connsiteX0" fmla="*/ 0 w 7927596"/>
              <a:gd name="connsiteY0" fmla="*/ 176169 h 3699545"/>
              <a:gd name="connsiteX1" fmla="*/ 109057 w 7927596"/>
              <a:gd name="connsiteY1" fmla="*/ 1937857 h 3699545"/>
              <a:gd name="connsiteX2" fmla="*/ 830510 w 7927596"/>
              <a:gd name="connsiteY2" fmla="*/ 3699545 h 3699545"/>
              <a:gd name="connsiteX3" fmla="*/ 3984771 w 7927596"/>
              <a:gd name="connsiteY3" fmla="*/ 2676088 h 3699545"/>
              <a:gd name="connsiteX4" fmla="*/ 4907560 w 7927596"/>
              <a:gd name="connsiteY4" fmla="*/ 436227 h 3699545"/>
              <a:gd name="connsiteX5" fmla="*/ 7927596 w 7927596"/>
              <a:gd name="connsiteY5" fmla="*/ 0 h 3699545"/>
              <a:gd name="connsiteX6" fmla="*/ 7784984 w 7927596"/>
              <a:gd name="connsiteY6" fmla="*/ 2869035 h 3699545"/>
              <a:gd name="connsiteX0" fmla="*/ 386871 w 8314467"/>
              <a:gd name="connsiteY0" fmla="*/ 176169 h 3699545"/>
              <a:gd name="connsiteX1" fmla="*/ 495928 w 8314467"/>
              <a:gd name="connsiteY1" fmla="*/ 1937857 h 3699545"/>
              <a:gd name="connsiteX2" fmla="*/ 1217381 w 8314467"/>
              <a:gd name="connsiteY2" fmla="*/ 3699545 h 3699545"/>
              <a:gd name="connsiteX3" fmla="*/ 4371642 w 8314467"/>
              <a:gd name="connsiteY3" fmla="*/ 2676088 h 3699545"/>
              <a:gd name="connsiteX4" fmla="*/ 5294431 w 8314467"/>
              <a:gd name="connsiteY4" fmla="*/ 436227 h 3699545"/>
              <a:gd name="connsiteX5" fmla="*/ 8314467 w 8314467"/>
              <a:gd name="connsiteY5" fmla="*/ 0 h 3699545"/>
              <a:gd name="connsiteX6" fmla="*/ 8171855 w 8314467"/>
              <a:gd name="connsiteY6" fmla="*/ 2869035 h 3699545"/>
              <a:gd name="connsiteX0" fmla="*/ 386871 w 8314467"/>
              <a:gd name="connsiteY0" fmla="*/ 176169 h 3699545"/>
              <a:gd name="connsiteX1" fmla="*/ 495928 w 8314467"/>
              <a:gd name="connsiteY1" fmla="*/ 1937857 h 3699545"/>
              <a:gd name="connsiteX2" fmla="*/ 1217381 w 8314467"/>
              <a:gd name="connsiteY2" fmla="*/ 3699545 h 3699545"/>
              <a:gd name="connsiteX3" fmla="*/ 4371642 w 8314467"/>
              <a:gd name="connsiteY3" fmla="*/ 2676088 h 3699545"/>
              <a:gd name="connsiteX4" fmla="*/ 5294431 w 8314467"/>
              <a:gd name="connsiteY4" fmla="*/ 436227 h 3699545"/>
              <a:gd name="connsiteX5" fmla="*/ 8314467 w 8314467"/>
              <a:gd name="connsiteY5" fmla="*/ 0 h 3699545"/>
              <a:gd name="connsiteX6" fmla="*/ 8171855 w 8314467"/>
              <a:gd name="connsiteY6" fmla="*/ 2869035 h 3699545"/>
              <a:gd name="connsiteX0" fmla="*/ 386871 w 8314467"/>
              <a:gd name="connsiteY0" fmla="*/ 176169 h 4109811"/>
              <a:gd name="connsiteX1" fmla="*/ 495928 w 8314467"/>
              <a:gd name="connsiteY1" fmla="*/ 1937857 h 4109811"/>
              <a:gd name="connsiteX2" fmla="*/ 1217381 w 8314467"/>
              <a:gd name="connsiteY2" fmla="*/ 3699545 h 4109811"/>
              <a:gd name="connsiteX3" fmla="*/ 4371642 w 8314467"/>
              <a:gd name="connsiteY3" fmla="*/ 2676088 h 4109811"/>
              <a:gd name="connsiteX4" fmla="*/ 5294431 w 8314467"/>
              <a:gd name="connsiteY4" fmla="*/ 436227 h 4109811"/>
              <a:gd name="connsiteX5" fmla="*/ 8314467 w 8314467"/>
              <a:gd name="connsiteY5" fmla="*/ 0 h 4109811"/>
              <a:gd name="connsiteX6" fmla="*/ 8171855 w 8314467"/>
              <a:gd name="connsiteY6" fmla="*/ 2869035 h 4109811"/>
              <a:gd name="connsiteX0" fmla="*/ 386871 w 8314467"/>
              <a:gd name="connsiteY0" fmla="*/ 176169 h 4109811"/>
              <a:gd name="connsiteX1" fmla="*/ 495928 w 8314467"/>
              <a:gd name="connsiteY1" fmla="*/ 1937857 h 4109811"/>
              <a:gd name="connsiteX2" fmla="*/ 1217381 w 8314467"/>
              <a:gd name="connsiteY2" fmla="*/ 3699545 h 4109811"/>
              <a:gd name="connsiteX3" fmla="*/ 4371642 w 8314467"/>
              <a:gd name="connsiteY3" fmla="*/ 2676088 h 4109811"/>
              <a:gd name="connsiteX4" fmla="*/ 5294431 w 8314467"/>
              <a:gd name="connsiteY4" fmla="*/ 436227 h 4109811"/>
              <a:gd name="connsiteX5" fmla="*/ 8314467 w 8314467"/>
              <a:gd name="connsiteY5" fmla="*/ 0 h 4109811"/>
              <a:gd name="connsiteX6" fmla="*/ 8171855 w 8314467"/>
              <a:gd name="connsiteY6" fmla="*/ 2869035 h 4109811"/>
              <a:gd name="connsiteX0" fmla="*/ 386871 w 8314467"/>
              <a:gd name="connsiteY0" fmla="*/ 378552 h 4312194"/>
              <a:gd name="connsiteX1" fmla="*/ 495928 w 8314467"/>
              <a:gd name="connsiteY1" fmla="*/ 2140240 h 4312194"/>
              <a:gd name="connsiteX2" fmla="*/ 1217381 w 8314467"/>
              <a:gd name="connsiteY2" fmla="*/ 3901928 h 4312194"/>
              <a:gd name="connsiteX3" fmla="*/ 4371642 w 8314467"/>
              <a:gd name="connsiteY3" fmla="*/ 2878471 h 4312194"/>
              <a:gd name="connsiteX4" fmla="*/ 5294431 w 8314467"/>
              <a:gd name="connsiteY4" fmla="*/ 638610 h 4312194"/>
              <a:gd name="connsiteX5" fmla="*/ 8314467 w 8314467"/>
              <a:gd name="connsiteY5" fmla="*/ 202383 h 4312194"/>
              <a:gd name="connsiteX6" fmla="*/ 8171855 w 8314467"/>
              <a:gd name="connsiteY6" fmla="*/ 3071418 h 4312194"/>
              <a:gd name="connsiteX0" fmla="*/ 386871 w 8314467"/>
              <a:gd name="connsiteY0" fmla="*/ 234904 h 4168546"/>
              <a:gd name="connsiteX1" fmla="*/ 495928 w 8314467"/>
              <a:gd name="connsiteY1" fmla="*/ 1996592 h 4168546"/>
              <a:gd name="connsiteX2" fmla="*/ 1217381 w 8314467"/>
              <a:gd name="connsiteY2" fmla="*/ 3758280 h 4168546"/>
              <a:gd name="connsiteX3" fmla="*/ 4371642 w 8314467"/>
              <a:gd name="connsiteY3" fmla="*/ 2734823 h 4168546"/>
              <a:gd name="connsiteX4" fmla="*/ 5260875 w 8314467"/>
              <a:gd name="connsiteY4" fmla="*/ 746632 h 4168546"/>
              <a:gd name="connsiteX5" fmla="*/ 8314467 w 8314467"/>
              <a:gd name="connsiteY5" fmla="*/ 58735 h 4168546"/>
              <a:gd name="connsiteX6" fmla="*/ 8171855 w 8314467"/>
              <a:gd name="connsiteY6" fmla="*/ 2927770 h 4168546"/>
              <a:gd name="connsiteX0" fmla="*/ 386871 w 9814716"/>
              <a:gd name="connsiteY0" fmla="*/ 234904 h 4168546"/>
              <a:gd name="connsiteX1" fmla="*/ 495928 w 9814716"/>
              <a:gd name="connsiteY1" fmla="*/ 1996592 h 4168546"/>
              <a:gd name="connsiteX2" fmla="*/ 1217381 w 9814716"/>
              <a:gd name="connsiteY2" fmla="*/ 3758280 h 4168546"/>
              <a:gd name="connsiteX3" fmla="*/ 4371642 w 9814716"/>
              <a:gd name="connsiteY3" fmla="*/ 2734823 h 4168546"/>
              <a:gd name="connsiteX4" fmla="*/ 5260875 w 9814716"/>
              <a:gd name="connsiteY4" fmla="*/ 746632 h 4168546"/>
              <a:gd name="connsiteX5" fmla="*/ 8314467 w 9814716"/>
              <a:gd name="connsiteY5" fmla="*/ 58735 h 4168546"/>
              <a:gd name="connsiteX6" fmla="*/ 8171855 w 9814716"/>
              <a:gd name="connsiteY6" fmla="*/ 2927770 h 4168546"/>
              <a:gd name="connsiteX0" fmla="*/ 392892 w 9812348"/>
              <a:gd name="connsiteY0" fmla="*/ 604020 h 4168546"/>
              <a:gd name="connsiteX1" fmla="*/ 493560 w 9812348"/>
              <a:gd name="connsiteY1" fmla="*/ 1996592 h 4168546"/>
              <a:gd name="connsiteX2" fmla="*/ 1215013 w 9812348"/>
              <a:gd name="connsiteY2" fmla="*/ 3758280 h 4168546"/>
              <a:gd name="connsiteX3" fmla="*/ 4369274 w 9812348"/>
              <a:gd name="connsiteY3" fmla="*/ 2734823 h 4168546"/>
              <a:gd name="connsiteX4" fmla="*/ 5258507 w 9812348"/>
              <a:gd name="connsiteY4" fmla="*/ 746632 h 4168546"/>
              <a:gd name="connsiteX5" fmla="*/ 8312099 w 9812348"/>
              <a:gd name="connsiteY5" fmla="*/ 58735 h 4168546"/>
              <a:gd name="connsiteX6" fmla="*/ 8169487 w 9812348"/>
              <a:gd name="connsiteY6" fmla="*/ 2927770 h 4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348" h="4168546">
                <a:moveTo>
                  <a:pt x="392892" y="604020"/>
                </a:moveTo>
                <a:cubicBezTo>
                  <a:pt x="429244" y="1191249"/>
                  <a:pt x="-574638" y="1560365"/>
                  <a:pt x="493560" y="1996592"/>
                </a:cubicBezTo>
                <a:cubicBezTo>
                  <a:pt x="1715556" y="2692878"/>
                  <a:pt x="974529" y="3171051"/>
                  <a:pt x="1215013" y="3758280"/>
                </a:cubicBezTo>
                <a:cubicBezTo>
                  <a:pt x="4741185" y="4994258"/>
                  <a:pt x="3317854" y="3075975"/>
                  <a:pt x="4369274" y="2734823"/>
                </a:cubicBezTo>
                <a:cubicBezTo>
                  <a:pt x="4056085" y="1585531"/>
                  <a:pt x="4950911" y="1493252"/>
                  <a:pt x="5258507" y="746632"/>
                </a:cubicBezTo>
                <a:cubicBezTo>
                  <a:pt x="7624202" y="-472568"/>
                  <a:pt x="7305420" y="204144"/>
                  <a:pt x="8312099" y="58735"/>
                </a:cubicBezTo>
                <a:cubicBezTo>
                  <a:pt x="11745994" y="1853979"/>
                  <a:pt x="8217024" y="1971425"/>
                  <a:pt x="8169487" y="2927770"/>
                </a:cubicBezTo>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485B1A3D-98AE-914C-867A-F377C44ABDE6}"/>
              </a:ext>
            </a:extLst>
          </p:cNvPr>
          <p:cNvSpPr/>
          <p:nvPr/>
        </p:nvSpPr>
        <p:spPr>
          <a:xfrm>
            <a:off x="874713" y="1902310"/>
            <a:ext cx="2973565" cy="861774"/>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Talk to Blue Door staff to learn about the program. Review program materials from the program website or printed out materials. Fill out a questionnaire to learn about whether Dwell is a good option for you.</a:t>
            </a:r>
          </a:p>
        </p:txBody>
      </p:sp>
      <p:sp>
        <p:nvSpPr>
          <p:cNvPr id="30" name="Rectangle 29">
            <a:extLst>
              <a:ext uri="{FF2B5EF4-FFF2-40B4-BE49-F238E27FC236}">
                <a16:creationId xmlns:a16="http://schemas.microsoft.com/office/drawing/2014/main" id="{893140C6-8304-5845-A2B3-A75E7D87C918}"/>
              </a:ext>
            </a:extLst>
          </p:cNvPr>
          <p:cNvSpPr/>
          <p:nvPr/>
        </p:nvSpPr>
        <p:spPr>
          <a:xfrm>
            <a:off x="873269" y="1665288"/>
            <a:ext cx="2456122" cy="246221"/>
          </a:xfrm>
          <a:prstGeom prst="rect">
            <a:avLst/>
          </a:prstGeom>
          <a:solidFill>
            <a:schemeClr val="bg1"/>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1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effectLst/>
                <a:uLnTx/>
                <a:uFillTx/>
                <a:latin typeface="Roboto Slab" pitchFamily="2" charset="0"/>
                <a:ea typeface="Roboto Slab" pitchFamily="2" charset="0"/>
                <a:cs typeface="+mn-cs"/>
              </a:rPr>
              <a:t>Find out about the opportunity</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33" name="Rectangle 32">
            <a:extLst>
              <a:ext uri="{FF2B5EF4-FFF2-40B4-BE49-F238E27FC236}">
                <a16:creationId xmlns:a16="http://schemas.microsoft.com/office/drawing/2014/main" id="{18564EB9-77E6-A84E-B5B5-79C12AFA86EC}"/>
              </a:ext>
            </a:extLst>
          </p:cNvPr>
          <p:cNvSpPr/>
          <p:nvPr/>
        </p:nvSpPr>
        <p:spPr>
          <a:xfrm>
            <a:off x="877428" y="3950258"/>
            <a:ext cx="2973565" cy="707886"/>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Attend an in-person or virtual information session to learn more about Dwell. Confirm your eligibility with Blue Door staff and fill out your application (paper or digital).</a:t>
            </a:r>
          </a:p>
        </p:txBody>
      </p:sp>
      <p:sp>
        <p:nvSpPr>
          <p:cNvPr id="34" name="Rectangle 33">
            <a:extLst>
              <a:ext uri="{FF2B5EF4-FFF2-40B4-BE49-F238E27FC236}">
                <a16:creationId xmlns:a16="http://schemas.microsoft.com/office/drawing/2014/main" id="{6E171F93-3A97-8345-B673-66A288F4C037}"/>
              </a:ext>
            </a:extLst>
          </p:cNvPr>
          <p:cNvSpPr/>
          <p:nvPr/>
        </p:nvSpPr>
        <p:spPr>
          <a:xfrm>
            <a:off x="874713" y="3720031"/>
            <a:ext cx="2726601" cy="24622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2 </a:t>
            </a:r>
            <a:r>
              <a:rPr kumimoji="0" lang="en-CA" sz="1000" i="0" u="none" strike="noStrike" kern="0" cap="none" spc="0" normalizeH="0" baseline="0" noProof="0">
                <a:ln>
                  <a:noFill/>
                </a:ln>
                <a:solidFill>
                  <a:schemeClr val="accent1"/>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latin typeface="Roboto Slab" pitchFamily="2" charset="0"/>
                <a:ea typeface="Roboto Slab" pitchFamily="2" charset="0"/>
              </a:rPr>
              <a:t>Apply for housing</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35" name="Rectangle 34">
            <a:extLst>
              <a:ext uri="{FF2B5EF4-FFF2-40B4-BE49-F238E27FC236}">
                <a16:creationId xmlns:a16="http://schemas.microsoft.com/office/drawing/2014/main" id="{42C32743-7DDC-9843-A39C-3BF060207935}"/>
              </a:ext>
            </a:extLst>
          </p:cNvPr>
          <p:cNvSpPr/>
          <p:nvPr/>
        </p:nvSpPr>
        <p:spPr>
          <a:xfrm>
            <a:off x="4548188" y="3994075"/>
            <a:ext cx="2973565" cy="1015663"/>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Take advantage of offerings like educational tools on financial literacy and taking care of your home. If needed, connect to employment services, childcare, and other supports from Blue Door and other agencies. Make plans for furnishing and moving into your home.</a:t>
            </a:r>
          </a:p>
        </p:txBody>
      </p:sp>
      <p:sp>
        <p:nvSpPr>
          <p:cNvPr id="37" name="Rectangle 36">
            <a:extLst>
              <a:ext uri="{FF2B5EF4-FFF2-40B4-BE49-F238E27FC236}">
                <a16:creationId xmlns:a16="http://schemas.microsoft.com/office/drawing/2014/main" id="{30FB44D1-C18F-7A48-B241-CE8C6299631C}"/>
              </a:ext>
            </a:extLst>
          </p:cNvPr>
          <p:cNvSpPr/>
          <p:nvPr/>
        </p:nvSpPr>
        <p:spPr>
          <a:xfrm>
            <a:off x="4548188" y="3764787"/>
            <a:ext cx="2726601" cy="24622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4 </a:t>
            </a:r>
            <a:r>
              <a:rPr kumimoji="0" lang="en-CA" sz="1000" i="0" u="none" strike="noStrike" kern="0" cap="none" spc="0" normalizeH="0" baseline="0" noProof="0">
                <a:ln>
                  <a:noFill/>
                </a:ln>
                <a:solidFill>
                  <a:schemeClr val="accent2"/>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effectLst/>
                <a:uLnTx/>
                <a:uFillTx/>
                <a:latin typeface="Roboto Slab" pitchFamily="2" charset="0"/>
                <a:ea typeface="Roboto Slab" pitchFamily="2" charset="0"/>
                <a:cs typeface="+mn-cs"/>
              </a:rPr>
              <a:t>Prepare to move in</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38" name="Rectangle 37">
            <a:extLst>
              <a:ext uri="{FF2B5EF4-FFF2-40B4-BE49-F238E27FC236}">
                <a16:creationId xmlns:a16="http://schemas.microsoft.com/office/drawing/2014/main" id="{3C1E2244-8F0C-304C-859E-ADF505E8D283}"/>
              </a:ext>
            </a:extLst>
          </p:cNvPr>
          <p:cNvSpPr/>
          <p:nvPr/>
        </p:nvSpPr>
        <p:spPr>
          <a:xfrm>
            <a:off x="4548189" y="1853856"/>
            <a:ext cx="2728266" cy="1169551"/>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Move into your new Dwell home. Get involved in activities and responsibilities in the building including committees, property management, and social events. Meet other residents. Work with Blue Door to access supports in the building or in the community, as needed.</a:t>
            </a:r>
          </a:p>
        </p:txBody>
      </p:sp>
      <p:sp>
        <p:nvSpPr>
          <p:cNvPr id="39" name="Rectangle 38">
            <a:extLst>
              <a:ext uri="{FF2B5EF4-FFF2-40B4-BE49-F238E27FC236}">
                <a16:creationId xmlns:a16="http://schemas.microsoft.com/office/drawing/2014/main" id="{EAF0253B-D41B-E54A-8A1B-397B6D29C062}"/>
              </a:ext>
            </a:extLst>
          </p:cNvPr>
          <p:cNvSpPr/>
          <p:nvPr/>
        </p:nvSpPr>
        <p:spPr>
          <a:xfrm>
            <a:off x="4553579" y="1655224"/>
            <a:ext cx="2726601" cy="246221"/>
          </a:xfrm>
          <a:prstGeom prst="rect">
            <a:avLst/>
          </a:prstGeom>
          <a:solidFill>
            <a:schemeClr val="bg1"/>
          </a:solidFill>
          <a:ln>
            <a:noFill/>
          </a:ln>
        </p:spPr>
        <p:txBody>
          <a:bodyPr wrap="square">
            <a:spAutoFit/>
          </a:bodyPr>
          <a:lstStyle/>
          <a:p>
            <a:pPr lvl="0">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5 </a:t>
            </a:r>
            <a:r>
              <a:rPr kumimoji="0" lang="en-CA" sz="1000" i="0" u="none" strike="noStrike" kern="0" cap="none" spc="0" normalizeH="0" baseline="0" noProof="0">
                <a:ln>
                  <a:noFill/>
                </a:ln>
                <a:solidFill>
                  <a:schemeClr val="accent2"/>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effectLst/>
                <a:uLnTx/>
                <a:uFillTx/>
                <a:latin typeface="Roboto Slab" pitchFamily="2" charset="0"/>
                <a:ea typeface="Roboto Slab" pitchFamily="2" charset="0"/>
                <a:cs typeface="+mn-cs"/>
              </a:rPr>
              <a:t> </a:t>
            </a:r>
            <a:r>
              <a:rPr lang="en-CA" sz="1000" b="1" kern="0">
                <a:latin typeface="Roboto Slab" pitchFamily="2" charset="0"/>
                <a:ea typeface="Roboto Slab" pitchFamily="2" charset="0"/>
              </a:rPr>
              <a:t>Move in and get settled</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40" name="Rectangle 39">
            <a:extLst>
              <a:ext uri="{FF2B5EF4-FFF2-40B4-BE49-F238E27FC236}">
                <a16:creationId xmlns:a16="http://schemas.microsoft.com/office/drawing/2014/main" id="{200C87E6-0351-6C47-9838-E0B3007B9333}"/>
              </a:ext>
            </a:extLst>
          </p:cNvPr>
          <p:cNvSpPr/>
          <p:nvPr/>
        </p:nvSpPr>
        <p:spPr>
          <a:xfrm>
            <a:off x="8269114" y="1772705"/>
            <a:ext cx="2964943" cy="861774"/>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Live in your Dwell home with peace of mind. Continue to participate in the building, taking on new roles and refining your skills. Talk to Blue Door staff about your long-term goals and plans for the future. </a:t>
            </a:r>
          </a:p>
        </p:txBody>
      </p:sp>
      <p:sp>
        <p:nvSpPr>
          <p:cNvPr id="41" name="Rectangle 40">
            <a:extLst>
              <a:ext uri="{FF2B5EF4-FFF2-40B4-BE49-F238E27FC236}">
                <a16:creationId xmlns:a16="http://schemas.microsoft.com/office/drawing/2014/main" id="{417DAF42-F1A4-5041-83D5-28CDE8C785A7}"/>
              </a:ext>
            </a:extLst>
          </p:cNvPr>
          <p:cNvSpPr/>
          <p:nvPr/>
        </p:nvSpPr>
        <p:spPr>
          <a:xfrm>
            <a:off x="8269114" y="1526484"/>
            <a:ext cx="3098893" cy="24622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6</a:t>
            </a:r>
            <a:r>
              <a:rPr kumimoji="0" lang="en-CA" sz="1000" u="none" strike="noStrike" kern="0" cap="none" spc="0" normalizeH="0" baseline="0" noProof="0">
                <a:ln>
                  <a:noFill/>
                </a:ln>
                <a:solidFill>
                  <a:schemeClr val="accent2"/>
                </a:solidFill>
                <a:effectLst/>
                <a:uLnTx/>
                <a:uFillTx/>
                <a:latin typeface="Roboto Condensed" panose="02000000000000000000" pitchFamily="2" charset="0"/>
                <a:ea typeface="Roboto Condensed" panose="02000000000000000000" pitchFamily="2" charset="0"/>
              </a:rPr>
              <a:t> </a:t>
            </a:r>
            <a:r>
              <a:rPr kumimoji="0" lang="en-CA" sz="1000" i="0" u="none" strike="noStrike" kern="0" cap="none" spc="0" normalizeH="0" baseline="0" noProof="0">
                <a:ln>
                  <a:noFill/>
                </a:ln>
                <a:solidFill>
                  <a:schemeClr val="accent2"/>
                </a:solidFill>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effectLst/>
                <a:uLnTx/>
                <a:uFillTx/>
                <a:latin typeface="Roboto Slab" pitchFamily="2" charset="0"/>
                <a:ea typeface="Roboto Slab" pitchFamily="2" charset="0"/>
                <a:cs typeface="+mn-cs"/>
              </a:rPr>
              <a:t>Live in a safe, secure, &amp; stable home</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42" name="Rectangle 41">
            <a:extLst>
              <a:ext uri="{FF2B5EF4-FFF2-40B4-BE49-F238E27FC236}">
                <a16:creationId xmlns:a16="http://schemas.microsoft.com/office/drawing/2014/main" id="{8183404F-80E1-3A48-A87E-C03921804AFD}"/>
              </a:ext>
            </a:extLst>
          </p:cNvPr>
          <p:cNvSpPr/>
          <p:nvPr/>
        </p:nvSpPr>
        <p:spPr>
          <a:xfrm>
            <a:off x="8269157" y="3670144"/>
            <a:ext cx="3298956" cy="1169551"/>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When you’re ready to move on from Dwell, you are eligible for a rebate (or money back) from your housing payments. This amount is calculated based on a percentage of your housing payments paid over the course of your tenure at Dwell. Meet with a financial advisor and/or Blue Door staff to create a plan for your next steps.</a:t>
            </a:r>
          </a:p>
        </p:txBody>
      </p:sp>
      <p:sp>
        <p:nvSpPr>
          <p:cNvPr id="43" name="Rectangle 42">
            <a:extLst>
              <a:ext uri="{FF2B5EF4-FFF2-40B4-BE49-F238E27FC236}">
                <a16:creationId xmlns:a16="http://schemas.microsoft.com/office/drawing/2014/main" id="{C895A95F-5891-A742-9A54-7015D91C3BE9}"/>
              </a:ext>
            </a:extLst>
          </p:cNvPr>
          <p:cNvSpPr/>
          <p:nvPr/>
        </p:nvSpPr>
        <p:spPr>
          <a:xfrm>
            <a:off x="8273195" y="3450002"/>
            <a:ext cx="2726601" cy="24622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7 </a:t>
            </a:r>
            <a:r>
              <a:rPr kumimoji="0" lang="en-CA" sz="1000" i="0" u="none" strike="noStrike" kern="0" cap="none" spc="0" normalizeH="0" baseline="0" noProof="0">
                <a:ln>
                  <a:noFill/>
                </a:ln>
                <a:solidFill>
                  <a:schemeClr val="accent3"/>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effectLst/>
                <a:uLnTx/>
                <a:uFillTx/>
                <a:latin typeface="Roboto Slab" pitchFamily="2" charset="0"/>
                <a:ea typeface="Roboto Slab" pitchFamily="2" charset="0"/>
                <a:cs typeface="+mn-cs"/>
              </a:rPr>
              <a:t>Moving on and cashing out</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45" name="Triangle 44">
            <a:extLst>
              <a:ext uri="{FF2B5EF4-FFF2-40B4-BE49-F238E27FC236}">
                <a16:creationId xmlns:a16="http://schemas.microsoft.com/office/drawing/2014/main" id="{7DB9C788-3737-4040-B28C-A4FED7A7F2BC}"/>
              </a:ext>
            </a:extLst>
          </p:cNvPr>
          <p:cNvSpPr/>
          <p:nvPr/>
        </p:nvSpPr>
        <p:spPr>
          <a:xfrm rot="7284137">
            <a:off x="2000782" y="3669219"/>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riangle 45">
            <a:extLst>
              <a:ext uri="{FF2B5EF4-FFF2-40B4-BE49-F238E27FC236}">
                <a16:creationId xmlns:a16="http://schemas.microsoft.com/office/drawing/2014/main" id="{69A4FE37-A71F-EC41-9E4B-4A8EFA354EA6}"/>
              </a:ext>
            </a:extLst>
          </p:cNvPr>
          <p:cNvSpPr/>
          <p:nvPr/>
        </p:nvSpPr>
        <p:spPr>
          <a:xfrm rot="10141219">
            <a:off x="6225763" y="3014733"/>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riangle 46">
            <a:extLst>
              <a:ext uri="{FF2B5EF4-FFF2-40B4-BE49-F238E27FC236}">
                <a16:creationId xmlns:a16="http://schemas.microsoft.com/office/drawing/2014/main" id="{7856F03E-5A3B-454B-A802-EE3A5CF090A7}"/>
              </a:ext>
            </a:extLst>
          </p:cNvPr>
          <p:cNvSpPr/>
          <p:nvPr/>
        </p:nvSpPr>
        <p:spPr>
          <a:xfrm rot="8003187">
            <a:off x="5322045" y="5019459"/>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riangle 48">
            <a:extLst>
              <a:ext uri="{FF2B5EF4-FFF2-40B4-BE49-F238E27FC236}">
                <a16:creationId xmlns:a16="http://schemas.microsoft.com/office/drawing/2014/main" id="{6580CB46-2976-8446-8616-896147B8A551}"/>
              </a:ext>
            </a:extLst>
          </p:cNvPr>
          <p:cNvSpPr/>
          <p:nvPr/>
        </p:nvSpPr>
        <p:spPr>
          <a:xfrm rot="7178160">
            <a:off x="10975906" y="3443894"/>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a:extLst>
              <a:ext uri="{FF2B5EF4-FFF2-40B4-BE49-F238E27FC236}">
                <a16:creationId xmlns:a16="http://schemas.microsoft.com/office/drawing/2014/main" id="{6E635E8B-6E50-7240-805B-037B224BF27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50" name="TextBox 49">
            <a:extLst>
              <a:ext uri="{FF2B5EF4-FFF2-40B4-BE49-F238E27FC236}">
                <a16:creationId xmlns:a16="http://schemas.microsoft.com/office/drawing/2014/main" id="{E4D2A1F0-6F8C-A84E-94C4-29EFA3A5A6E6}"/>
              </a:ext>
            </a:extLst>
          </p:cNvPr>
          <p:cNvSpPr txBox="1"/>
          <p:nvPr/>
        </p:nvSpPr>
        <p:spPr>
          <a:xfrm rot="16200000">
            <a:off x="377943" y="1915837"/>
            <a:ext cx="747320" cy="246221"/>
          </a:xfrm>
          <a:prstGeom prst="rect">
            <a:avLst/>
          </a:prstGeom>
          <a:solidFill>
            <a:schemeClr val="accent5"/>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Awareness</a:t>
            </a:r>
          </a:p>
        </p:txBody>
      </p:sp>
      <p:sp>
        <p:nvSpPr>
          <p:cNvPr id="53" name="TextBox 52">
            <a:extLst>
              <a:ext uri="{FF2B5EF4-FFF2-40B4-BE49-F238E27FC236}">
                <a16:creationId xmlns:a16="http://schemas.microsoft.com/office/drawing/2014/main" id="{A2DBA1FF-6951-3243-BCD9-04A81672C706}"/>
              </a:ext>
            </a:extLst>
          </p:cNvPr>
          <p:cNvSpPr txBox="1"/>
          <p:nvPr/>
        </p:nvSpPr>
        <p:spPr>
          <a:xfrm rot="16200000">
            <a:off x="365118" y="4016975"/>
            <a:ext cx="772969" cy="246221"/>
          </a:xfrm>
          <a:prstGeom prst="rect">
            <a:avLst/>
          </a:prstGeom>
          <a:solidFill>
            <a:schemeClr val="accent1"/>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Application</a:t>
            </a:r>
          </a:p>
        </p:txBody>
      </p:sp>
      <p:sp>
        <p:nvSpPr>
          <p:cNvPr id="57" name="Rectangle 56">
            <a:extLst>
              <a:ext uri="{FF2B5EF4-FFF2-40B4-BE49-F238E27FC236}">
                <a16:creationId xmlns:a16="http://schemas.microsoft.com/office/drawing/2014/main" id="{A558614F-5770-A340-8D43-643A748E523D}"/>
              </a:ext>
            </a:extLst>
          </p:cNvPr>
          <p:cNvSpPr/>
          <p:nvPr/>
        </p:nvSpPr>
        <p:spPr>
          <a:xfrm>
            <a:off x="2058963" y="5239503"/>
            <a:ext cx="2726601" cy="24622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STEP </a:t>
            </a:r>
            <a:r>
              <a:rPr lang="en-CA" sz="1000" kern="0">
                <a:latin typeface="Roboto Condensed" panose="02000000000000000000" pitchFamily="2" charset="0"/>
                <a:ea typeface="Roboto Condensed" panose="02000000000000000000" pitchFamily="2" charset="0"/>
              </a:rPr>
              <a:t>3</a:t>
            </a:r>
            <a:r>
              <a:rPr kumimoji="0" lang="en-CA" sz="1000"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 </a:t>
            </a:r>
            <a:r>
              <a:rPr kumimoji="0" lang="en-CA" sz="1000" i="0" u="none" strike="noStrike" kern="0" cap="none" spc="0" normalizeH="0" baseline="0" noProof="0">
                <a:ln>
                  <a:noFill/>
                </a:ln>
                <a:solidFill>
                  <a:schemeClr val="accent1"/>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latin typeface="Roboto Slab" pitchFamily="2" charset="0"/>
                <a:ea typeface="Roboto Slab" pitchFamily="2" charset="0"/>
              </a:rPr>
              <a:t>Resident selection</a:t>
            </a:r>
            <a:endParaRPr kumimoji="0" lang="en-US" sz="1000" b="1" i="0" u="none" strike="noStrike" kern="0" cap="none" spc="0" normalizeH="0" baseline="0" noProof="0">
              <a:ln>
                <a:noFill/>
              </a:ln>
              <a:effectLst/>
              <a:uLnTx/>
              <a:uFillTx/>
              <a:latin typeface="Roboto Slab" pitchFamily="2" charset="0"/>
              <a:ea typeface="Roboto Slab" pitchFamily="2" charset="0"/>
              <a:cs typeface="+mn-cs"/>
            </a:endParaRPr>
          </a:p>
        </p:txBody>
      </p:sp>
      <p:sp>
        <p:nvSpPr>
          <p:cNvPr id="59" name="Triangle 58">
            <a:extLst>
              <a:ext uri="{FF2B5EF4-FFF2-40B4-BE49-F238E27FC236}">
                <a16:creationId xmlns:a16="http://schemas.microsoft.com/office/drawing/2014/main" id="{2884DDD4-3CF5-4B41-8CC4-C326B4EEE045}"/>
              </a:ext>
            </a:extLst>
          </p:cNvPr>
          <p:cNvSpPr/>
          <p:nvPr/>
        </p:nvSpPr>
        <p:spPr>
          <a:xfrm rot="10591498">
            <a:off x="2603603" y="5183921"/>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a:extLst>
              <a:ext uri="{FF2B5EF4-FFF2-40B4-BE49-F238E27FC236}">
                <a16:creationId xmlns:a16="http://schemas.microsoft.com/office/drawing/2014/main" id="{6AE2F079-5EB6-3140-8353-67EDE94F752E}"/>
              </a:ext>
            </a:extLst>
          </p:cNvPr>
          <p:cNvSpPr/>
          <p:nvPr/>
        </p:nvSpPr>
        <p:spPr>
          <a:xfrm>
            <a:off x="2052699" y="5447373"/>
            <a:ext cx="2973565" cy="553998"/>
          </a:xfrm>
          <a:prstGeom prst="rect">
            <a:avLst/>
          </a:prstGeom>
          <a:solidFill>
            <a:schemeClr val="bg1"/>
          </a:solidFill>
          <a:ln>
            <a:noFill/>
          </a:ln>
        </p:spPr>
        <p:txBody>
          <a:bodyPr wrap="square">
            <a:spAutoFit/>
          </a:bodyPr>
          <a:lstStyle/>
          <a:p>
            <a:pPr lvl="0" defTabSz="514350">
              <a:defRPr/>
            </a:pPr>
            <a:r>
              <a:rPr lang="en-CA" sz="1000">
                <a:solidFill>
                  <a:srgbClr val="000000"/>
                </a:solidFill>
                <a:latin typeface="Roboto" panose="02000000000000000000" pitchFamily="2" charset="0"/>
                <a:ea typeface="Roboto" panose="02000000000000000000" pitchFamily="2" charset="0"/>
                <a:cs typeface="Roboto" panose="02000000000000000000" pitchFamily="2" charset="0"/>
              </a:rPr>
              <a:t>Receive written and verbal communication from a Blue Door team member letting you know you have been selected for the Dwell program.</a:t>
            </a:r>
          </a:p>
        </p:txBody>
      </p:sp>
      <p:sp>
        <p:nvSpPr>
          <p:cNvPr id="63" name="TextBox 62">
            <a:extLst>
              <a:ext uri="{FF2B5EF4-FFF2-40B4-BE49-F238E27FC236}">
                <a16:creationId xmlns:a16="http://schemas.microsoft.com/office/drawing/2014/main" id="{F5E0596F-A2F0-C240-9B71-D651DDACBDF3}"/>
              </a:ext>
            </a:extLst>
          </p:cNvPr>
          <p:cNvSpPr txBox="1"/>
          <p:nvPr/>
        </p:nvSpPr>
        <p:spPr>
          <a:xfrm rot="16200000">
            <a:off x="1502585" y="5474554"/>
            <a:ext cx="772969" cy="246221"/>
          </a:xfrm>
          <a:prstGeom prst="rect">
            <a:avLst/>
          </a:prstGeom>
          <a:solidFill>
            <a:schemeClr val="accent1"/>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Application</a:t>
            </a:r>
          </a:p>
        </p:txBody>
      </p:sp>
      <p:sp>
        <p:nvSpPr>
          <p:cNvPr id="64" name="TextBox 63">
            <a:extLst>
              <a:ext uri="{FF2B5EF4-FFF2-40B4-BE49-F238E27FC236}">
                <a16:creationId xmlns:a16="http://schemas.microsoft.com/office/drawing/2014/main" id="{8C53BDD8-60C6-AE4B-A32A-B9FB7F063591}"/>
              </a:ext>
            </a:extLst>
          </p:cNvPr>
          <p:cNvSpPr txBox="1"/>
          <p:nvPr/>
        </p:nvSpPr>
        <p:spPr>
          <a:xfrm rot="16200000">
            <a:off x="4069852" y="4026754"/>
            <a:ext cx="710451" cy="246221"/>
          </a:xfrm>
          <a:prstGeom prst="rect">
            <a:avLst/>
          </a:prstGeom>
          <a:solidFill>
            <a:schemeClr val="accent2"/>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Residency</a:t>
            </a:r>
          </a:p>
        </p:txBody>
      </p:sp>
      <p:sp>
        <p:nvSpPr>
          <p:cNvPr id="66" name="TextBox 65">
            <a:extLst>
              <a:ext uri="{FF2B5EF4-FFF2-40B4-BE49-F238E27FC236}">
                <a16:creationId xmlns:a16="http://schemas.microsoft.com/office/drawing/2014/main" id="{990D8307-2984-1748-A759-0C2DF7659DF6}"/>
              </a:ext>
            </a:extLst>
          </p:cNvPr>
          <p:cNvSpPr txBox="1"/>
          <p:nvPr/>
        </p:nvSpPr>
        <p:spPr>
          <a:xfrm rot="16200000">
            <a:off x="4069852" y="1897403"/>
            <a:ext cx="710451" cy="246221"/>
          </a:xfrm>
          <a:prstGeom prst="rect">
            <a:avLst/>
          </a:prstGeom>
          <a:solidFill>
            <a:schemeClr val="accent2"/>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Residency</a:t>
            </a:r>
          </a:p>
        </p:txBody>
      </p:sp>
      <p:sp>
        <p:nvSpPr>
          <p:cNvPr id="3" name="Rectangle 2">
            <a:extLst>
              <a:ext uri="{FF2B5EF4-FFF2-40B4-BE49-F238E27FC236}">
                <a16:creationId xmlns:a16="http://schemas.microsoft.com/office/drawing/2014/main" id="{7A6E36DE-4124-544F-8BEE-FC56E1275192}"/>
              </a:ext>
            </a:extLst>
          </p:cNvPr>
          <p:cNvSpPr/>
          <p:nvPr/>
        </p:nvSpPr>
        <p:spPr>
          <a:xfrm>
            <a:off x="7859713" y="1472339"/>
            <a:ext cx="396875" cy="643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Triangle 47">
            <a:extLst>
              <a:ext uri="{FF2B5EF4-FFF2-40B4-BE49-F238E27FC236}">
                <a16:creationId xmlns:a16="http://schemas.microsoft.com/office/drawing/2014/main" id="{96E1A60C-89F5-F349-BDAC-C83E8A180A62}"/>
              </a:ext>
            </a:extLst>
          </p:cNvPr>
          <p:cNvSpPr/>
          <p:nvPr/>
        </p:nvSpPr>
        <p:spPr>
          <a:xfrm rot="11326625">
            <a:off x="7823312" y="1856220"/>
            <a:ext cx="97580" cy="8412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14110EA0-6AA2-1C4B-8768-D79C0DB7C893}"/>
              </a:ext>
            </a:extLst>
          </p:cNvPr>
          <p:cNvSpPr txBox="1"/>
          <p:nvPr/>
        </p:nvSpPr>
        <p:spPr>
          <a:xfrm rot="16200000">
            <a:off x="7778252" y="1743236"/>
            <a:ext cx="710451" cy="246221"/>
          </a:xfrm>
          <a:prstGeom prst="rect">
            <a:avLst/>
          </a:prstGeom>
          <a:solidFill>
            <a:schemeClr val="accent2"/>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Residency</a:t>
            </a:r>
          </a:p>
        </p:txBody>
      </p:sp>
      <p:sp>
        <p:nvSpPr>
          <p:cNvPr id="68" name="TextBox 67">
            <a:extLst>
              <a:ext uri="{FF2B5EF4-FFF2-40B4-BE49-F238E27FC236}">
                <a16:creationId xmlns:a16="http://schemas.microsoft.com/office/drawing/2014/main" id="{3E70E84E-2C76-0746-A964-D80B94A35713}"/>
              </a:ext>
            </a:extLst>
          </p:cNvPr>
          <p:cNvSpPr txBox="1"/>
          <p:nvPr/>
        </p:nvSpPr>
        <p:spPr>
          <a:xfrm rot="16200000">
            <a:off x="7809509" y="3716118"/>
            <a:ext cx="647934" cy="246221"/>
          </a:xfrm>
          <a:prstGeom prst="rect">
            <a:avLst/>
          </a:prstGeom>
          <a:solidFill>
            <a:schemeClr val="accent3"/>
          </a:solidFill>
          <a:ln w="12700">
            <a:solidFill>
              <a:schemeClr val="tx1"/>
            </a:solidFill>
          </a:ln>
        </p:spPr>
        <p:txBody>
          <a:bodyPr wrap="none" rtlCol="0" anchor="ctr">
            <a:spAutoFit/>
          </a:bodyPr>
          <a:lstStyle/>
          <a:p>
            <a:r>
              <a:rPr lang="en-US" sz="1000" b="1">
                <a:solidFill>
                  <a:schemeClr val="bg1"/>
                </a:solidFill>
                <a:latin typeface="Roboto Condensed" panose="02000000000000000000" pitchFamily="2" charset="0"/>
                <a:ea typeface="Roboto Condensed" panose="02000000000000000000" pitchFamily="2" charset="0"/>
              </a:rPr>
              <a:t>Turnover</a:t>
            </a:r>
          </a:p>
        </p:txBody>
      </p:sp>
    </p:spTree>
    <p:extLst>
      <p:ext uri="{BB962C8B-B14F-4D97-AF65-F5344CB8AC3E}">
        <p14:creationId xmlns:p14="http://schemas.microsoft.com/office/powerpoint/2010/main" val="72253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23</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The Governance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1967619"/>
            <a:ext cx="3302947" cy="769441"/>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This page provides an overview of the six principal players in Dwell, their roles, contributions, and to whom they are accountable. Included below are a few notes about two important players.</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1659842"/>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Who is involved in Dwell?</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Feasibility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graphicFrame>
        <p:nvGraphicFramePr>
          <p:cNvPr id="16" name="Table 3">
            <a:extLst>
              <a:ext uri="{FF2B5EF4-FFF2-40B4-BE49-F238E27FC236}">
                <a16:creationId xmlns:a16="http://schemas.microsoft.com/office/drawing/2014/main" id="{F58E200C-AE23-9245-8B64-6F49CB239FFB}"/>
              </a:ext>
            </a:extLst>
          </p:cNvPr>
          <p:cNvGraphicFramePr>
            <a:graphicFrameLocks noGrp="1"/>
          </p:cNvGraphicFramePr>
          <p:nvPr>
            <p:extLst>
              <p:ext uri="{D42A27DB-BD31-4B8C-83A1-F6EECF244321}">
                <p14:modId xmlns:p14="http://schemas.microsoft.com/office/powerpoint/2010/main" val="2413742381"/>
              </p:ext>
            </p:extLst>
          </p:nvPr>
        </p:nvGraphicFramePr>
        <p:xfrm>
          <a:off x="4569956" y="1358253"/>
          <a:ext cx="7444695" cy="4922520"/>
        </p:xfrm>
        <a:graphic>
          <a:graphicData uri="http://schemas.openxmlformats.org/drawingml/2006/table">
            <a:tbl>
              <a:tblPr firstRow="1" bandRow="1">
                <a:tableStyleId>{21E4AEA4-8DFA-4A89-87EB-49C32662AFE0}</a:tableStyleId>
              </a:tblPr>
              <a:tblGrid>
                <a:gridCol w="940507">
                  <a:extLst>
                    <a:ext uri="{9D8B030D-6E8A-4147-A177-3AD203B41FA5}">
                      <a16:colId xmlns:a16="http://schemas.microsoft.com/office/drawing/2014/main" val="1679994542"/>
                    </a:ext>
                  </a:extLst>
                </a:gridCol>
                <a:gridCol w="2430380">
                  <a:extLst>
                    <a:ext uri="{9D8B030D-6E8A-4147-A177-3AD203B41FA5}">
                      <a16:colId xmlns:a16="http://schemas.microsoft.com/office/drawing/2014/main" val="1991346044"/>
                    </a:ext>
                  </a:extLst>
                </a:gridCol>
                <a:gridCol w="2036904">
                  <a:extLst>
                    <a:ext uri="{9D8B030D-6E8A-4147-A177-3AD203B41FA5}">
                      <a16:colId xmlns:a16="http://schemas.microsoft.com/office/drawing/2014/main" val="3109316533"/>
                    </a:ext>
                  </a:extLst>
                </a:gridCol>
                <a:gridCol w="2036904">
                  <a:extLst>
                    <a:ext uri="{9D8B030D-6E8A-4147-A177-3AD203B41FA5}">
                      <a16:colId xmlns:a16="http://schemas.microsoft.com/office/drawing/2014/main" val="278381324"/>
                    </a:ext>
                  </a:extLst>
                </a:gridCol>
              </a:tblGrid>
              <a:tr h="153151">
                <a:tc>
                  <a:txBody>
                    <a:bodyPr/>
                    <a:lstStyle/>
                    <a:p>
                      <a:r>
                        <a:rPr lang="en-CA" sz="1100">
                          <a:solidFill>
                            <a:schemeClr val="tx1"/>
                          </a:solidFill>
                          <a:latin typeface="Roboto" panose="02000000000000000000" pitchFamily="2" charset="0"/>
                          <a:ea typeface="Roboto" panose="02000000000000000000" pitchFamily="2" charset="0"/>
                        </a:rPr>
                        <a:t>Player</a:t>
                      </a:r>
                    </a:p>
                  </a:txBody>
                  <a:tcPr>
                    <a:noFill/>
                  </a:tcPr>
                </a:tc>
                <a:tc>
                  <a:txBody>
                    <a:bodyPr/>
                    <a:lstStyle/>
                    <a:p>
                      <a:r>
                        <a:rPr lang="en-CA" sz="1100">
                          <a:solidFill>
                            <a:schemeClr val="tx1"/>
                          </a:solidFill>
                          <a:latin typeface="Roboto" panose="02000000000000000000" pitchFamily="2" charset="0"/>
                          <a:ea typeface="Roboto" panose="02000000000000000000" pitchFamily="2" charset="0"/>
                        </a:rPr>
                        <a:t>Role</a:t>
                      </a:r>
                    </a:p>
                  </a:txBody>
                  <a:tcPr>
                    <a:noFill/>
                  </a:tcPr>
                </a:tc>
                <a:tc>
                  <a:txBody>
                    <a:bodyPr/>
                    <a:lstStyle/>
                    <a:p>
                      <a:r>
                        <a:rPr lang="en-CA" sz="1100">
                          <a:solidFill>
                            <a:schemeClr val="tx1"/>
                          </a:solidFill>
                          <a:latin typeface="Roboto" panose="02000000000000000000" pitchFamily="2" charset="0"/>
                          <a:ea typeface="Roboto" panose="02000000000000000000" pitchFamily="2" charset="0"/>
                        </a:rPr>
                        <a:t>Contribution</a:t>
                      </a:r>
                    </a:p>
                  </a:txBody>
                  <a:tcPr>
                    <a:noFill/>
                  </a:tcPr>
                </a:tc>
                <a:tc>
                  <a:txBody>
                    <a:bodyPr/>
                    <a:lstStyle/>
                    <a:p>
                      <a:r>
                        <a:rPr lang="en-CA" sz="1100">
                          <a:solidFill>
                            <a:schemeClr val="tx1"/>
                          </a:solidFill>
                          <a:latin typeface="Roboto" panose="02000000000000000000" pitchFamily="2" charset="0"/>
                          <a:ea typeface="Roboto" panose="02000000000000000000" pitchFamily="2" charset="0"/>
                        </a:rPr>
                        <a:t>Accountability</a:t>
                      </a:r>
                    </a:p>
                  </a:txBody>
                  <a:tcPr>
                    <a:noFill/>
                  </a:tcPr>
                </a:tc>
                <a:extLst>
                  <a:ext uri="{0D108BD9-81ED-4DB2-BD59-A6C34878D82A}">
                    <a16:rowId xmlns:a16="http://schemas.microsoft.com/office/drawing/2014/main" val="3020951037"/>
                  </a:ext>
                </a:extLst>
              </a:tr>
              <a:tr h="324320">
                <a:tc>
                  <a:txBody>
                    <a:bodyPr/>
                    <a:lstStyle/>
                    <a:p>
                      <a:r>
                        <a:rPr lang="en-CA" sz="1200" b="1" i="1">
                          <a:solidFill>
                            <a:schemeClr val="bg1"/>
                          </a:solidFill>
                          <a:latin typeface="Roboto Condensed" panose="02000000000000000000" pitchFamily="2" charset="0"/>
                          <a:ea typeface="Roboto Condensed" panose="02000000000000000000" pitchFamily="2" charset="0"/>
                        </a:rPr>
                        <a:t>Residents</a:t>
                      </a:r>
                    </a:p>
                  </a:txBody>
                  <a:tcPr anchor="ctr">
                    <a:lnB w="28575" cap="flat" cmpd="sng" algn="ctr">
                      <a:solidFill>
                        <a:schemeClr val="bg1"/>
                      </a:solidFill>
                      <a:prstDash val="solid"/>
                      <a:round/>
                      <a:headEnd type="none" w="med" len="med"/>
                      <a:tailEnd type="none" w="med" len="med"/>
                    </a:lnB>
                    <a:solidFill>
                      <a:schemeClr val="accent1"/>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Dwell residents live in their home. They take care of it and can participate in programming and activities in their building.</a:t>
                      </a:r>
                    </a:p>
                  </a:txBody>
                  <a:tcPr anchor="ct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Residents contribute their monthly housing fees to the Residents’ Membership Association.</a:t>
                      </a:r>
                    </a:p>
                  </a:txBody>
                  <a:tcPr anchor="ct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Residents are accountable to the Residents’ Membership Association, in accordance with their tenancy agreement. </a:t>
                      </a:r>
                    </a:p>
                  </a:txBody>
                  <a:tcPr anchor="ctr">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95893798"/>
                  </a:ext>
                </a:extLst>
              </a:tr>
              <a:tr h="414409">
                <a:tc>
                  <a:txBody>
                    <a:bodyPr/>
                    <a:lstStyle/>
                    <a:p>
                      <a:r>
                        <a:rPr lang="en-CA" sz="1200" b="1" i="1">
                          <a:solidFill>
                            <a:schemeClr val="bg1"/>
                          </a:solidFill>
                          <a:latin typeface="Roboto Condensed" panose="02000000000000000000" pitchFamily="2" charset="0"/>
                          <a:ea typeface="Roboto Condensed" panose="02000000000000000000" pitchFamily="2" charset="0"/>
                        </a:rPr>
                        <a:t>Residents’ Membership Association</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Residents’ Membership Association is the organization that enters into a lease agreement with the landowner. The Association liaises with the building’s Property Manager to ensure the building is kept in good condition.</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Association pays rent to the landowner so its members can maintain their tenancy at Dwell.</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Association is accountable to the Dwell Residents (who are all members of the Association), and to the landowner with whom they have a long-term building lease.</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72971216"/>
                  </a:ext>
                </a:extLst>
              </a:tr>
              <a:tr h="594587">
                <a:tc>
                  <a:txBody>
                    <a:bodyPr/>
                    <a:lstStyle/>
                    <a:p>
                      <a:r>
                        <a:rPr lang="en-CA" sz="1200" b="1" i="1">
                          <a:solidFill>
                            <a:schemeClr val="bg1"/>
                          </a:solidFill>
                          <a:latin typeface="Roboto Condensed" panose="02000000000000000000" pitchFamily="2" charset="0"/>
                          <a:ea typeface="Roboto Condensed" panose="02000000000000000000" pitchFamily="2" charset="0"/>
                        </a:rPr>
                        <a:t>Non-Profit Landowner</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Non-Profit Landowner can be either one organization or a consortium of organizations that own the land and building where Dwell residents live. These organizations have a mission and mandate to provide affordable housing in their communities.</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Landowner(s) are responsible for creating the housing (acquiring and developing land), establishing the Residents’ Membership Association for each building, hiring the Property Manager, connecting tenants to Support Service Providers, and managing funds. </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Landowner(s) are accountable to their funders (e.g., capital funders and service funders) and to the Resident</a:t>
                      </a:r>
                      <a:r>
                        <a:rPr lang="en-CA" sz="900">
                          <a:highlight>
                            <a:srgbClr val="FFFF00"/>
                          </a:highlight>
                          <a:latin typeface="Roboto" panose="02000000000000000000" pitchFamily="2" charset="0"/>
                          <a:ea typeface="Roboto" panose="02000000000000000000" pitchFamily="2" charset="0"/>
                        </a:rPr>
                        <a:t>s</a:t>
                      </a:r>
                      <a:r>
                        <a:rPr lang="en-CA" sz="900">
                          <a:latin typeface="Roboto" panose="02000000000000000000" pitchFamily="2" charset="0"/>
                          <a:ea typeface="Roboto" panose="02000000000000000000" pitchFamily="2" charset="0"/>
                        </a:rPr>
                        <a:t>’ Membership Association.</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0442489"/>
                  </a:ext>
                </a:extLst>
              </a:tr>
              <a:tr h="324320">
                <a:tc>
                  <a:txBody>
                    <a:bodyPr/>
                    <a:lstStyle/>
                    <a:p>
                      <a:r>
                        <a:rPr lang="en-CA" sz="1200" b="1" i="1">
                          <a:solidFill>
                            <a:schemeClr val="bg1"/>
                          </a:solidFill>
                          <a:latin typeface="Roboto Condensed" panose="02000000000000000000" pitchFamily="2" charset="0"/>
                          <a:ea typeface="Roboto Condensed" panose="02000000000000000000" pitchFamily="2" charset="0"/>
                        </a:rPr>
                        <a:t>Property Manager</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socially-minded Property Manager is hired by the Landowner to</a:t>
                      </a:r>
                      <a:r>
                        <a:rPr lang="en-CA" sz="900">
                          <a:highlight>
                            <a:srgbClr val="FFFF00"/>
                          </a:highlight>
                          <a:latin typeface="Roboto" panose="02000000000000000000" pitchFamily="2" charset="0"/>
                          <a:ea typeface="Roboto" panose="02000000000000000000" pitchFamily="2" charset="0"/>
                        </a:rPr>
                        <a:t> make </a:t>
                      </a:r>
                      <a:r>
                        <a:rPr lang="en-CA" sz="900">
                          <a:latin typeface="Roboto" panose="02000000000000000000" pitchFamily="2" charset="0"/>
                          <a:ea typeface="Roboto" panose="02000000000000000000" pitchFamily="2" charset="0"/>
                        </a:rPr>
                        <a:t>sure the building is operated and maintained to the highest standard. </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Property Manager operates with upmost professionalism and understanding of the needs and experiences of Dwell residents.</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Property Manager is accountable to the Landowner (through a contract) and to the Residents’ Membership Association.</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49434846"/>
                  </a:ext>
                </a:extLst>
              </a:tr>
              <a:tr h="378374">
                <a:tc>
                  <a:txBody>
                    <a:bodyPr/>
                    <a:lstStyle/>
                    <a:p>
                      <a:r>
                        <a:rPr lang="en-CA" sz="1200" b="1" i="1">
                          <a:solidFill>
                            <a:schemeClr val="bg1"/>
                          </a:solidFill>
                          <a:latin typeface="Roboto Condensed" panose="02000000000000000000" pitchFamily="2" charset="0"/>
                          <a:ea typeface="Roboto Condensed" panose="02000000000000000000" pitchFamily="2" charset="0"/>
                        </a:rPr>
                        <a:t>Support Service Provider</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The Support Service Provider provides supports to residents, as needed. Supports could be provided by local community agencies or the Landowner (where applicable). </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Support Service Providers help Dwell residents maintain successful tenancies by offering a variety of health and wellness supports, as needed.</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Support Service Providers are accountable to the Landowner, with whom they have a contract. They are also accountable to their funders.</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1619413"/>
                  </a:ext>
                </a:extLst>
              </a:tr>
              <a:tr h="234231">
                <a:tc>
                  <a:txBody>
                    <a:bodyPr/>
                    <a:lstStyle/>
                    <a:p>
                      <a:r>
                        <a:rPr lang="en-CA" sz="1200" b="1" i="1">
                          <a:solidFill>
                            <a:schemeClr val="bg1"/>
                          </a:solidFill>
                          <a:latin typeface="Roboto Condensed" panose="02000000000000000000" pitchFamily="2" charset="0"/>
                          <a:ea typeface="Roboto Condensed" panose="02000000000000000000" pitchFamily="2" charset="0"/>
                        </a:rPr>
                        <a:t>Funders</a:t>
                      </a:r>
                    </a:p>
                  </a:txBody>
                  <a:tcPr anchor="ctr">
                    <a:lnT w="28575" cap="flat" cmpd="sng" algn="ctr">
                      <a:solidFill>
                        <a:schemeClr val="bg1"/>
                      </a:solidFill>
                      <a:prstDash val="solid"/>
                      <a:round/>
                      <a:headEnd type="none" w="med" len="med"/>
                      <a:tailEnd type="none" w="med" len="med"/>
                    </a:lnT>
                    <a:solidFill>
                      <a:schemeClr val="bg2"/>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Funders include capital funders and service funders. These groups include governments, philanthropists, and others.</a:t>
                      </a:r>
                    </a:p>
                  </a:txBody>
                  <a:tcPr anchor="ct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Funders contribute equity and debt to bring the Dwell developments to a reality. </a:t>
                      </a:r>
                    </a:p>
                  </a:txBody>
                  <a:tcPr anchor="ct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a:spcBef>
                          <a:spcPts val="300"/>
                        </a:spcBef>
                        <a:spcAft>
                          <a:spcPts val="300"/>
                        </a:spcAft>
                      </a:pPr>
                      <a:r>
                        <a:rPr lang="en-CA" sz="900">
                          <a:latin typeface="Roboto" panose="02000000000000000000" pitchFamily="2" charset="0"/>
                          <a:ea typeface="Roboto" panose="02000000000000000000" pitchFamily="2" charset="0"/>
                        </a:rPr>
                        <a:t>Funders work directly with the Landowner. They are accountable to taxpayers and donors.</a:t>
                      </a:r>
                    </a:p>
                  </a:txBody>
                  <a:tcPr anchor="ctr">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814753990"/>
                  </a:ext>
                </a:extLst>
              </a:tr>
            </a:tbl>
          </a:graphicData>
        </a:graphic>
      </p:graphicFrame>
      <p:sp>
        <p:nvSpPr>
          <p:cNvPr id="14" name="Rectangle 13">
            <a:extLst>
              <a:ext uri="{FF2B5EF4-FFF2-40B4-BE49-F238E27FC236}">
                <a16:creationId xmlns:a16="http://schemas.microsoft.com/office/drawing/2014/main" id="{5235D54E-DA93-E44B-B02A-57DDE0559A3E}"/>
              </a:ext>
            </a:extLst>
          </p:cNvPr>
          <p:cNvSpPr/>
          <p:nvPr/>
        </p:nvSpPr>
        <p:spPr>
          <a:xfrm>
            <a:off x="886745" y="2868755"/>
            <a:ext cx="2340000" cy="276999"/>
          </a:xfrm>
          <a:prstGeom prst="rect">
            <a:avLst/>
          </a:prstGeom>
          <a:solidFill>
            <a:schemeClr val="accent2"/>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rPr>
              <a:t>Residents’ Membership Association</a:t>
            </a:r>
          </a:p>
        </p:txBody>
      </p:sp>
      <p:sp>
        <p:nvSpPr>
          <p:cNvPr id="17" name="TextBox 16">
            <a:extLst>
              <a:ext uri="{FF2B5EF4-FFF2-40B4-BE49-F238E27FC236}">
                <a16:creationId xmlns:a16="http://schemas.microsoft.com/office/drawing/2014/main" id="{53137A97-DC99-E247-856C-8168875FF010}"/>
              </a:ext>
            </a:extLst>
          </p:cNvPr>
          <p:cNvSpPr txBox="1"/>
          <p:nvPr/>
        </p:nvSpPr>
        <p:spPr>
          <a:xfrm>
            <a:off x="886745" y="3230329"/>
            <a:ext cx="3302947" cy="1277273"/>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The </a:t>
            </a:r>
            <a:r>
              <a:rPr lang="en-US" sz="1100" b="1">
                <a:latin typeface="Roboto" panose="02000000000000000000" pitchFamily="2" charset="0"/>
                <a:ea typeface="Roboto" panose="02000000000000000000" pitchFamily="2" charset="0"/>
              </a:rPr>
              <a:t>residents’ membership association </a:t>
            </a:r>
            <a:r>
              <a:rPr lang="en-US" sz="1100">
                <a:latin typeface="Roboto" panose="02000000000000000000" pitchFamily="2" charset="0"/>
                <a:ea typeface="Roboto" panose="02000000000000000000" pitchFamily="2" charset="0"/>
              </a:rPr>
              <a:t>plays a unique role in this model and contributes to the sense of </a:t>
            </a:r>
            <a:r>
              <a:rPr lang="en-US" sz="1100" b="1">
                <a:latin typeface="Roboto" panose="02000000000000000000" pitchFamily="2" charset="0"/>
                <a:ea typeface="Roboto" panose="02000000000000000000" pitchFamily="2" charset="0"/>
              </a:rPr>
              <a:t>pride and responsibility </a:t>
            </a:r>
            <a:r>
              <a:rPr lang="en-US" sz="1100">
                <a:latin typeface="Roboto" panose="02000000000000000000" pitchFamily="2" charset="0"/>
                <a:ea typeface="Roboto" panose="02000000000000000000" pitchFamily="2" charset="0"/>
              </a:rPr>
              <a:t>and </a:t>
            </a:r>
            <a:r>
              <a:rPr lang="en-US" sz="1100" b="1">
                <a:latin typeface="Roboto" panose="02000000000000000000" pitchFamily="2" charset="0"/>
                <a:ea typeface="Roboto" panose="02000000000000000000" pitchFamily="2" charset="0"/>
              </a:rPr>
              <a:t>control and agency </a:t>
            </a:r>
            <a:r>
              <a:rPr lang="en-US" sz="1100">
                <a:latin typeface="Roboto" panose="02000000000000000000" pitchFamily="2" charset="0"/>
                <a:ea typeface="Roboto" panose="02000000000000000000" pitchFamily="2" charset="0"/>
              </a:rPr>
              <a:t>for Dwell residents. This association is incorporated as a co-operative and the residents’ rights are protected through co-operative legislation. </a:t>
            </a:r>
          </a:p>
        </p:txBody>
      </p:sp>
      <p:sp>
        <p:nvSpPr>
          <p:cNvPr id="18" name="Rectangle 17">
            <a:extLst>
              <a:ext uri="{FF2B5EF4-FFF2-40B4-BE49-F238E27FC236}">
                <a16:creationId xmlns:a16="http://schemas.microsoft.com/office/drawing/2014/main" id="{B01F22D1-6214-5347-80B8-26084694AFC6}"/>
              </a:ext>
            </a:extLst>
          </p:cNvPr>
          <p:cNvSpPr/>
          <p:nvPr/>
        </p:nvSpPr>
        <p:spPr>
          <a:xfrm>
            <a:off x="886745" y="4629523"/>
            <a:ext cx="1512000" cy="276999"/>
          </a:xfrm>
          <a:prstGeom prst="rect">
            <a:avLst/>
          </a:prstGeom>
          <a:solidFill>
            <a:schemeClr val="accent3"/>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cs typeface="Roboto Condensed" charset="0"/>
              </a:rPr>
              <a:t>Non-Profit Landowner</a:t>
            </a:r>
          </a:p>
        </p:txBody>
      </p:sp>
      <p:sp>
        <p:nvSpPr>
          <p:cNvPr id="19" name="TextBox 18">
            <a:extLst>
              <a:ext uri="{FF2B5EF4-FFF2-40B4-BE49-F238E27FC236}">
                <a16:creationId xmlns:a16="http://schemas.microsoft.com/office/drawing/2014/main" id="{113F738A-74C8-0642-8F2C-AD7BB3EDF8C2}"/>
              </a:ext>
            </a:extLst>
          </p:cNvPr>
          <p:cNvSpPr txBox="1"/>
          <p:nvPr/>
        </p:nvSpPr>
        <p:spPr>
          <a:xfrm>
            <a:off x="886745" y="4995891"/>
            <a:ext cx="3302947" cy="1277273"/>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For the purposes of this governance model, this document assumes Blue Door as the non-profit landowner, with the opportunity to scale this initiative to a consortium of non-profit organizations who could form a land trust. This approach is described in more detail in subsequent sections. </a:t>
            </a:r>
          </a:p>
        </p:txBody>
      </p:sp>
    </p:spTree>
    <p:extLst>
      <p:ext uri="{BB962C8B-B14F-4D97-AF65-F5344CB8AC3E}">
        <p14:creationId xmlns:p14="http://schemas.microsoft.com/office/powerpoint/2010/main" val="2448477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93">
            <a:extLst>
              <a:ext uri="{FF2B5EF4-FFF2-40B4-BE49-F238E27FC236}">
                <a16:creationId xmlns:a16="http://schemas.microsoft.com/office/drawing/2014/main" id="{C2C143A9-45D6-5B40-BDF7-AC6A43B3CD6B}"/>
              </a:ext>
            </a:extLst>
          </p:cNvPr>
          <p:cNvSpPr/>
          <p:nvPr/>
        </p:nvSpPr>
        <p:spPr>
          <a:xfrm rot="21034333">
            <a:off x="5493744" y="3412552"/>
            <a:ext cx="1949747" cy="1051207"/>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22" h="1843979">
                <a:moveTo>
                  <a:pt x="5688" y="773267"/>
                </a:moveTo>
                <a:cubicBezTo>
                  <a:pt x="44041" y="492028"/>
                  <a:pt x="743237" y="-10175"/>
                  <a:pt x="1057767" y="157"/>
                </a:cubicBezTo>
                <a:cubicBezTo>
                  <a:pt x="1372297" y="10489"/>
                  <a:pt x="1923866" y="64079"/>
                  <a:pt x="1892870" y="835260"/>
                </a:cubicBezTo>
                <a:cubicBezTo>
                  <a:pt x="1892870" y="1296475"/>
                  <a:pt x="1545134" y="2209370"/>
                  <a:pt x="827648" y="1687594"/>
                </a:cubicBezTo>
                <a:cubicBezTo>
                  <a:pt x="110162" y="1165818"/>
                  <a:pt x="-32665" y="1054507"/>
                  <a:pt x="5688" y="773267"/>
                </a:cubicBezTo>
                <a:close/>
              </a:path>
            </a:pathLst>
          </a:custGeom>
          <a:solidFill>
            <a:schemeClr val="accent1">
              <a:lumMod val="20000"/>
              <a:lumOff val="80000"/>
              <a:alpha val="74902"/>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Oval 93">
            <a:extLst>
              <a:ext uri="{FF2B5EF4-FFF2-40B4-BE49-F238E27FC236}">
                <a16:creationId xmlns:a16="http://schemas.microsoft.com/office/drawing/2014/main" id="{48D1B462-ED5C-0F4F-8BAE-C3D4768609DB}"/>
              </a:ext>
            </a:extLst>
          </p:cNvPr>
          <p:cNvSpPr/>
          <p:nvPr/>
        </p:nvSpPr>
        <p:spPr>
          <a:xfrm rot="9388901">
            <a:off x="1312236" y="2457871"/>
            <a:ext cx="2406487" cy="1680506"/>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22" h="1843979">
                <a:moveTo>
                  <a:pt x="5688" y="773267"/>
                </a:moveTo>
                <a:cubicBezTo>
                  <a:pt x="44041" y="492028"/>
                  <a:pt x="743237" y="-10175"/>
                  <a:pt x="1057767" y="157"/>
                </a:cubicBezTo>
                <a:cubicBezTo>
                  <a:pt x="1372297" y="10489"/>
                  <a:pt x="1923866" y="64079"/>
                  <a:pt x="1892870" y="835260"/>
                </a:cubicBezTo>
                <a:cubicBezTo>
                  <a:pt x="1892870" y="1296475"/>
                  <a:pt x="1545134" y="2209370"/>
                  <a:pt x="827648" y="1687594"/>
                </a:cubicBezTo>
                <a:cubicBezTo>
                  <a:pt x="110162" y="1165818"/>
                  <a:pt x="-32665" y="1054507"/>
                  <a:pt x="5688" y="773267"/>
                </a:cubicBezTo>
                <a:close/>
              </a:path>
            </a:pathLst>
          </a:custGeom>
          <a:pattFill prst="zigZag">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Oval 93">
            <a:extLst>
              <a:ext uri="{FF2B5EF4-FFF2-40B4-BE49-F238E27FC236}">
                <a16:creationId xmlns:a16="http://schemas.microsoft.com/office/drawing/2014/main" id="{127DC408-1427-AC4B-B32E-A923680FE732}"/>
              </a:ext>
            </a:extLst>
          </p:cNvPr>
          <p:cNvSpPr/>
          <p:nvPr/>
        </p:nvSpPr>
        <p:spPr>
          <a:xfrm rot="454150">
            <a:off x="2285622" y="4648001"/>
            <a:ext cx="2406358" cy="1652609"/>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 name="connsiteX0" fmla="*/ 189 w 1888623"/>
              <a:gd name="connsiteY0" fmla="*/ 773264 h 1779784"/>
              <a:gd name="connsiteX1" fmla="*/ 1052268 w 1888623"/>
              <a:gd name="connsiteY1" fmla="*/ 154 h 1779784"/>
              <a:gd name="connsiteX2" fmla="*/ 1887371 w 1888623"/>
              <a:gd name="connsiteY2" fmla="*/ 835257 h 1779784"/>
              <a:gd name="connsiteX3" fmla="*/ 1135235 w 1888623"/>
              <a:gd name="connsiteY3" fmla="*/ 1614555 h 1779784"/>
              <a:gd name="connsiteX4" fmla="*/ 189 w 1888623"/>
              <a:gd name="connsiteY4" fmla="*/ 773264 h 1779784"/>
              <a:gd name="connsiteX0" fmla="*/ 191 w 1974709"/>
              <a:gd name="connsiteY0" fmla="*/ 775159 h 1621707"/>
              <a:gd name="connsiteX1" fmla="*/ 1052270 w 1974709"/>
              <a:gd name="connsiteY1" fmla="*/ 2049 h 1621707"/>
              <a:gd name="connsiteX2" fmla="*/ 1973596 w 1974709"/>
              <a:gd name="connsiteY2" fmla="*/ 1012627 h 1621707"/>
              <a:gd name="connsiteX3" fmla="*/ 1135237 w 1974709"/>
              <a:gd name="connsiteY3" fmla="*/ 1616450 h 1621707"/>
              <a:gd name="connsiteX4" fmla="*/ 191 w 1974709"/>
              <a:gd name="connsiteY4" fmla="*/ 775159 h 1621707"/>
              <a:gd name="connsiteX0" fmla="*/ 174 w 2065111"/>
              <a:gd name="connsiteY0" fmla="*/ 1440905 h 1667907"/>
              <a:gd name="connsiteX1" fmla="*/ 1142645 w 2065111"/>
              <a:gd name="connsiteY1" fmla="*/ 9648 h 1667907"/>
              <a:gd name="connsiteX2" fmla="*/ 2063971 w 2065111"/>
              <a:gd name="connsiteY2" fmla="*/ 1020226 h 1667907"/>
              <a:gd name="connsiteX3" fmla="*/ 1225612 w 2065111"/>
              <a:gd name="connsiteY3" fmla="*/ 1624049 h 1667907"/>
              <a:gd name="connsiteX4" fmla="*/ 174 w 2065111"/>
              <a:gd name="connsiteY4" fmla="*/ 1440905 h 1667907"/>
              <a:gd name="connsiteX0" fmla="*/ 2415 w 2067352"/>
              <a:gd name="connsiteY0" fmla="*/ 1440905 h 1777930"/>
              <a:gd name="connsiteX1" fmla="*/ 1144886 w 2067352"/>
              <a:gd name="connsiteY1" fmla="*/ 9648 h 1777930"/>
              <a:gd name="connsiteX2" fmla="*/ 2066212 w 2067352"/>
              <a:gd name="connsiteY2" fmla="*/ 1020226 h 1777930"/>
              <a:gd name="connsiteX3" fmla="*/ 878794 w 2067352"/>
              <a:gd name="connsiteY3" fmla="*/ 1755771 h 1777930"/>
              <a:gd name="connsiteX4" fmla="*/ 2415 w 2067352"/>
              <a:gd name="connsiteY4" fmla="*/ 1440905 h 1777930"/>
              <a:gd name="connsiteX0" fmla="*/ 2446 w 2114314"/>
              <a:gd name="connsiteY0" fmla="*/ 1438433 h 1772542"/>
              <a:gd name="connsiteX1" fmla="*/ 1144917 w 2114314"/>
              <a:gd name="connsiteY1" fmla="*/ 7176 h 1772542"/>
              <a:gd name="connsiteX2" fmla="*/ 2113241 w 2114314"/>
              <a:gd name="connsiteY2" fmla="*/ 1062672 h 1772542"/>
              <a:gd name="connsiteX3" fmla="*/ 878825 w 2114314"/>
              <a:gd name="connsiteY3" fmla="*/ 1753299 h 1772542"/>
              <a:gd name="connsiteX4" fmla="*/ 2446 w 2114314"/>
              <a:gd name="connsiteY4" fmla="*/ 1438433 h 1772542"/>
              <a:gd name="connsiteX0" fmla="*/ 2109 w 2113977"/>
              <a:gd name="connsiteY0" fmla="*/ 1438433 h 1784910"/>
              <a:gd name="connsiteX1" fmla="*/ 1144580 w 2113977"/>
              <a:gd name="connsiteY1" fmla="*/ 7176 h 1784910"/>
              <a:gd name="connsiteX2" fmla="*/ 2112904 w 2113977"/>
              <a:gd name="connsiteY2" fmla="*/ 1062672 h 1784910"/>
              <a:gd name="connsiteX3" fmla="*/ 878488 w 2113977"/>
              <a:gd name="connsiteY3" fmla="*/ 1753299 h 1784910"/>
              <a:gd name="connsiteX4" fmla="*/ 2109 w 2113977"/>
              <a:gd name="connsiteY4" fmla="*/ 1438433 h 1784910"/>
              <a:gd name="connsiteX0" fmla="*/ 2713 w 2114581"/>
              <a:gd name="connsiteY0" fmla="*/ 1438433 h 1813368"/>
              <a:gd name="connsiteX1" fmla="*/ 1145184 w 2114581"/>
              <a:gd name="connsiteY1" fmla="*/ 7176 h 1813368"/>
              <a:gd name="connsiteX2" fmla="*/ 2113508 w 2114581"/>
              <a:gd name="connsiteY2" fmla="*/ 1062672 h 1813368"/>
              <a:gd name="connsiteX3" fmla="*/ 866908 w 2114581"/>
              <a:gd name="connsiteY3" fmla="*/ 1797495 h 1813368"/>
              <a:gd name="connsiteX4" fmla="*/ 2713 w 2114581"/>
              <a:gd name="connsiteY4" fmla="*/ 1438433 h 18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81" h="1813368">
                <a:moveTo>
                  <a:pt x="2713" y="1438433"/>
                </a:moveTo>
                <a:cubicBezTo>
                  <a:pt x="49092" y="1140047"/>
                  <a:pt x="793385" y="69803"/>
                  <a:pt x="1145184" y="7176"/>
                </a:cubicBezTo>
                <a:cubicBezTo>
                  <a:pt x="1496983" y="-55451"/>
                  <a:pt x="2144504" y="291491"/>
                  <a:pt x="2113508" y="1062672"/>
                </a:cubicBezTo>
                <a:cubicBezTo>
                  <a:pt x="2113508" y="1523887"/>
                  <a:pt x="1218707" y="1734868"/>
                  <a:pt x="866908" y="1797495"/>
                </a:cubicBezTo>
                <a:cubicBezTo>
                  <a:pt x="515109" y="1860122"/>
                  <a:pt x="-43666" y="1736820"/>
                  <a:pt x="2713" y="1438433"/>
                </a:cubicBezTo>
                <a:close/>
              </a:path>
            </a:pathLst>
          </a:custGeom>
          <a:pattFill prst="zigZag">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Oval 93">
            <a:extLst>
              <a:ext uri="{FF2B5EF4-FFF2-40B4-BE49-F238E27FC236}">
                <a16:creationId xmlns:a16="http://schemas.microsoft.com/office/drawing/2014/main" id="{E329EC03-9CC0-4340-A9FC-769866CCF664}"/>
              </a:ext>
            </a:extLst>
          </p:cNvPr>
          <p:cNvSpPr/>
          <p:nvPr/>
        </p:nvSpPr>
        <p:spPr>
          <a:xfrm rot="454150">
            <a:off x="8991926" y="3506804"/>
            <a:ext cx="2386618" cy="1119165"/>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 name="connsiteX0" fmla="*/ 1809 w 1678210"/>
              <a:gd name="connsiteY0" fmla="*/ 774921 h 1692559"/>
              <a:gd name="connsiteX1" fmla="*/ 1053888 w 1678210"/>
              <a:gd name="connsiteY1" fmla="*/ 1811 h 1692559"/>
              <a:gd name="connsiteX2" fmla="*/ 1676404 w 1678210"/>
              <a:gd name="connsiteY2" fmla="*/ 994828 h 1692559"/>
              <a:gd name="connsiteX3" fmla="*/ 823769 w 1678210"/>
              <a:gd name="connsiteY3" fmla="*/ 1689248 h 1692559"/>
              <a:gd name="connsiteX4" fmla="*/ 1809 w 1678210"/>
              <a:gd name="connsiteY4" fmla="*/ 774921 h 1692559"/>
              <a:gd name="connsiteX0" fmla="*/ 15081 w 1691482"/>
              <a:gd name="connsiteY0" fmla="*/ 774970 h 1783422"/>
              <a:gd name="connsiteX1" fmla="*/ 1067160 w 1691482"/>
              <a:gd name="connsiteY1" fmla="*/ 1860 h 1783422"/>
              <a:gd name="connsiteX2" fmla="*/ 1689676 w 1691482"/>
              <a:gd name="connsiteY2" fmla="*/ 994877 h 1783422"/>
              <a:gd name="connsiteX3" fmla="*/ 530566 w 1691482"/>
              <a:gd name="connsiteY3" fmla="*/ 1780862 h 1783422"/>
              <a:gd name="connsiteX4" fmla="*/ 15081 w 1691482"/>
              <a:gd name="connsiteY4" fmla="*/ 774970 h 178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482" h="1783422">
                <a:moveTo>
                  <a:pt x="15081" y="774970"/>
                </a:moveTo>
                <a:cubicBezTo>
                  <a:pt x="104513" y="478470"/>
                  <a:pt x="788061" y="-34791"/>
                  <a:pt x="1067160" y="1860"/>
                </a:cubicBezTo>
                <a:cubicBezTo>
                  <a:pt x="1346259" y="38511"/>
                  <a:pt x="1720672" y="223696"/>
                  <a:pt x="1689676" y="994877"/>
                </a:cubicBezTo>
                <a:cubicBezTo>
                  <a:pt x="1689676" y="1456092"/>
                  <a:pt x="809665" y="1817513"/>
                  <a:pt x="530566" y="1780862"/>
                </a:cubicBezTo>
                <a:cubicBezTo>
                  <a:pt x="251467" y="1744211"/>
                  <a:pt x="-74351" y="1071470"/>
                  <a:pt x="15081" y="774970"/>
                </a:cubicBezTo>
                <a:close/>
              </a:path>
            </a:pathLst>
          </a:custGeom>
          <a:pattFill prst="zigZag">
            <a:fgClr>
              <a:srgbClr val="E5EDD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Oval 93">
            <a:extLst>
              <a:ext uri="{FF2B5EF4-FFF2-40B4-BE49-F238E27FC236}">
                <a16:creationId xmlns:a16="http://schemas.microsoft.com/office/drawing/2014/main" id="{98536D4F-B26E-6349-8B91-79B10BC4633A}"/>
              </a:ext>
            </a:extLst>
          </p:cNvPr>
          <p:cNvSpPr/>
          <p:nvPr/>
        </p:nvSpPr>
        <p:spPr>
          <a:xfrm rot="11149329">
            <a:off x="6637983" y="4977010"/>
            <a:ext cx="2682480" cy="1523438"/>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22" h="1843979">
                <a:moveTo>
                  <a:pt x="5688" y="773267"/>
                </a:moveTo>
                <a:cubicBezTo>
                  <a:pt x="44041" y="492028"/>
                  <a:pt x="743237" y="-10175"/>
                  <a:pt x="1057767" y="157"/>
                </a:cubicBezTo>
                <a:cubicBezTo>
                  <a:pt x="1372297" y="10489"/>
                  <a:pt x="1923866" y="64079"/>
                  <a:pt x="1892870" y="835260"/>
                </a:cubicBezTo>
                <a:cubicBezTo>
                  <a:pt x="1892870" y="1296475"/>
                  <a:pt x="1545134" y="2209370"/>
                  <a:pt x="827648" y="1687594"/>
                </a:cubicBezTo>
                <a:cubicBezTo>
                  <a:pt x="110162" y="1165818"/>
                  <a:pt x="-32665" y="1054507"/>
                  <a:pt x="5688" y="773267"/>
                </a:cubicBezTo>
                <a:close/>
              </a:path>
            </a:pathLst>
          </a:custGeom>
          <a:pattFill prst="zigZag">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Oval 93">
            <a:extLst>
              <a:ext uri="{FF2B5EF4-FFF2-40B4-BE49-F238E27FC236}">
                <a16:creationId xmlns:a16="http://schemas.microsoft.com/office/drawing/2014/main" id="{EE9C7D19-D8CE-0644-9207-1B8E125A589C}"/>
              </a:ext>
            </a:extLst>
          </p:cNvPr>
          <p:cNvSpPr/>
          <p:nvPr/>
        </p:nvSpPr>
        <p:spPr>
          <a:xfrm rot="19083788">
            <a:off x="6333373" y="-164522"/>
            <a:ext cx="4412029" cy="3397186"/>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0 w 3261345"/>
              <a:gd name="connsiteY0" fmla="*/ 845153 h 2644225"/>
              <a:gd name="connsiteX1" fmla="*/ 1052079 w 3261345"/>
              <a:gd name="connsiteY1" fmla="*/ 72043 h 2644225"/>
              <a:gd name="connsiteX2" fmla="*/ 3260926 w 3261345"/>
              <a:gd name="connsiteY2" fmla="*/ 2520878 h 2644225"/>
              <a:gd name="connsiteX3" fmla="*/ 1052079 w 3261345"/>
              <a:gd name="connsiteY3" fmla="*/ 1742249 h 2644225"/>
              <a:gd name="connsiteX4" fmla="*/ 0 w 3261345"/>
              <a:gd name="connsiteY4" fmla="*/ 845153 h 2644225"/>
              <a:gd name="connsiteX0" fmla="*/ 13321 w 3274666"/>
              <a:gd name="connsiteY0" fmla="*/ 837918 h 2708055"/>
              <a:gd name="connsiteX1" fmla="*/ 1065400 w 3274666"/>
              <a:gd name="connsiteY1" fmla="*/ 64808 h 2708055"/>
              <a:gd name="connsiteX2" fmla="*/ 3274247 w 3274666"/>
              <a:gd name="connsiteY2" fmla="*/ 2513643 h 2708055"/>
              <a:gd name="connsiteX3" fmla="*/ 1740146 w 3274666"/>
              <a:gd name="connsiteY3" fmla="*/ 2227570 h 2708055"/>
              <a:gd name="connsiteX4" fmla="*/ 13321 w 3274666"/>
              <a:gd name="connsiteY4" fmla="*/ 837918 h 270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666" h="2708055">
                <a:moveTo>
                  <a:pt x="13321" y="837918"/>
                </a:moveTo>
                <a:cubicBezTo>
                  <a:pt x="-99137" y="477458"/>
                  <a:pt x="521912" y="-214480"/>
                  <a:pt x="1065400" y="64808"/>
                </a:cubicBezTo>
                <a:cubicBezTo>
                  <a:pt x="1608888" y="344096"/>
                  <a:pt x="3305243" y="1742462"/>
                  <a:pt x="3274247" y="2513643"/>
                </a:cubicBezTo>
                <a:cubicBezTo>
                  <a:pt x="3274247" y="2974858"/>
                  <a:pt x="2283634" y="2506858"/>
                  <a:pt x="1740146" y="2227570"/>
                </a:cubicBezTo>
                <a:cubicBezTo>
                  <a:pt x="1196658" y="1948283"/>
                  <a:pt x="125779" y="1198378"/>
                  <a:pt x="13321" y="837918"/>
                </a:cubicBezTo>
                <a:close/>
              </a:path>
            </a:pathLst>
          </a:custGeom>
          <a:solidFill>
            <a:srgbClr val="D8EBE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F014ABB-E97B-1D4A-9F61-DBE01596ED14}"/>
              </a:ext>
            </a:extLst>
          </p:cNvPr>
          <p:cNvSpPr/>
          <p:nvPr/>
        </p:nvSpPr>
        <p:spPr>
          <a:xfrm>
            <a:off x="5795047" y="3797511"/>
            <a:ext cx="1402272" cy="307777"/>
          </a:xfrm>
          <a:prstGeom prst="rect">
            <a:avLst/>
          </a:prstGeom>
          <a:solidFill>
            <a:schemeClr val="accent1"/>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Residents</a:t>
            </a:r>
          </a:p>
        </p:txBody>
      </p:sp>
      <p:sp>
        <p:nvSpPr>
          <p:cNvPr id="12" name="Rectangle 11">
            <a:extLst>
              <a:ext uri="{FF2B5EF4-FFF2-40B4-BE49-F238E27FC236}">
                <a16:creationId xmlns:a16="http://schemas.microsoft.com/office/drawing/2014/main" id="{7F92C445-7D98-7943-81C9-ECCD10D8C766}"/>
              </a:ext>
            </a:extLst>
          </p:cNvPr>
          <p:cNvSpPr/>
          <p:nvPr/>
        </p:nvSpPr>
        <p:spPr>
          <a:xfrm>
            <a:off x="6895921" y="4965616"/>
            <a:ext cx="1402272" cy="523220"/>
          </a:xfrm>
          <a:prstGeom prst="rect">
            <a:avLst/>
          </a:prstGeom>
          <a:solidFill>
            <a:schemeClr val="accent5"/>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Support Service Provider</a:t>
            </a:r>
          </a:p>
        </p:txBody>
      </p:sp>
      <p:sp>
        <p:nvSpPr>
          <p:cNvPr id="13" name="Rectangle 12">
            <a:extLst>
              <a:ext uri="{FF2B5EF4-FFF2-40B4-BE49-F238E27FC236}">
                <a16:creationId xmlns:a16="http://schemas.microsoft.com/office/drawing/2014/main" id="{936AAC2C-83F4-734C-BA88-31A2A2465F5D}"/>
              </a:ext>
            </a:extLst>
          </p:cNvPr>
          <p:cNvSpPr/>
          <p:nvPr/>
        </p:nvSpPr>
        <p:spPr>
          <a:xfrm>
            <a:off x="8622247" y="3434787"/>
            <a:ext cx="1402272" cy="307777"/>
          </a:xfrm>
          <a:prstGeom prst="rect">
            <a:avLst/>
          </a:prstGeom>
          <a:solidFill>
            <a:schemeClr val="bg2"/>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Funders</a:t>
            </a:r>
          </a:p>
        </p:txBody>
      </p:sp>
      <p:sp>
        <p:nvSpPr>
          <p:cNvPr id="14" name="Rectangle 13">
            <a:extLst>
              <a:ext uri="{FF2B5EF4-FFF2-40B4-BE49-F238E27FC236}">
                <a16:creationId xmlns:a16="http://schemas.microsoft.com/office/drawing/2014/main" id="{5D663A5B-6944-4A46-9170-EB10E3B7BF1E}"/>
              </a:ext>
            </a:extLst>
          </p:cNvPr>
          <p:cNvSpPr/>
          <p:nvPr/>
        </p:nvSpPr>
        <p:spPr>
          <a:xfrm>
            <a:off x="2791669" y="2785051"/>
            <a:ext cx="1402272" cy="523220"/>
          </a:xfrm>
          <a:prstGeom prst="rect">
            <a:avLst/>
          </a:prstGeom>
          <a:solidFill>
            <a:schemeClr val="accent4"/>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Property Manager</a:t>
            </a:r>
          </a:p>
        </p:txBody>
      </p:sp>
      <p:sp>
        <p:nvSpPr>
          <p:cNvPr id="16" name="Rectangle 15">
            <a:extLst>
              <a:ext uri="{FF2B5EF4-FFF2-40B4-BE49-F238E27FC236}">
                <a16:creationId xmlns:a16="http://schemas.microsoft.com/office/drawing/2014/main" id="{B904A850-B00B-DD4F-9418-0B213C611ABE}"/>
              </a:ext>
            </a:extLst>
          </p:cNvPr>
          <p:cNvSpPr/>
          <p:nvPr/>
        </p:nvSpPr>
        <p:spPr>
          <a:xfrm>
            <a:off x="3238199" y="4527134"/>
            <a:ext cx="1402272" cy="738664"/>
          </a:xfrm>
          <a:prstGeom prst="rect">
            <a:avLst/>
          </a:prstGeom>
          <a:solidFill>
            <a:schemeClr val="accent2"/>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i="1" kern="0">
                <a:solidFill>
                  <a:schemeClr val="bg1"/>
                </a:solidFill>
                <a:latin typeface="Roboto Condensed" panose="02000000000000000000" pitchFamily="2" charset="0"/>
                <a:ea typeface="Roboto Condensed" panose="02000000000000000000" pitchFamily="2" charset="0"/>
              </a:rPr>
              <a:t>Residents’ Membership Association</a:t>
            </a:r>
            <a:endPar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endParaRPr>
          </a:p>
        </p:txBody>
      </p:sp>
      <p:sp>
        <p:nvSpPr>
          <p:cNvPr id="27" name="Freeform 26">
            <a:extLst>
              <a:ext uri="{FF2B5EF4-FFF2-40B4-BE49-F238E27FC236}">
                <a16:creationId xmlns:a16="http://schemas.microsoft.com/office/drawing/2014/main" id="{74C96E39-9C65-3C4C-8148-62C564D05814}"/>
              </a:ext>
            </a:extLst>
          </p:cNvPr>
          <p:cNvSpPr/>
          <p:nvPr/>
        </p:nvSpPr>
        <p:spPr>
          <a:xfrm>
            <a:off x="4258921" y="3885287"/>
            <a:ext cx="1505445" cy="619195"/>
          </a:xfrm>
          <a:custGeom>
            <a:avLst/>
            <a:gdLst>
              <a:gd name="connsiteX0" fmla="*/ 870857 w 870857"/>
              <a:gd name="connsiteY0" fmla="*/ 0 h 283029"/>
              <a:gd name="connsiteX1" fmla="*/ 0 w 870857"/>
              <a:gd name="connsiteY1" fmla="*/ 283029 h 283029"/>
              <a:gd name="connsiteX0" fmla="*/ 870857 w 870857"/>
              <a:gd name="connsiteY0" fmla="*/ 63779 h 346808"/>
              <a:gd name="connsiteX1" fmla="*/ 0 w 870857"/>
              <a:gd name="connsiteY1" fmla="*/ 346808 h 346808"/>
              <a:gd name="connsiteX0" fmla="*/ 870857 w 870857"/>
              <a:gd name="connsiteY0" fmla="*/ 155882 h 438911"/>
              <a:gd name="connsiteX1" fmla="*/ 0 w 870857"/>
              <a:gd name="connsiteY1" fmla="*/ 438911 h 438911"/>
              <a:gd name="connsiteX0" fmla="*/ 1019056 w 1019056"/>
              <a:gd name="connsiteY0" fmla="*/ 71602 h 618036"/>
              <a:gd name="connsiteX1" fmla="*/ 0 w 1019056"/>
              <a:gd name="connsiteY1" fmla="*/ 618036 h 618036"/>
              <a:gd name="connsiteX0" fmla="*/ 1019056 w 1019056"/>
              <a:gd name="connsiteY0" fmla="*/ 62760 h 609194"/>
              <a:gd name="connsiteX1" fmla="*/ 0 w 1019056"/>
              <a:gd name="connsiteY1" fmla="*/ 609194 h 609194"/>
              <a:gd name="connsiteX0" fmla="*/ 1042456 w 1042456"/>
              <a:gd name="connsiteY0" fmla="*/ 84055 h 539310"/>
              <a:gd name="connsiteX1" fmla="*/ 0 w 1042456"/>
              <a:gd name="connsiteY1" fmla="*/ 539310 h 539310"/>
              <a:gd name="connsiteX0" fmla="*/ 1065855 w 1065855"/>
              <a:gd name="connsiteY0" fmla="*/ 73627 h 569405"/>
              <a:gd name="connsiteX1" fmla="*/ 0 w 1065855"/>
              <a:gd name="connsiteY1" fmla="*/ 569406 h 569405"/>
            </a:gdLst>
            <a:ahLst/>
            <a:cxnLst>
              <a:cxn ang="0">
                <a:pos x="connsiteX0" y="connsiteY0"/>
              </a:cxn>
              <a:cxn ang="0">
                <a:pos x="connsiteX1" y="connsiteY1"/>
              </a:cxn>
            </a:cxnLst>
            <a:rect l="l" t="t" r="r" b="b"/>
            <a:pathLst>
              <a:path w="1065855" h="569405">
                <a:moveTo>
                  <a:pt x="1065855" y="73627"/>
                </a:moveTo>
                <a:cubicBezTo>
                  <a:pt x="759971" y="-65043"/>
                  <a:pt x="282486" y="-61880"/>
                  <a:pt x="0" y="569406"/>
                </a:cubicBez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a:extLst>
              <a:ext uri="{FF2B5EF4-FFF2-40B4-BE49-F238E27FC236}">
                <a16:creationId xmlns:a16="http://schemas.microsoft.com/office/drawing/2014/main" id="{7BDD4DEC-B841-D54F-AFA2-B2410EFA8E97}"/>
              </a:ext>
            </a:extLst>
          </p:cNvPr>
          <p:cNvSpPr/>
          <p:nvPr/>
        </p:nvSpPr>
        <p:spPr>
          <a:xfrm rot="10611032">
            <a:off x="3843559" y="2339036"/>
            <a:ext cx="2757953" cy="2096394"/>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729135 w 729135"/>
              <a:gd name="connsiteY0" fmla="*/ 0 h 331852"/>
              <a:gd name="connsiteX1" fmla="*/ 0 w 729135"/>
              <a:gd name="connsiteY1" fmla="*/ 331852 h 331852"/>
              <a:gd name="connsiteX0" fmla="*/ 723104 w 723104"/>
              <a:gd name="connsiteY0" fmla="*/ 0 h 316228"/>
              <a:gd name="connsiteX1" fmla="*/ 0 w 723104"/>
              <a:gd name="connsiteY1" fmla="*/ 316228 h 316228"/>
              <a:gd name="connsiteX0" fmla="*/ 766062 w 766062"/>
              <a:gd name="connsiteY0" fmla="*/ 0 h 343070"/>
              <a:gd name="connsiteX1" fmla="*/ 0 w 766062"/>
              <a:gd name="connsiteY1" fmla="*/ 343070 h 343070"/>
              <a:gd name="connsiteX0" fmla="*/ 782145 w 782145"/>
              <a:gd name="connsiteY0" fmla="*/ 0 h 385055"/>
              <a:gd name="connsiteX1" fmla="*/ 0 w 782145"/>
              <a:gd name="connsiteY1" fmla="*/ 385055 h 385055"/>
              <a:gd name="connsiteX0" fmla="*/ 782145 w 782145"/>
              <a:gd name="connsiteY0" fmla="*/ 0 h 385055"/>
              <a:gd name="connsiteX1" fmla="*/ 0 w 782145"/>
              <a:gd name="connsiteY1" fmla="*/ 385055 h 385055"/>
            </a:gdLst>
            <a:ahLst/>
            <a:cxnLst>
              <a:cxn ang="0">
                <a:pos x="connsiteX0" y="connsiteY0"/>
              </a:cxn>
              <a:cxn ang="0">
                <a:pos x="connsiteX1" y="connsiteY1"/>
              </a:cxn>
            </a:cxnLst>
            <a:rect l="l" t="t" r="r" b="b"/>
            <a:pathLst>
              <a:path w="782145" h="385055">
                <a:moveTo>
                  <a:pt x="782145" y="0"/>
                </a:moveTo>
                <a:cubicBezTo>
                  <a:pt x="714906" y="186254"/>
                  <a:pt x="239025" y="368829"/>
                  <a:pt x="0" y="385055"/>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3" name="Group 32">
            <a:extLst>
              <a:ext uri="{FF2B5EF4-FFF2-40B4-BE49-F238E27FC236}">
                <a16:creationId xmlns:a16="http://schemas.microsoft.com/office/drawing/2014/main" id="{8043F1D0-CD43-C343-8C84-B1755A85D64C}"/>
              </a:ext>
            </a:extLst>
          </p:cNvPr>
          <p:cNvGrpSpPr/>
          <p:nvPr/>
        </p:nvGrpSpPr>
        <p:grpSpPr>
          <a:xfrm>
            <a:off x="6012503" y="3227950"/>
            <a:ext cx="521090" cy="523220"/>
            <a:chOff x="6319134" y="4154884"/>
            <a:chExt cx="521090" cy="523220"/>
          </a:xfrm>
        </p:grpSpPr>
        <p:sp>
          <p:nvSpPr>
            <p:cNvPr id="31" name="Freeform 30">
              <a:extLst>
                <a:ext uri="{FF2B5EF4-FFF2-40B4-BE49-F238E27FC236}">
                  <a16:creationId xmlns:a16="http://schemas.microsoft.com/office/drawing/2014/main" id="{63388A19-B840-1941-8D2A-8AC7A2C31A22}"/>
                </a:ext>
              </a:extLst>
            </p:cNvPr>
            <p:cNvSpPr/>
            <p:nvPr/>
          </p:nvSpPr>
          <p:spPr>
            <a:xfrm>
              <a:off x="6319134" y="4154884"/>
              <a:ext cx="521090" cy="523220"/>
            </a:xfrm>
            <a:custGeom>
              <a:avLst/>
              <a:gdLst>
                <a:gd name="connsiteX0" fmla="*/ 402772 w 805543"/>
                <a:gd name="connsiteY0" fmla="*/ 0 h 1110136"/>
                <a:gd name="connsiteX1" fmla="*/ 805543 w 805543"/>
                <a:gd name="connsiteY1" fmla="*/ 694434 h 1110136"/>
                <a:gd name="connsiteX2" fmla="*/ 681911 w 805543"/>
                <a:gd name="connsiteY2" fmla="*/ 694434 h 1110136"/>
                <a:gd name="connsiteX3" fmla="*/ 681911 w 805543"/>
                <a:gd name="connsiteY3" fmla="*/ 1110136 h 1110136"/>
                <a:gd name="connsiteX4" fmla="*/ 123634 w 805543"/>
                <a:gd name="connsiteY4" fmla="*/ 1110136 h 1110136"/>
                <a:gd name="connsiteX5" fmla="*/ 123634 w 805543"/>
                <a:gd name="connsiteY5" fmla="*/ 694434 h 1110136"/>
                <a:gd name="connsiteX6" fmla="*/ 0 w 805543"/>
                <a:gd name="connsiteY6" fmla="*/ 694434 h 11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543" h="1110136">
                  <a:moveTo>
                    <a:pt x="402772" y="0"/>
                  </a:moveTo>
                  <a:lnTo>
                    <a:pt x="805543" y="694434"/>
                  </a:lnTo>
                  <a:lnTo>
                    <a:pt x="681911" y="694434"/>
                  </a:lnTo>
                  <a:lnTo>
                    <a:pt x="681911" y="1110136"/>
                  </a:lnTo>
                  <a:lnTo>
                    <a:pt x="123634" y="1110136"/>
                  </a:lnTo>
                  <a:lnTo>
                    <a:pt x="123634" y="694434"/>
                  </a:lnTo>
                  <a:lnTo>
                    <a:pt x="0" y="694434"/>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Rectangle 31">
              <a:extLst>
                <a:ext uri="{FF2B5EF4-FFF2-40B4-BE49-F238E27FC236}">
                  <a16:creationId xmlns:a16="http://schemas.microsoft.com/office/drawing/2014/main" id="{3F34DF15-BC14-5D4E-918E-BBFCD622772D}"/>
                </a:ext>
              </a:extLst>
            </p:cNvPr>
            <p:cNvSpPr/>
            <p:nvPr/>
          </p:nvSpPr>
          <p:spPr>
            <a:xfrm>
              <a:off x="6579679" y="4531489"/>
              <a:ext cx="87339" cy="146615"/>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Freeform 33">
            <a:extLst>
              <a:ext uri="{FF2B5EF4-FFF2-40B4-BE49-F238E27FC236}">
                <a16:creationId xmlns:a16="http://schemas.microsoft.com/office/drawing/2014/main" id="{C5475924-C2F6-BC4F-92D0-485309734263}"/>
              </a:ext>
            </a:extLst>
          </p:cNvPr>
          <p:cNvSpPr/>
          <p:nvPr/>
        </p:nvSpPr>
        <p:spPr>
          <a:xfrm>
            <a:off x="6724735" y="2415481"/>
            <a:ext cx="384260" cy="1366040"/>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4574 w 874574"/>
              <a:gd name="connsiteY0" fmla="*/ 0 h 283029"/>
              <a:gd name="connsiteX1" fmla="*/ 3717 w 874574"/>
              <a:gd name="connsiteY1" fmla="*/ 283029 h 283029"/>
              <a:gd name="connsiteX0" fmla="*/ 814972 w 814972"/>
              <a:gd name="connsiteY0" fmla="*/ 0 h 289100"/>
              <a:gd name="connsiteX1" fmla="*/ 4876 w 814972"/>
              <a:gd name="connsiteY1" fmla="*/ 289100 h 289100"/>
              <a:gd name="connsiteX0" fmla="*/ 594714 w 594714"/>
              <a:gd name="connsiteY0" fmla="*/ 0 h 234465"/>
              <a:gd name="connsiteX1" fmla="*/ 27664 w 594714"/>
              <a:gd name="connsiteY1" fmla="*/ 234465 h 234465"/>
              <a:gd name="connsiteX0" fmla="*/ 648484 w 648484"/>
              <a:gd name="connsiteY0" fmla="*/ 0 h 234465"/>
              <a:gd name="connsiteX1" fmla="*/ 81434 w 648484"/>
              <a:gd name="connsiteY1" fmla="*/ 234465 h 234465"/>
              <a:gd name="connsiteX0" fmla="*/ 644488 w 644488"/>
              <a:gd name="connsiteY0" fmla="*/ 0 h 234465"/>
              <a:gd name="connsiteX1" fmla="*/ 77438 w 644488"/>
              <a:gd name="connsiteY1" fmla="*/ 234465 h 234465"/>
              <a:gd name="connsiteX0" fmla="*/ 505356 w 505356"/>
              <a:gd name="connsiteY0" fmla="*/ 0 h 234465"/>
              <a:gd name="connsiteX1" fmla="*/ 140844 w 505356"/>
              <a:gd name="connsiteY1" fmla="*/ 234465 h 234465"/>
              <a:gd name="connsiteX0" fmla="*/ 483231 w 483231"/>
              <a:gd name="connsiteY0" fmla="*/ 0 h 234465"/>
              <a:gd name="connsiteX1" fmla="*/ 118719 w 483231"/>
              <a:gd name="connsiteY1" fmla="*/ 234465 h 234465"/>
              <a:gd name="connsiteX0" fmla="*/ 398947 w 398947"/>
              <a:gd name="connsiteY0" fmla="*/ 0 h 238512"/>
              <a:gd name="connsiteX1" fmla="*/ 186339 w 398947"/>
              <a:gd name="connsiteY1" fmla="*/ 238512 h 238512"/>
              <a:gd name="connsiteX0" fmla="*/ 320729 w 320729"/>
              <a:gd name="connsiteY0" fmla="*/ 0 h 238512"/>
              <a:gd name="connsiteX1" fmla="*/ 108121 w 320729"/>
              <a:gd name="connsiteY1" fmla="*/ 238512 h 238512"/>
              <a:gd name="connsiteX0" fmla="*/ 314716 w 314716"/>
              <a:gd name="connsiteY0" fmla="*/ 0 h 238512"/>
              <a:gd name="connsiteX1" fmla="*/ 102108 w 314716"/>
              <a:gd name="connsiteY1" fmla="*/ 238512 h 238512"/>
            </a:gdLst>
            <a:ahLst/>
            <a:cxnLst>
              <a:cxn ang="0">
                <a:pos x="connsiteX0" y="connsiteY0"/>
              </a:cxn>
              <a:cxn ang="0">
                <a:pos x="connsiteX1" y="connsiteY1"/>
              </a:cxn>
            </a:cxnLst>
            <a:rect l="l" t="t" r="r" b="b"/>
            <a:pathLst>
              <a:path w="314716" h="238512">
                <a:moveTo>
                  <a:pt x="314716" y="0"/>
                </a:moveTo>
                <a:cubicBezTo>
                  <a:pt x="-66711" y="82201"/>
                  <a:pt x="-53190" y="140122"/>
                  <a:pt x="102108" y="238512"/>
                </a:cubicBezTo>
              </a:path>
            </a:pathLst>
          </a:custGeom>
          <a:noFill/>
          <a:ln>
            <a:solidFill>
              <a:schemeClr val="tx1"/>
            </a:solidFill>
            <a:tailEnd type="triangle"/>
          </a:ln>
          <a:effectLst>
            <a:glow rad="254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a:extLst>
              <a:ext uri="{FF2B5EF4-FFF2-40B4-BE49-F238E27FC236}">
                <a16:creationId xmlns:a16="http://schemas.microsoft.com/office/drawing/2014/main" id="{3196FEBB-A445-6C49-B416-059D836CE280}"/>
              </a:ext>
            </a:extLst>
          </p:cNvPr>
          <p:cNvSpPr/>
          <p:nvPr/>
        </p:nvSpPr>
        <p:spPr>
          <a:xfrm rot="3551085">
            <a:off x="7130333" y="4059871"/>
            <a:ext cx="1213428" cy="516733"/>
          </a:xfrm>
          <a:custGeom>
            <a:avLst/>
            <a:gdLst>
              <a:gd name="connsiteX0" fmla="*/ 870857 w 870857"/>
              <a:gd name="connsiteY0" fmla="*/ 0 h 283029"/>
              <a:gd name="connsiteX1" fmla="*/ 0 w 870857"/>
              <a:gd name="connsiteY1" fmla="*/ 283029 h 283029"/>
              <a:gd name="connsiteX0" fmla="*/ 870857 w 870857"/>
              <a:gd name="connsiteY0" fmla="*/ 0 h 301745"/>
              <a:gd name="connsiteX1" fmla="*/ 0 w 870857"/>
              <a:gd name="connsiteY1" fmla="*/ 283029 h 301745"/>
              <a:gd name="connsiteX0" fmla="*/ 870857 w 870857"/>
              <a:gd name="connsiteY0" fmla="*/ 0 h 303158"/>
              <a:gd name="connsiteX1" fmla="*/ 0 w 870857"/>
              <a:gd name="connsiteY1" fmla="*/ 283029 h 303158"/>
              <a:gd name="connsiteX0" fmla="*/ 960043 w 960043"/>
              <a:gd name="connsiteY0" fmla="*/ 0 h 191521"/>
              <a:gd name="connsiteX1" fmla="*/ 0 w 960043"/>
              <a:gd name="connsiteY1" fmla="*/ 159993 h 191521"/>
              <a:gd name="connsiteX0" fmla="*/ 944582 w 944582"/>
              <a:gd name="connsiteY0" fmla="*/ 0 h 185953"/>
              <a:gd name="connsiteX1" fmla="*/ 0 w 944582"/>
              <a:gd name="connsiteY1" fmla="*/ 153483 h 185953"/>
              <a:gd name="connsiteX0" fmla="*/ 944582 w 944582"/>
              <a:gd name="connsiteY0" fmla="*/ 82679 h 247439"/>
              <a:gd name="connsiteX1" fmla="*/ 0 w 944582"/>
              <a:gd name="connsiteY1" fmla="*/ 236162 h 247439"/>
              <a:gd name="connsiteX0" fmla="*/ 944582 w 944582"/>
              <a:gd name="connsiteY0" fmla="*/ 115913 h 269396"/>
              <a:gd name="connsiteX1" fmla="*/ 0 w 944582"/>
              <a:gd name="connsiteY1" fmla="*/ 269396 h 269396"/>
              <a:gd name="connsiteX0" fmla="*/ 1115531 w 1115531"/>
              <a:gd name="connsiteY0" fmla="*/ 158623 h 163274"/>
              <a:gd name="connsiteX1" fmla="*/ 0 w 1115531"/>
              <a:gd name="connsiteY1" fmla="*/ 163274 h 163274"/>
              <a:gd name="connsiteX0" fmla="*/ 930606 w 930606"/>
              <a:gd name="connsiteY0" fmla="*/ 121790 h 249314"/>
              <a:gd name="connsiteX1" fmla="*/ 0 w 930606"/>
              <a:gd name="connsiteY1" fmla="*/ 249314 h 249314"/>
              <a:gd name="connsiteX0" fmla="*/ 904235 w 904235"/>
              <a:gd name="connsiteY0" fmla="*/ 120562 h 253317"/>
              <a:gd name="connsiteX1" fmla="*/ 0 w 904235"/>
              <a:gd name="connsiteY1" fmla="*/ 253317 h 253317"/>
            </a:gdLst>
            <a:ahLst/>
            <a:cxnLst>
              <a:cxn ang="0">
                <a:pos x="connsiteX0" y="connsiteY0"/>
              </a:cxn>
              <a:cxn ang="0">
                <a:pos x="connsiteX1" y="connsiteY1"/>
              </a:cxn>
            </a:cxnLst>
            <a:rect l="l" t="t" r="r" b="b"/>
            <a:pathLst>
              <a:path w="904235" h="253317">
                <a:moveTo>
                  <a:pt x="904235" y="120562"/>
                </a:moveTo>
                <a:cubicBezTo>
                  <a:pt x="398467" y="-158924"/>
                  <a:pt x="70479" y="116743"/>
                  <a:pt x="0" y="253317"/>
                </a:cubicBezTo>
              </a:path>
            </a:pathLst>
          </a:custGeom>
          <a:noFill/>
          <a:ln w="9525">
            <a:solidFill>
              <a:schemeClr val="tx1"/>
            </a:solidFill>
            <a:headEnd type="none"/>
            <a:tailEnd type="triangle"/>
          </a:ln>
          <a:effectLst>
            <a:glow rad="254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a:extLst>
              <a:ext uri="{FF2B5EF4-FFF2-40B4-BE49-F238E27FC236}">
                <a16:creationId xmlns:a16="http://schemas.microsoft.com/office/drawing/2014/main" id="{8C938E6D-D8EC-1D40-93EC-B3CC9332F998}"/>
              </a:ext>
            </a:extLst>
          </p:cNvPr>
          <p:cNvSpPr/>
          <p:nvPr/>
        </p:nvSpPr>
        <p:spPr>
          <a:xfrm rot="5796148">
            <a:off x="8029140" y="2087610"/>
            <a:ext cx="1130274" cy="1423978"/>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Lst>
            <a:ahLst/>
            <a:cxnLst>
              <a:cxn ang="0">
                <a:pos x="connsiteX0" y="connsiteY0"/>
              </a:cxn>
              <a:cxn ang="0">
                <a:pos x="connsiteX1" y="connsiteY1"/>
              </a:cxn>
            </a:cxnLst>
            <a:rect l="l" t="t" r="r" b="b"/>
            <a:pathLst>
              <a:path w="947668" h="182674">
                <a:moveTo>
                  <a:pt x="947668" y="2776"/>
                </a:moveTo>
                <a:cubicBezTo>
                  <a:pt x="659247" y="-11041"/>
                  <a:pt x="-53273" y="23335"/>
                  <a:pt x="3168" y="182674"/>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a:extLst>
              <a:ext uri="{FF2B5EF4-FFF2-40B4-BE49-F238E27FC236}">
                <a16:creationId xmlns:a16="http://schemas.microsoft.com/office/drawing/2014/main" id="{2AC99138-70DA-2C4B-A8C6-3F2A0F5ACAAB}"/>
              </a:ext>
            </a:extLst>
          </p:cNvPr>
          <p:cNvSpPr/>
          <p:nvPr/>
        </p:nvSpPr>
        <p:spPr>
          <a:xfrm rot="16200000">
            <a:off x="2784988" y="3779599"/>
            <a:ext cx="1117388" cy="267177"/>
          </a:xfrm>
          <a:custGeom>
            <a:avLst/>
            <a:gdLst>
              <a:gd name="connsiteX0" fmla="*/ 870857 w 870857"/>
              <a:gd name="connsiteY0" fmla="*/ 0 h 283029"/>
              <a:gd name="connsiteX1" fmla="*/ 0 w 870857"/>
              <a:gd name="connsiteY1" fmla="*/ 283029 h 283029"/>
              <a:gd name="connsiteX0" fmla="*/ 789063 w 789063"/>
              <a:gd name="connsiteY0" fmla="*/ 0 h 170536"/>
              <a:gd name="connsiteX1" fmla="*/ 0 w 789063"/>
              <a:gd name="connsiteY1" fmla="*/ 170536 h 170536"/>
              <a:gd name="connsiteX0" fmla="*/ 789063 w 789063"/>
              <a:gd name="connsiteY0" fmla="*/ 65462 h 235998"/>
              <a:gd name="connsiteX1" fmla="*/ 0 w 789063"/>
              <a:gd name="connsiteY1" fmla="*/ 235998 h 235998"/>
              <a:gd name="connsiteX0" fmla="*/ 789063 w 789063"/>
              <a:gd name="connsiteY0" fmla="*/ 74264 h 244800"/>
              <a:gd name="connsiteX1" fmla="*/ 0 w 789063"/>
              <a:gd name="connsiteY1" fmla="*/ 244800 h 244800"/>
              <a:gd name="connsiteX0" fmla="*/ 1020474 w 1020474"/>
              <a:gd name="connsiteY0" fmla="*/ 59430 h 323276"/>
              <a:gd name="connsiteX1" fmla="*/ 0 w 1020474"/>
              <a:gd name="connsiteY1" fmla="*/ 323276 h 323276"/>
            </a:gdLst>
            <a:ahLst/>
            <a:cxnLst>
              <a:cxn ang="0">
                <a:pos x="connsiteX0" y="connsiteY0"/>
              </a:cxn>
              <a:cxn ang="0">
                <a:pos x="connsiteX1" y="connsiteY1"/>
              </a:cxn>
            </a:cxnLst>
            <a:rect l="l" t="t" r="r" b="b"/>
            <a:pathLst>
              <a:path w="1020474" h="323276">
                <a:moveTo>
                  <a:pt x="1020474" y="59430"/>
                </a:moveTo>
                <a:cubicBezTo>
                  <a:pt x="648394" y="-127452"/>
                  <a:pt x="81259" y="172689"/>
                  <a:pt x="0" y="323276"/>
                </a:cubicBezTo>
              </a:path>
            </a:pathLst>
          </a:custGeom>
          <a:noFill/>
          <a:ln w="9525">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a:extLst>
              <a:ext uri="{FF2B5EF4-FFF2-40B4-BE49-F238E27FC236}">
                <a16:creationId xmlns:a16="http://schemas.microsoft.com/office/drawing/2014/main" id="{3D5B4DBA-D28A-E044-BE21-E982CDFC3DD9}"/>
              </a:ext>
            </a:extLst>
          </p:cNvPr>
          <p:cNvSpPr/>
          <p:nvPr/>
        </p:nvSpPr>
        <p:spPr>
          <a:xfrm>
            <a:off x="3453742" y="1926548"/>
            <a:ext cx="3074583" cy="814265"/>
          </a:xfrm>
          <a:custGeom>
            <a:avLst/>
            <a:gdLst>
              <a:gd name="connsiteX0" fmla="*/ 870857 w 870857"/>
              <a:gd name="connsiteY0" fmla="*/ 0 h 283029"/>
              <a:gd name="connsiteX1" fmla="*/ 0 w 870857"/>
              <a:gd name="connsiteY1" fmla="*/ 283029 h 283029"/>
              <a:gd name="connsiteX0" fmla="*/ 870857 w 870857"/>
              <a:gd name="connsiteY0" fmla="*/ 95302 h 378331"/>
              <a:gd name="connsiteX1" fmla="*/ 0 w 870857"/>
              <a:gd name="connsiteY1" fmla="*/ 378331 h 378331"/>
              <a:gd name="connsiteX0" fmla="*/ 870857 w 870857"/>
              <a:gd name="connsiteY0" fmla="*/ 101472 h 384501"/>
              <a:gd name="connsiteX1" fmla="*/ 0 w 870857"/>
              <a:gd name="connsiteY1" fmla="*/ 384501 h 384501"/>
              <a:gd name="connsiteX0" fmla="*/ 809913 w 809913"/>
              <a:gd name="connsiteY0" fmla="*/ 89227 h 464909"/>
              <a:gd name="connsiteX1" fmla="*/ 0 w 809913"/>
              <a:gd name="connsiteY1" fmla="*/ 464909 h 464909"/>
              <a:gd name="connsiteX0" fmla="*/ 809913 w 809913"/>
              <a:gd name="connsiteY0" fmla="*/ 116937 h 492619"/>
              <a:gd name="connsiteX1" fmla="*/ 0 w 809913"/>
              <a:gd name="connsiteY1" fmla="*/ 492619 h 492619"/>
              <a:gd name="connsiteX0" fmla="*/ 809913 w 809913"/>
              <a:gd name="connsiteY0" fmla="*/ 151091 h 526773"/>
              <a:gd name="connsiteX1" fmla="*/ 0 w 809913"/>
              <a:gd name="connsiteY1" fmla="*/ 526773 h 526773"/>
            </a:gdLst>
            <a:ahLst/>
            <a:cxnLst>
              <a:cxn ang="0">
                <a:pos x="connsiteX0" y="connsiteY0"/>
              </a:cxn>
              <a:cxn ang="0">
                <a:pos x="connsiteX1" y="connsiteY1"/>
              </a:cxn>
            </a:cxnLst>
            <a:rect l="l" t="t" r="r" b="b"/>
            <a:pathLst>
              <a:path w="809913" h="526773">
                <a:moveTo>
                  <a:pt x="809913" y="151091"/>
                </a:moveTo>
                <a:cubicBezTo>
                  <a:pt x="443431" y="-225039"/>
                  <a:pt x="14284" y="177593"/>
                  <a:pt x="0" y="526773"/>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A84993DB-9D38-904F-8BB5-2DC12C31277D}"/>
              </a:ext>
            </a:extLst>
          </p:cNvPr>
          <p:cNvSpPr txBox="1"/>
          <p:nvPr/>
        </p:nvSpPr>
        <p:spPr>
          <a:xfrm>
            <a:off x="4490757" y="1848552"/>
            <a:ext cx="643125" cy="261610"/>
          </a:xfrm>
          <a:prstGeom prst="rect">
            <a:avLst/>
          </a:prstGeom>
          <a:solidFill>
            <a:schemeClr val="bg1"/>
          </a:solidFill>
        </p:spPr>
        <p:txBody>
          <a:bodyPr wrap="none" rtlCol="0">
            <a:spAutoFit/>
          </a:bodyPr>
          <a:lstStyle/>
          <a:p>
            <a:r>
              <a:rPr lang="en-CA" sz="1100" i="1">
                <a:latin typeface="Roboto Condensed" panose="02000000000000000000" pitchFamily="2" charset="0"/>
                <a:ea typeface="Roboto Condensed" panose="02000000000000000000" pitchFamily="2" charset="0"/>
              </a:rPr>
              <a:t>employs</a:t>
            </a:r>
          </a:p>
        </p:txBody>
      </p:sp>
      <p:sp>
        <p:nvSpPr>
          <p:cNvPr id="39" name="TextBox 38">
            <a:extLst>
              <a:ext uri="{FF2B5EF4-FFF2-40B4-BE49-F238E27FC236}">
                <a16:creationId xmlns:a16="http://schemas.microsoft.com/office/drawing/2014/main" id="{74B5B81D-E6AA-1E41-A5AA-A1AE57F984D8}"/>
              </a:ext>
            </a:extLst>
          </p:cNvPr>
          <p:cNvSpPr txBox="1"/>
          <p:nvPr/>
        </p:nvSpPr>
        <p:spPr>
          <a:xfrm>
            <a:off x="4834216" y="2688194"/>
            <a:ext cx="604671"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pays rent to</a:t>
            </a:r>
          </a:p>
        </p:txBody>
      </p:sp>
      <p:sp>
        <p:nvSpPr>
          <p:cNvPr id="40" name="TextBox 39">
            <a:extLst>
              <a:ext uri="{FF2B5EF4-FFF2-40B4-BE49-F238E27FC236}">
                <a16:creationId xmlns:a16="http://schemas.microsoft.com/office/drawing/2014/main" id="{13E5A9B7-CF7F-2E42-89DE-70F4C9E953C4}"/>
              </a:ext>
            </a:extLst>
          </p:cNvPr>
          <p:cNvSpPr txBox="1"/>
          <p:nvPr/>
        </p:nvSpPr>
        <p:spPr>
          <a:xfrm>
            <a:off x="4673664" y="3818687"/>
            <a:ext cx="575697"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pays rent to</a:t>
            </a:r>
          </a:p>
        </p:txBody>
      </p:sp>
      <p:sp>
        <p:nvSpPr>
          <p:cNvPr id="41" name="Freeform 40">
            <a:extLst>
              <a:ext uri="{FF2B5EF4-FFF2-40B4-BE49-F238E27FC236}">
                <a16:creationId xmlns:a16="http://schemas.microsoft.com/office/drawing/2014/main" id="{BB41E61E-F716-E74C-851A-E8F4C620C822}"/>
              </a:ext>
            </a:extLst>
          </p:cNvPr>
          <p:cNvSpPr/>
          <p:nvPr/>
        </p:nvSpPr>
        <p:spPr>
          <a:xfrm rot="10800000">
            <a:off x="4653673" y="4126627"/>
            <a:ext cx="1369961" cy="819427"/>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0857 w 870857"/>
              <a:gd name="connsiteY0" fmla="*/ 18856 h 301885"/>
              <a:gd name="connsiteX1" fmla="*/ 0 w 870857"/>
              <a:gd name="connsiteY1" fmla="*/ 301885 h 301885"/>
              <a:gd name="connsiteX0" fmla="*/ 870857 w 870857"/>
              <a:gd name="connsiteY0" fmla="*/ 27528 h 310557"/>
              <a:gd name="connsiteX1" fmla="*/ 0 w 870857"/>
              <a:gd name="connsiteY1" fmla="*/ 310557 h 310557"/>
              <a:gd name="connsiteX0" fmla="*/ 870857 w 870857"/>
              <a:gd name="connsiteY0" fmla="*/ 35149 h 259752"/>
              <a:gd name="connsiteX1" fmla="*/ 0 w 870857"/>
              <a:gd name="connsiteY1" fmla="*/ 259752 h 259752"/>
              <a:gd name="connsiteX0" fmla="*/ 870857 w 870857"/>
              <a:gd name="connsiteY0" fmla="*/ 65893 h 290496"/>
              <a:gd name="connsiteX1" fmla="*/ 0 w 870857"/>
              <a:gd name="connsiteY1" fmla="*/ 290496 h 290496"/>
              <a:gd name="connsiteX0" fmla="*/ 960273 w 960273"/>
              <a:gd name="connsiteY0" fmla="*/ 41024 h 466872"/>
              <a:gd name="connsiteX1" fmla="*/ 0 w 960273"/>
              <a:gd name="connsiteY1" fmla="*/ 466872 h 466872"/>
              <a:gd name="connsiteX0" fmla="*/ 960273 w 960273"/>
              <a:gd name="connsiteY0" fmla="*/ 41508 h 467356"/>
              <a:gd name="connsiteX1" fmla="*/ 0 w 960273"/>
              <a:gd name="connsiteY1" fmla="*/ 467356 h 467356"/>
              <a:gd name="connsiteX0" fmla="*/ 794214 w 794214"/>
              <a:gd name="connsiteY0" fmla="*/ 38573 h 503372"/>
              <a:gd name="connsiteX1" fmla="*/ 0 w 794214"/>
              <a:gd name="connsiteY1" fmla="*/ 503372 h 503372"/>
              <a:gd name="connsiteX0" fmla="*/ 794214 w 794214"/>
              <a:gd name="connsiteY0" fmla="*/ 18055 h 482854"/>
              <a:gd name="connsiteX1" fmla="*/ 0 w 794214"/>
              <a:gd name="connsiteY1" fmla="*/ 482854 h 482854"/>
            </a:gdLst>
            <a:ahLst/>
            <a:cxnLst>
              <a:cxn ang="0">
                <a:pos x="connsiteX0" y="connsiteY0"/>
              </a:cxn>
              <a:cxn ang="0">
                <a:pos x="connsiteX1" y="connsiteY1"/>
              </a:cxn>
            </a:cxnLst>
            <a:rect l="l" t="t" r="r" b="b"/>
            <a:pathLst>
              <a:path w="794214" h="482854">
                <a:moveTo>
                  <a:pt x="794214" y="18055"/>
                </a:moveTo>
                <a:cubicBezTo>
                  <a:pt x="305936" y="-82355"/>
                  <a:pt x="22037" y="258675"/>
                  <a:pt x="0" y="482854"/>
                </a:cubicBezTo>
              </a:path>
            </a:pathLst>
          </a:custGeom>
          <a:noFill/>
          <a:ln w="9525">
            <a:solidFill>
              <a:schemeClr val="tx1"/>
            </a:solidFill>
            <a:tailEnd type="triangle"/>
          </a:ln>
          <a:effectLst>
            <a:glow rad="254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a:extLst>
              <a:ext uri="{FF2B5EF4-FFF2-40B4-BE49-F238E27FC236}">
                <a16:creationId xmlns:a16="http://schemas.microsoft.com/office/drawing/2014/main" id="{5FDDFE75-728F-B749-AE0D-DF4CBF4D3C44}"/>
              </a:ext>
            </a:extLst>
          </p:cNvPr>
          <p:cNvSpPr txBox="1"/>
          <p:nvPr/>
        </p:nvSpPr>
        <p:spPr>
          <a:xfrm>
            <a:off x="5041422" y="4554448"/>
            <a:ext cx="1043209"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issues membership to</a:t>
            </a:r>
          </a:p>
        </p:txBody>
      </p:sp>
      <p:sp>
        <p:nvSpPr>
          <p:cNvPr id="43" name="TextBox 42">
            <a:extLst>
              <a:ext uri="{FF2B5EF4-FFF2-40B4-BE49-F238E27FC236}">
                <a16:creationId xmlns:a16="http://schemas.microsoft.com/office/drawing/2014/main" id="{EE7DA97A-CCD9-2046-A207-06E042F72901}"/>
              </a:ext>
            </a:extLst>
          </p:cNvPr>
          <p:cNvSpPr txBox="1"/>
          <p:nvPr/>
        </p:nvSpPr>
        <p:spPr>
          <a:xfrm>
            <a:off x="6524236" y="2719716"/>
            <a:ext cx="686545"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pays rebate to</a:t>
            </a:r>
          </a:p>
        </p:txBody>
      </p:sp>
      <p:sp>
        <p:nvSpPr>
          <p:cNvPr id="44" name="TextBox 43">
            <a:extLst>
              <a:ext uri="{FF2B5EF4-FFF2-40B4-BE49-F238E27FC236}">
                <a16:creationId xmlns:a16="http://schemas.microsoft.com/office/drawing/2014/main" id="{73071C3E-6624-0444-9DCA-B01520A58E14}"/>
              </a:ext>
            </a:extLst>
          </p:cNvPr>
          <p:cNvSpPr txBox="1"/>
          <p:nvPr/>
        </p:nvSpPr>
        <p:spPr>
          <a:xfrm>
            <a:off x="8801238" y="2519471"/>
            <a:ext cx="744166"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provides funding to</a:t>
            </a:r>
          </a:p>
        </p:txBody>
      </p:sp>
      <p:grpSp>
        <p:nvGrpSpPr>
          <p:cNvPr id="59" name="Group 58">
            <a:extLst>
              <a:ext uri="{FF2B5EF4-FFF2-40B4-BE49-F238E27FC236}">
                <a16:creationId xmlns:a16="http://schemas.microsoft.com/office/drawing/2014/main" id="{005506AA-88EC-AD46-A3C0-0F0DCC4D91CD}"/>
              </a:ext>
            </a:extLst>
          </p:cNvPr>
          <p:cNvGrpSpPr/>
          <p:nvPr/>
        </p:nvGrpSpPr>
        <p:grpSpPr>
          <a:xfrm>
            <a:off x="4746320" y="3131136"/>
            <a:ext cx="1046630" cy="369332"/>
            <a:chOff x="4738557" y="2729190"/>
            <a:chExt cx="1046630" cy="369332"/>
          </a:xfrm>
        </p:grpSpPr>
        <p:grpSp>
          <p:nvGrpSpPr>
            <p:cNvPr id="47" name="Group 46">
              <a:extLst>
                <a:ext uri="{FF2B5EF4-FFF2-40B4-BE49-F238E27FC236}">
                  <a16:creationId xmlns:a16="http://schemas.microsoft.com/office/drawing/2014/main" id="{A83836F7-970A-E842-BFCF-A574E77F86AE}"/>
                </a:ext>
              </a:extLst>
            </p:cNvPr>
            <p:cNvGrpSpPr/>
            <p:nvPr/>
          </p:nvGrpSpPr>
          <p:grpSpPr>
            <a:xfrm>
              <a:off x="4738557" y="2729190"/>
              <a:ext cx="1046630" cy="369332"/>
              <a:chOff x="6905616" y="453723"/>
              <a:chExt cx="1046630" cy="369332"/>
            </a:xfrm>
          </p:grpSpPr>
          <p:sp>
            <p:nvSpPr>
              <p:cNvPr id="45" name="Snip Single Corner Rectangle 44">
                <a:extLst>
                  <a:ext uri="{FF2B5EF4-FFF2-40B4-BE49-F238E27FC236}">
                    <a16:creationId xmlns:a16="http://schemas.microsoft.com/office/drawing/2014/main" id="{D3B36B5C-DC5F-5A4B-9A77-AC85F94DC95B}"/>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A0197BC9-4491-DC46-BDB2-7B63B9DFFE7F}"/>
                  </a:ext>
                </a:extLst>
              </p:cNvPr>
              <p:cNvSpPr txBox="1"/>
              <p:nvPr/>
            </p:nvSpPr>
            <p:spPr>
              <a:xfrm>
                <a:off x="7077486" y="453723"/>
                <a:ext cx="874760" cy="3693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building lease agreement</a:t>
                </a:r>
              </a:p>
            </p:txBody>
          </p:sp>
        </p:grpSp>
        <p:sp>
          <p:nvSpPr>
            <p:cNvPr id="49" name="Freeform 48">
              <a:extLst>
                <a:ext uri="{FF2B5EF4-FFF2-40B4-BE49-F238E27FC236}">
                  <a16:creationId xmlns:a16="http://schemas.microsoft.com/office/drawing/2014/main" id="{7FDC9B22-267D-F146-B347-C1ADA4C59383}"/>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0" name="Freeform 49">
              <a:extLst>
                <a:ext uri="{FF2B5EF4-FFF2-40B4-BE49-F238E27FC236}">
                  <a16:creationId xmlns:a16="http://schemas.microsoft.com/office/drawing/2014/main" id="{62C13718-7331-5D48-AC19-749BB8B71A1E}"/>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Freeform 50">
              <a:extLst>
                <a:ext uri="{FF2B5EF4-FFF2-40B4-BE49-F238E27FC236}">
                  <a16:creationId xmlns:a16="http://schemas.microsoft.com/office/drawing/2014/main" id="{927BB69A-68C1-7B40-A04D-6C61A4A5A938}"/>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2" name="Freeform 51">
              <a:extLst>
                <a:ext uri="{FF2B5EF4-FFF2-40B4-BE49-F238E27FC236}">
                  <a16:creationId xmlns:a16="http://schemas.microsoft.com/office/drawing/2014/main" id="{5B36DCA6-7F22-564C-96D5-165293769911}"/>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60" name="Group 59">
            <a:extLst>
              <a:ext uri="{FF2B5EF4-FFF2-40B4-BE49-F238E27FC236}">
                <a16:creationId xmlns:a16="http://schemas.microsoft.com/office/drawing/2014/main" id="{6FC6DE5A-5F84-644A-BCB8-B84418C69CF8}"/>
              </a:ext>
            </a:extLst>
          </p:cNvPr>
          <p:cNvGrpSpPr/>
          <p:nvPr/>
        </p:nvGrpSpPr>
        <p:grpSpPr>
          <a:xfrm>
            <a:off x="4566381" y="2147455"/>
            <a:ext cx="1046630" cy="268026"/>
            <a:chOff x="4738557" y="2773258"/>
            <a:chExt cx="1046630" cy="268026"/>
          </a:xfrm>
        </p:grpSpPr>
        <p:grpSp>
          <p:nvGrpSpPr>
            <p:cNvPr id="61" name="Group 60">
              <a:extLst>
                <a:ext uri="{FF2B5EF4-FFF2-40B4-BE49-F238E27FC236}">
                  <a16:creationId xmlns:a16="http://schemas.microsoft.com/office/drawing/2014/main" id="{6343E3F9-0CB0-1D4E-BA74-274E943C18B1}"/>
                </a:ext>
              </a:extLst>
            </p:cNvPr>
            <p:cNvGrpSpPr/>
            <p:nvPr/>
          </p:nvGrpSpPr>
          <p:grpSpPr>
            <a:xfrm>
              <a:off x="4738557" y="2773258"/>
              <a:ext cx="1046630" cy="268026"/>
              <a:chOff x="6905616" y="497791"/>
              <a:chExt cx="1046630" cy="268026"/>
            </a:xfrm>
          </p:grpSpPr>
          <p:sp>
            <p:nvSpPr>
              <p:cNvPr id="66" name="Snip Single Corner Rectangle 65">
                <a:extLst>
                  <a:ext uri="{FF2B5EF4-FFF2-40B4-BE49-F238E27FC236}">
                    <a16:creationId xmlns:a16="http://schemas.microsoft.com/office/drawing/2014/main" id="{8D189A7F-ECB3-6744-885C-0C4E5E765C1E}"/>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722AC5EB-02F7-C446-A802-C3BE90D1BA53}"/>
                  </a:ext>
                </a:extLst>
              </p:cNvPr>
              <p:cNvSpPr txBox="1"/>
              <p:nvPr/>
            </p:nvSpPr>
            <p:spPr>
              <a:xfrm>
                <a:off x="7077486" y="497791"/>
                <a:ext cx="874760" cy="2308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contract</a:t>
                </a:r>
              </a:p>
            </p:txBody>
          </p:sp>
        </p:grpSp>
        <p:sp>
          <p:nvSpPr>
            <p:cNvPr id="62" name="Freeform 61">
              <a:extLst>
                <a:ext uri="{FF2B5EF4-FFF2-40B4-BE49-F238E27FC236}">
                  <a16:creationId xmlns:a16="http://schemas.microsoft.com/office/drawing/2014/main" id="{AA0B6908-F614-054D-9CC9-533F72261E59}"/>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3" name="Freeform 62">
              <a:extLst>
                <a:ext uri="{FF2B5EF4-FFF2-40B4-BE49-F238E27FC236}">
                  <a16:creationId xmlns:a16="http://schemas.microsoft.com/office/drawing/2014/main" id="{DB40A518-3325-D04B-9AA8-7C1C342F27B0}"/>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4" name="Freeform 63">
              <a:extLst>
                <a:ext uri="{FF2B5EF4-FFF2-40B4-BE49-F238E27FC236}">
                  <a16:creationId xmlns:a16="http://schemas.microsoft.com/office/drawing/2014/main" id="{72123C78-A025-2E4E-B5DD-7ABC390D7A5D}"/>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5" name="Freeform 64">
              <a:extLst>
                <a:ext uri="{FF2B5EF4-FFF2-40B4-BE49-F238E27FC236}">
                  <a16:creationId xmlns:a16="http://schemas.microsoft.com/office/drawing/2014/main" id="{F5593817-C7C0-8441-A578-917C99FD04ED}"/>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68" name="Group 67">
            <a:extLst>
              <a:ext uri="{FF2B5EF4-FFF2-40B4-BE49-F238E27FC236}">
                <a16:creationId xmlns:a16="http://schemas.microsoft.com/office/drawing/2014/main" id="{7A128271-BF3F-DE4D-9686-45FE910838E9}"/>
              </a:ext>
            </a:extLst>
          </p:cNvPr>
          <p:cNvGrpSpPr/>
          <p:nvPr/>
        </p:nvGrpSpPr>
        <p:grpSpPr>
          <a:xfrm>
            <a:off x="9455868" y="2912687"/>
            <a:ext cx="1046630" cy="369332"/>
            <a:chOff x="4738557" y="2729190"/>
            <a:chExt cx="1046630" cy="369332"/>
          </a:xfrm>
        </p:grpSpPr>
        <p:grpSp>
          <p:nvGrpSpPr>
            <p:cNvPr id="69" name="Group 68">
              <a:extLst>
                <a:ext uri="{FF2B5EF4-FFF2-40B4-BE49-F238E27FC236}">
                  <a16:creationId xmlns:a16="http://schemas.microsoft.com/office/drawing/2014/main" id="{62948952-8347-8746-BD48-A33ACC3A6D8A}"/>
                </a:ext>
              </a:extLst>
            </p:cNvPr>
            <p:cNvGrpSpPr/>
            <p:nvPr/>
          </p:nvGrpSpPr>
          <p:grpSpPr>
            <a:xfrm>
              <a:off x="4738557" y="2729190"/>
              <a:ext cx="1046630" cy="369332"/>
              <a:chOff x="6905616" y="453723"/>
              <a:chExt cx="1046630" cy="369332"/>
            </a:xfrm>
          </p:grpSpPr>
          <p:sp>
            <p:nvSpPr>
              <p:cNvPr id="74" name="Snip Single Corner Rectangle 73">
                <a:extLst>
                  <a:ext uri="{FF2B5EF4-FFF2-40B4-BE49-F238E27FC236}">
                    <a16:creationId xmlns:a16="http://schemas.microsoft.com/office/drawing/2014/main" id="{905B0B68-B6FE-BF49-906B-7C4FB4164F6E}"/>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06F3AA14-B8BE-0641-B428-61C128D7E19C}"/>
                  </a:ext>
                </a:extLst>
              </p:cNvPr>
              <p:cNvSpPr txBox="1"/>
              <p:nvPr/>
            </p:nvSpPr>
            <p:spPr>
              <a:xfrm>
                <a:off x="7077486" y="453723"/>
                <a:ext cx="874760" cy="3693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contribution agreement</a:t>
                </a:r>
              </a:p>
            </p:txBody>
          </p:sp>
        </p:grpSp>
        <p:sp>
          <p:nvSpPr>
            <p:cNvPr id="70" name="Freeform 69">
              <a:extLst>
                <a:ext uri="{FF2B5EF4-FFF2-40B4-BE49-F238E27FC236}">
                  <a16:creationId xmlns:a16="http://schemas.microsoft.com/office/drawing/2014/main" id="{9CCF103E-A363-2949-945F-77D1BCA4245C}"/>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1" name="Freeform 70">
              <a:extLst>
                <a:ext uri="{FF2B5EF4-FFF2-40B4-BE49-F238E27FC236}">
                  <a16:creationId xmlns:a16="http://schemas.microsoft.com/office/drawing/2014/main" id="{78CD8BEF-D47C-EB47-8C42-C9EA62A24D84}"/>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2" name="Freeform 71">
              <a:extLst>
                <a:ext uri="{FF2B5EF4-FFF2-40B4-BE49-F238E27FC236}">
                  <a16:creationId xmlns:a16="http://schemas.microsoft.com/office/drawing/2014/main" id="{D5DDA117-7837-414C-A605-B77967095CE3}"/>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3" name="Freeform 72">
              <a:extLst>
                <a:ext uri="{FF2B5EF4-FFF2-40B4-BE49-F238E27FC236}">
                  <a16:creationId xmlns:a16="http://schemas.microsoft.com/office/drawing/2014/main" id="{8904D806-7AE8-714F-ABD3-AD9B1CD02A0B}"/>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76" name="TextBox 75">
            <a:extLst>
              <a:ext uri="{FF2B5EF4-FFF2-40B4-BE49-F238E27FC236}">
                <a16:creationId xmlns:a16="http://schemas.microsoft.com/office/drawing/2014/main" id="{9EF83D7F-B72E-3E45-AB53-3A3C9B11ABC5}"/>
              </a:ext>
            </a:extLst>
          </p:cNvPr>
          <p:cNvSpPr txBox="1"/>
          <p:nvPr/>
        </p:nvSpPr>
        <p:spPr>
          <a:xfrm>
            <a:off x="7482183" y="4073053"/>
            <a:ext cx="807342"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provides supports to</a:t>
            </a:r>
          </a:p>
        </p:txBody>
      </p:sp>
      <p:grpSp>
        <p:nvGrpSpPr>
          <p:cNvPr id="77" name="Group 76">
            <a:extLst>
              <a:ext uri="{FF2B5EF4-FFF2-40B4-BE49-F238E27FC236}">
                <a16:creationId xmlns:a16="http://schemas.microsoft.com/office/drawing/2014/main" id="{19547D76-8813-A047-8C61-5C9ABE6F3ADE}"/>
              </a:ext>
            </a:extLst>
          </p:cNvPr>
          <p:cNvGrpSpPr/>
          <p:nvPr/>
        </p:nvGrpSpPr>
        <p:grpSpPr>
          <a:xfrm>
            <a:off x="5133882" y="4985335"/>
            <a:ext cx="1046630" cy="369332"/>
            <a:chOff x="4738557" y="2729190"/>
            <a:chExt cx="1046630" cy="369332"/>
          </a:xfrm>
        </p:grpSpPr>
        <p:grpSp>
          <p:nvGrpSpPr>
            <p:cNvPr id="78" name="Group 77">
              <a:extLst>
                <a:ext uri="{FF2B5EF4-FFF2-40B4-BE49-F238E27FC236}">
                  <a16:creationId xmlns:a16="http://schemas.microsoft.com/office/drawing/2014/main" id="{7354845F-D52C-3B49-8996-D9E55E8AA177}"/>
                </a:ext>
              </a:extLst>
            </p:cNvPr>
            <p:cNvGrpSpPr/>
            <p:nvPr/>
          </p:nvGrpSpPr>
          <p:grpSpPr>
            <a:xfrm>
              <a:off x="4738557" y="2729190"/>
              <a:ext cx="1046630" cy="369332"/>
              <a:chOff x="6905616" y="453723"/>
              <a:chExt cx="1046630" cy="369332"/>
            </a:xfrm>
          </p:grpSpPr>
          <p:sp>
            <p:nvSpPr>
              <p:cNvPr id="83" name="Snip Single Corner Rectangle 82">
                <a:extLst>
                  <a:ext uri="{FF2B5EF4-FFF2-40B4-BE49-F238E27FC236}">
                    <a16:creationId xmlns:a16="http://schemas.microsoft.com/office/drawing/2014/main" id="{433570B5-3619-A647-935D-5509E732F3F2}"/>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TextBox 83">
                <a:extLst>
                  <a:ext uri="{FF2B5EF4-FFF2-40B4-BE49-F238E27FC236}">
                    <a16:creationId xmlns:a16="http://schemas.microsoft.com/office/drawing/2014/main" id="{D9B3DCB2-C4E1-1B44-A80E-0E902BC68F32}"/>
                  </a:ext>
                </a:extLst>
              </p:cNvPr>
              <p:cNvSpPr txBox="1"/>
              <p:nvPr/>
            </p:nvSpPr>
            <p:spPr>
              <a:xfrm>
                <a:off x="7077486" y="453723"/>
                <a:ext cx="874760" cy="3693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membership agreement</a:t>
                </a:r>
              </a:p>
            </p:txBody>
          </p:sp>
        </p:grpSp>
        <p:sp>
          <p:nvSpPr>
            <p:cNvPr id="79" name="Freeform 78">
              <a:extLst>
                <a:ext uri="{FF2B5EF4-FFF2-40B4-BE49-F238E27FC236}">
                  <a16:creationId xmlns:a16="http://schemas.microsoft.com/office/drawing/2014/main" id="{6AC67DEC-532A-4945-8BBC-2841CC6EC7BF}"/>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0" name="Freeform 79">
              <a:extLst>
                <a:ext uri="{FF2B5EF4-FFF2-40B4-BE49-F238E27FC236}">
                  <a16:creationId xmlns:a16="http://schemas.microsoft.com/office/drawing/2014/main" id="{65259204-D6A5-3E4A-8512-7A8689D38F7E}"/>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1" name="Freeform 80">
              <a:extLst>
                <a:ext uri="{FF2B5EF4-FFF2-40B4-BE49-F238E27FC236}">
                  <a16:creationId xmlns:a16="http://schemas.microsoft.com/office/drawing/2014/main" id="{BB5AF0AB-FE2F-894F-BF37-629776D7EE24}"/>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2" name="Freeform 81">
              <a:extLst>
                <a:ext uri="{FF2B5EF4-FFF2-40B4-BE49-F238E27FC236}">
                  <a16:creationId xmlns:a16="http://schemas.microsoft.com/office/drawing/2014/main" id="{2015B08D-CE42-3445-9F14-8ABC198F930D}"/>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95" name="Group 94">
            <a:extLst>
              <a:ext uri="{FF2B5EF4-FFF2-40B4-BE49-F238E27FC236}">
                <a16:creationId xmlns:a16="http://schemas.microsoft.com/office/drawing/2014/main" id="{B3ED01D4-8C0E-1142-BAC8-68A969E009F7}"/>
              </a:ext>
            </a:extLst>
          </p:cNvPr>
          <p:cNvGrpSpPr/>
          <p:nvPr/>
        </p:nvGrpSpPr>
        <p:grpSpPr>
          <a:xfrm>
            <a:off x="9661976" y="1788127"/>
            <a:ext cx="1835928" cy="369332"/>
            <a:chOff x="4738557" y="2729190"/>
            <a:chExt cx="1835928" cy="369332"/>
          </a:xfrm>
        </p:grpSpPr>
        <p:grpSp>
          <p:nvGrpSpPr>
            <p:cNvPr id="96" name="Group 95">
              <a:extLst>
                <a:ext uri="{FF2B5EF4-FFF2-40B4-BE49-F238E27FC236}">
                  <a16:creationId xmlns:a16="http://schemas.microsoft.com/office/drawing/2014/main" id="{A994C661-CE1C-D44F-B979-A3AE2A97D737}"/>
                </a:ext>
              </a:extLst>
            </p:cNvPr>
            <p:cNvGrpSpPr/>
            <p:nvPr/>
          </p:nvGrpSpPr>
          <p:grpSpPr>
            <a:xfrm>
              <a:off x="4738557" y="2729190"/>
              <a:ext cx="1835928" cy="369332"/>
              <a:chOff x="6905616" y="453723"/>
              <a:chExt cx="1835928" cy="369332"/>
            </a:xfrm>
          </p:grpSpPr>
          <p:sp>
            <p:nvSpPr>
              <p:cNvPr id="101" name="Snip Single Corner Rectangle 100">
                <a:extLst>
                  <a:ext uri="{FF2B5EF4-FFF2-40B4-BE49-F238E27FC236}">
                    <a16:creationId xmlns:a16="http://schemas.microsoft.com/office/drawing/2014/main" id="{3753B31C-31E7-3545-BD3A-3283AFDD0729}"/>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TextBox 101">
                <a:extLst>
                  <a:ext uri="{FF2B5EF4-FFF2-40B4-BE49-F238E27FC236}">
                    <a16:creationId xmlns:a16="http://schemas.microsoft.com/office/drawing/2014/main" id="{E0F78783-02AB-414E-A57A-296DC4EBEECC}"/>
                  </a:ext>
                </a:extLst>
              </p:cNvPr>
              <p:cNvSpPr txBox="1"/>
              <p:nvPr/>
            </p:nvSpPr>
            <p:spPr>
              <a:xfrm>
                <a:off x="7077485" y="453723"/>
                <a:ext cx="1664059" cy="3693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memorandum of understanding among non-profit landowners</a:t>
                </a:r>
              </a:p>
            </p:txBody>
          </p:sp>
        </p:grpSp>
        <p:sp>
          <p:nvSpPr>
            <p:cNvPr id="97" name="Freeform 96">
              <a:extLst>
                <a:ext uri="{FF2B5EF4-FFF2-40B4-BE49-F238E27FC236}">
                  <a16:creationId xmlns:a16="http://schemas.microsoft.com/office/drawing/2014/main" id="{201E010F-B19E-AC4E-B1FC-614EFA3D4142}"/>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8" name="Freeform 97">
              <a:extLst>
                <a:ext uri="{FF2B5EF4-FFF2-40B4-BE49-F238E27FC236}">
                  <a16:creationId xmlns:a16="http://schemas.microsoft.com/office/drawing/2014/main" id="{7DB920E1-528F-194C-9085-5986153B13F0}"/>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9" name="Freeform 98">
              <a:extLst>
                <a:ext uri="{FF2B5EF4-FFF2-40B4-BE49-F238E27FC236}">
                  <a16:creationId xmlns:a16="http://schemas.microsoft.com/office/drawing/2014/main" id="{DB708197-8DAB-9749-B59D-A18679CDE6BD}"/>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0" name="Freeform 99">
              <a:extLst>
                <a:ext uri="{FF2B5EF4-FFF2-40B4-BE49-F238E27FC236}">
                  <a16:creationId xmlns:a16="http://schemas.microsoft.com/office/drawing/2014/main" id="{92BE6FB9-49D8-CB45-9108-30C3D46A3974}"/>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103" name="TextBox 102">
            <a:extLst>
              <a:ext uri="{FF2B5EF4-FFF2-40B4-BE49-F238E27FC236}">
                <a16:creationId xmlns:a16="http://schemas.microsoft.com/office/drawing/2014/main" id="{0356149B-326C-654D-8051-976D71147BEC}"/>
              </a:ext>
            </a:extLst>
          </p:cNvPr>
          <p:cNvSpPr txBox="1"/>
          <p:nvPr/>
        </p:nvSpPr>
        <p:spPr>
          <a:xfrm>
            <a:off x="6717648" y="950160"/>
            <a:ext cx="2049911" cy="823302"/>
          </a:xfrm>
          <a:prstGeom prst="rect">
            <a:avLst/>
          </a:prstGeom>
          <a:noFill/>
        </p:spPr>
        <p:txBody>
          <a:bodyPr wrap="square" rtlCol="0">
            <a:spAutoFit/>
          </a:bodyPr>
          <a:lstStyle/>
          <a:p>
            <a:pPr>
              <a:spcAft>
                <a:spcPts val="300"/>
              </a:spcAft>
            </a:pPr>
            <a:r>
              <a:rPr lang="en-CA" sz="900" b="1" spc="100">
                <a:latin typeface="Roboto Condensed" panose="02000000000000000000" pitchFamily="2" charset="0"/>
                <a:ea typeface="Roboto Condensed" panose="02000000000000000000" pitchFamily="2" charset="0"/>
              </a:rPr>
              <a:t>THIS ITERATION</a:t>
            </a:r>
          </a:p>
          <a:p>
            <a:r>
              <a:rPr lang="en-CA" sz="900">
                <a:latin typeface="Roboto Condensed" panose="02000000000000000000" pitchFamily="2" charset="0"/>
                <a:ea typeface="Roboto Condensed" panose="02000000000000000000" pitchFamily="2" charset="0"/>
              </a:rPr>
              <a:t>In this iteration of the model, Blue Door acts as the Non-Profit Landowner. They will pilot this model with one building. In the future, this model could be scaled up.</a:t>
            </a:r>
          </a:p>
        </p:txBody>
      </p:sp>
      <p:sp>
        <p:nvSpPr>
          <p:cNvPr id="105" name="TextBox 104">
            <a:extLst>
              <a:ext uri="{FF2B5EF4-FFF2-40B4-BE49-F238E27FC236}">
                <a16:creationId xmlns:a16="http://schemas.microsoft.com/office/drawing/2014/main" id="{D04CC48F-CCAD-8D47-9D50-2EE213214273}"/>
              </a:ext>
            </a:extLst>
          </p:cNvPr>
          <p:cNvSpPr txBox="1"/>
          <p:nvPr/>
        </p:nvSpPr>
        <p:spPr>
          <a:xfrm>
            <a:off x="6870651" y="5596546"/>
            <a:ext cx="2245590" cy="646331"/>
          </a:xfrm>
          <a:prstGeom prst="rect">
            <a:avLst/>
          </a:prstGeom>
          <a:noFill/>
        </p:spPr>
        <p:txBody>
          <a:bodyPr wrap="square" rtlCol="0">
            <a:spAutoFit/>
          </a:bodyPr>
          <a:lstStyle/>
          <a:p>
            <a:pPr>
              <a:spcBef>
                <a:spcPts val="300"/>
              </a:spcBef>
              <a:spcAft>
                <a:spcPts val="300"/>
              </a:spcAft>
            </a:pPr>
            <a:r>
              <a:rPr lang="en-CA" sz="900">
                <a:latin typeface="Roboto" panose="02000000000000000000" pitchFamily="2" charset="0"/>
                <a:ea typeface="Roboto" panose="02000000000000000000" pitchFamily="2" charset="0"/>
              </a:rPr>
              <a:t>Support Service Providers help Dwell residents maintain successful tenancies by offering a variety of health and wellness supports, as needed.</a:t>
            </a:r>
          </a:p>
        </p:txBody>
      </p:sp>
      <p:sp>
        <p:nvSpPr>
          <p:cNvPr id="107" name="TextBox 106">
            <a:extLst>
              <a:ext uri="{FF2B5EF4-FFF2-40B4-BE49-F238E27FC236}">
                <a16:creationId xmlns:a16="http://schemas.microsoft.com/office/drawing/2014/main" id="{11DA9EB7-7078-1E44-839C-2C49671BCDEE}"/>
              </a:ext>
            </a:extLst>
          </p:cNvPr>
          <p:cNvSpPr txBox="1"/>
          <p:nvPr/>
        </p:nvSpPr>
        <p:spPr>
          <a:xfrm>
            <a:off x="9328090" y="3811194"/>
            <a:ext cx="2049911" cy="507831"/>
          </a:xfrm>
          <a:prstGeom prst="rect">
            <a:avLst/>
          </a:prstGeom>
          <a:noFill/>
        </p:spPr>
        <p:txBody>
          <a:bodyPr wrap="square" rtlCol="0">
            <a:spAutoFit/>
          </a:bodyPr>
          <a:lstStyle/>
          <a:p>
            <a:r>
              <a:rPr lang="en-CA" sz="900">
                <a:latin typeface="Roboto Condensed" panose="02000000000000000000" pitchFamily="2" charset="0"/>
                <a:ea typeface="Roboto Condensed" panose="02000000000000000000" pitchFamily="2" charset="0"/>
              </a:rPr>
              <a:t>Funders include capital and operating funders (e.g., housing operations, support services).</a:t>
            </a:r>
          </a:p>
        </p:txBody>
      </p:sp>
      <p:sp>
        <p:nvSpPr>
          <p:cNvPr id="109" name="TextBox 108">
            <a:extLst>
              <a:ext uri="{FF2B5EF4-FFF2-40B4-BE49-F238E27FC236}">
                <a16:creationId xmlns:a16="http://schemas.microsoft.com/office/drawing/2014/main" id="{2B4FB7C1-9C12-0840-A08D-6B937CD745E5}"/>
              </a:ext>
            </a:extLst>
          </p:cNvPr>
          <p:cNvSpPr txBox="1"/>
          <p:nvPr/>
        </p:nvSpPr>
        <p:spPr>
          <a:xfrm>
            <a:off x="2546763" y="5354667"/>
            <a:ext cx="2049911" cy="784830"/>
          </a:xfrm>
          <a:prstGeom prst="rect">
            <a:avLst/>
          </a:prstGeom>
          <a:noFill/>
        </p:spPr>
        <p:txBody>
          <a:bodyPr wrap="square" rtlCol="0">
            <a:spAutoFit/>
          </a:bodyPr>
          <a:lstStyle/>
          <a:p>
            <a:r>
              <a:rPr lang="en-CA" sz="900">
                <a:latin typeface="Roboto" panose="02000000000000000000" pitchFamily="2" charset="0"/>
                <a:ea typeface="Roboto" panose="02000000000000000000" pitchFamily="2" charset="0"/>
              </a:rPr>
              <a:t>The Association creates opportunities for residents to get involved in their building, and have a sense of agency and pride over their space.</a:t>
            </a:r>
            <a:endParaRPr lang="en-CA" sz="900">
              <a:latin typeface="Roboto Condensed" panose="02000000000000000000" pitchFamily="2" charset="0"/>
              <a:ea typeface="Roboto Condensed" panose="02000000000000000000" pitchFamily="2" charset="0"/>
            </a:endParaRPr>
          </a:p>
        </p:txBody>
      </p:sp>
      <p:sp>
        <p:nvSpPr>
          <p:cNvPr id="111" name="TextBox 110">
            <a:extLst>
              <a:ext uri="{FF2B5EF4-FFF2-40B4-BE49-F238E27FC236}">
                <a16:creationId xmlns:a16="http://schemas.microsoft.com/office/drawing/2014/main" id="{4C8C33C4-E2A2-5E40-B8B6-C37272FEC0D6}"/>
              </a:ext>
            </a:extLst>
          </p:cNvPr>
          <p:cNvSpPr txBox="1"/>
          <p:nvPr/>
        </p:nvSpPr>
        <p:spPr>
          <a:xfrm>
            <a:off x="1579412" y="2864041"/>
            <a:ext cx="1201658" cy="1200329"/>
          </a:xfrm>
          <a:prstGeom prst="rect">
            <a:avLst/>
          </a:prstGeom>
          <a:noFill/>
        </p:spPr>
        <p:txBody>
          <a:bodyPr wrap="square" rtlCol="0">
            <a:spAutoFit/>
          </a:bodyPr>
          <a:lstStyle/>
          <a:p>
            <a:pPr>
              <a:spcBef>
                <a:spcPts val="300"/>
              </a:spcBef>
              <a:spcAft>
                <a:spcPts val="300"/>
              </a:spcAft>
            </a:pPr>
            <a:r>
              <a:rPr lang="en-CA" sz="900">
                <a:latin typeface="Roboto" panose="02000000000000000000" pitchFamily="2" charset="0"/>
                <a:ea typeface="Roboto" panose="02000000000000000000" pitchFamily="2" charset="0"/>
              </a:rPr>
              <a:t>The socially-minded Property Manager is hired by the Landowner to sure the building is operated and maintained to the highest standard. </a:t>
            </a:r>
          </a:p>
        </p:txBody>
      </p:sp>
      <p:sp>
        <p:nvSpPr>
          <p:cNvPr id="113" name="TextBox 112">
            <a:extLst>
              <a:ext uri="{FF2B5EF4-FFF2-40B4-BE49-F238E27FC236}">
                <a16:creationId xmlns:a16="http://schemas.microsoft.com/office/drawing/2014/main" id="{1F68BABD-DD7E-7241-BCB6-856C5C0A36F3}"/>
              </a:ext>
            </a:extLst>
          </p:cNvPr>
          <p:cNvSpPr txBox="1"/>
          <p:nvPr/>
        </p:nvSpPr>
        <p:spPr>
          <a:xfrm>
            <a:off x="8810877" y="950160"/>
            <a:ext cx="2149411" cy="961802"/>
          </a:xfrm>
          <a:prstGeom prst="rect">
            <a:avLst/>
          </a:prstGeom>
          <a:noFill/>
        </p:spPr>
        <p:txBody>
          <a:bodyPr wrap="square" rtlCol="0">
            <a:spAutoFit/>
          </a:bodyPr>
          <a:lstStyle/>
          <a:p>
            <a:pPr>
              <a:spcAft>
                <a:spcPts val="300"/>
              </a:spcAft>
            </a:pPr>
            <a:r>
              <a:rPr lang="en-CA" sz="900" b="1" spc="100">
                <a:latin typeface="Roboto Condensed" panose="02000000000000000000" pitchFamily="2" charset="0"/>
                <a:ea typeface="Roboto Condensed" panose="02000000000000000000" pitchFamily="2" charset="0"/>
              </a:rPr>
              <a:t>SCALING UP</a:t>
            </a:r>
          </a:p>
          <a:p>
            <a:r>
              <a:rPr lang="en-CA" sz="900">
                <a:latin typeface="Roboto Condensed" panose="02000000000000000000" pitchFamily="2" charset="0"/>
                <a:ea typeface="Roboto Condensed" panose="02000000000000000000" pitchFamily="2" charset="0"/>
              </a:rPr>
              <a:t>This could scale up to a consortium of non-profit landowners forming a land trust, allowing residents to move between units or buildings while preserving their membership.</a:t>
            </a:r>
          </a:p>
        </p:txBody>
      </p:sp>
      <p:grpSp>
        <p:nvGrpSpPr>
          <p:cNvPr id="5" name="Group 4">
            <a:extLst>
              <a:ext uri="{FF2B5EF4-FFF2-40B4-BE49-F238E27FC236}">
                <a16:creationId xmlns:a16="http://schemas.microsoft.com/office/drawing/2014/main" id="{09CE2776-AA2C-614C-941D-18D8B3AF8FE8}"/>
              </a:ext>
            </a:extLst>
          </p:cNvPr>
          <p:cNvGrpSpPr/>
          <p:nvPr/>
        </p:nvGrpSpPr>
        <p:grpSpPr>
          <a:xfrm>
            <a:off x="9640869" y="783071"/>
            <a:ext cx="385952" cy="385952"/>
            <a:chOff x="10216249" y="129805"/>
            <a:chExt cx="385952" cy="385952"/>
          </a:xfrm>
        </p:grpSpPr>
        <p:sp>
          <p:nvSpPr>
            <p:cNvPr id="4" name="Rectangle 3">
              <a:extLst>
                <a:ext uri="{FF2B5EF4-FFF2-40B4-BE49-F238E27FC236}">
                  <a16:creationId xmlns:a16="http://schemas.microsoft.com/office/drawing/2014/main" id="{225EADEB-A8D3-D846-801E-8408D406E7B3}"/>
                </a:ext>
              </a:extLst>
            </p:cNvPr>
            <p:cNvSpPr/>
            <p:nvPr/>
          </p:nvSpPr>
          <p:spPr>
            <a:xfrm>
              <a:off x="10490200" y="201515"/>
              <a:ext cx="47103"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4">
              <a:extLst>
                <a:ext uri="{FF2B5EF4-FFF2-40B4-BE49-F238E27FC236}">
                  <a16:creationId xmlns:a16="http://schemas.microsoft.com/office/drawing/2014/main" id="{93B841B4-7FD5-2349-9560-C1E4F88AE298}"/>
                </a:ext>
              </a:extLst>
            </p:cNvPr>
            <p:cNvSpPr/>
            <p:nvPr/>
          </p:nvSpPr>
          <p:spPr>
            <a:xfrm>
              <a:off x="10401750" y="282712"/>
              <a:ext cx="47103"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5">
              <a:extLst>
                <a:ext uri="{FF2B5EF4-FFF2-40B4-BE49-F238E27FC236}">
                  <a16:creationId xmlns:a16="http://schemas.microsoft.com/office/drawing/2014/main" id="{0E74B9EE-BA45-4547-8A58-DB2497887D91}"/>
                </a:ext>
              </a:extLst>
            </p:cNvPr>
            <p:cNvSpPr/>
            <p:nvPr/>
          </p:nvSpPr>
          <p:spPr>
            <a:xfrm>
              <a:off x="10314380" y="354712"/>
              <a:ext cx="47103"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Graphic 2" descr="Bar graph with upward trend outline">
              <a:extLst>
                <a:ext uri="{FF2B5EF4-FFF2-40B4-BE49-F238E27FC236}">
                  <a16:creationId xmlns:a16="http://schemas.microsoft.com/office/drawing/2014/main" id="{E5942D7D-BC0A-FE42-A853-FF8D873C56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6249" y="129805"/>
              <a:ext cx="385952" cy="385952"/>
            </a:xfrm>
            <a:prstGeom prst="rect">
              <a:avLst/>
            </a:prstGeom>
          </p:spPr>
        </p:pic>
      </p:grpSp>
      <p:sp>
        <p:nvSpPr>
          <p:cNvPr id="87" name="Freeform 86">
            <a:extLst>
              <a:ext uri="{FF2B5EF4-FFF2-40B4-BE49-F238E27FC236}">
                <a16:creationId xmlns:a16="http://schemas.microsoft.com/office/drawing/2014/main" id="{E72AC432-C327-D549-8A9E-EF975540C4D5}"/>
              </a:ext>
            </a:extLst>
          </p:cNvPr>
          <p:cNvSpPr/>
          <p:nvPr/>
        </p:nvSpPr>
        <p:spPr>
          <a:xfrm rot="5796148">
            <a:off x="6848304" y="3236565"/>
            <a:ext cx="2261838" cy="874972"/>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 name="connsiteX0" fmla="*/ 1861935 w 1861935"/>
              <a:gd name="connsiteY0" fmla="*/ 13505 h 122797"/>
              <a:gd name="connsiteX1" fmla="*/ 1433 w 1861935"/>
              <a:gd name="connsiteY1" fmla="*/ 122797 h 122797"/>
              <a:gd name="connsiteX0" fmla="*/ 1860502 w 1860502"/>
              <a:gd name="connsiteY0" fmla="*/ 12882 h 122174"/>
              <a:gd name="connsiteX1" fmla="*/ 0 w 1860502"/>
              <a:gd name="connsiteY1" fmla="*/ 122174 h 122174"/>
              <a:gd name="connsiteX0" fmla="*/ 1893824 w 1893824"/>
              <a:gd name="connsiteY0" fmla="*/ 14166 h 119417"/>
              <a:gd name="connsiteX1" fmla="*/ 0 w 1893824"/>
              <a:gd name="connsiteY1" fmla="*/ 119417 h 119417"/>
              <a:gd name="connsiteX0" fmla="*/ 1893824 w 1893824"/>
              <a:gd name="connsiteY0" fmla="*/ 9533 h 114784"/>
              <a:gd name="connsiteX1" fmla="*/ 0 w 1893824"/>
              <a:gd name="connsiteY1" fmla="*/ 114784 h 114784"/>
              <a:gd name="connsiteX0" fmla="*/ 1896417 w 1896417"/>
              <a:gd name="connsiteY0" fmla="*/ 10421 h 112245"/>
              <a:gd name="connsiteX1" fmla="*/ 0 w 1896417"/>
              <a:gd name="connsiteY1" fmla="*/ 112245 h 112245"/>
            </a:gdLst>
            <a:ahLst/>
            <a:cxnLst>
              <a:cxn ang="0">
                <a:pos x="connsiteX0" y="connsiteY0"/>
              </a:cxn>
              <a:cxn ang="0">
                <a:pos x="connsiteX1" y="connsiteY1"/>
              </a:cxn>
            </a:cxnLst>
            <a:rect l="l" t="t" r="r" b="b"/>
            <a:pathLst>
              <a:path w="1896417" h="112245">
                <a:moveTo>
                  <a:pt x="1896417" y="10421"/>
                </a:moveTo>
                <a:cubicBezTo>
                  <a:pt x="1607996" y="-3396"/>
                  <a:pt x="504484" y="-25770"/>
                  <a:pt x="0" y="112245"/>
                </a:cubicBezTo>
              </a:path>
            </a:pathLst>
          </a:custGeom>
          <a:noFill/>
          <a:ln w="9525">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Freeform 87">
            <a:extLst>
              <a:ext uri="{FF2B5EF4-FFF2-40B4-BE49-F238E27FC236}">
                <a16:creationId xmlns:a16="http://schemas.microsoft.com/office/drawing/2014/main" id="{CEB5E2E5-687B-3245-BEFB-4A835A3693CB}"/>
              </a:ext>
            </a:extLst>
          </p:cNvPr>
          <p:cNvSpPr/>
          <p:nvPr/>
        </p:nvSpPr>
        <p:spPr>
          <a:xfrm rot="4485238" flipH="1">
            <a:off x="8020293" y="3967679"/>
            <a:ext cx="1124603" cy="852091"/>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 name="connsiteX0" fmla="*/ 870861 w 870861"/>
              <a:gd name="connsiteY0" fmla="*/ 5708 h 150205"/>
              <a:gd name="connsiteX1" fmla="*/ 3528 w 870861"/>
              <a:gd name="connsiteY1" fmla="*/ 150205 h 150205"/>
              <a:gd name="connsiteX0" fmla="*/ 871344 w 871344"/>
              <a:gd name="connsiteY0" fmla="*/ 0 h 144497"/>
              <a:gd name="connsiteX1" fmla="*/ 4011 w 871344"/>
              <a:gd name="connsiteY1" fmla="*/ 144497 h 144497"/>
              <a:gd name="connsiteX0" fmla="*/ 871875 w 871875"/>
              <a:gd name="connsiteY0" fmla="*/ 2167 h 146664"/>
              <a:gd name="connsiteX1" fmla="*/ 4542 w 871875"/>
              <a:gd name="connsiteY1" fmla="*/ 146664 h 146664"/>
              <a:gd name="connsiteX0" fmla="*/ 870130 w 870130"/>
              <a:gd name="connsiteY0" fmla="*/ 2049 h 146546"/>
              <a:gd name="connsiteX1" fmla="*/ 2797 w 870130"/>
              <a:gd name="connsiteY1" fmla="*/ 146546 h 146546"/>
              <a:gd name="connsiteX0" fmla="*/ 955534 w 955534"/>
              <a:gd name="connsiteY0" fmla="*/ 10876 h 116034"/>
              <a:gd name="connsiteX1" fmla="*/ 2543 w 955534"/>
              <a:gd name="connsiteY1" fmla="*/ 116034 h 116034"/>
              <a:gd name="connsiteX0" fmla="*/ 933837 w 933837"/>
              <a:gd name="connsiteY0" fmla="*/ 11198 h 115449"/>
              <a:gd name="connsiteX1" fmla="*/ 2602 w 933837"/>
              <a:gd name="connsiteY1" fmla="*/ 115449 h 115449"/>
              <a:gd name="connsiteX0" fmla="*/ 931235 w 931235"/>
              <a:gd name="connsiteY0" fmla="*/ 930 h 105181"/>
              <a:gd name="connsiteX1" fmla="*/ 0 w 931235"/>
              <a:gd name="connsiteY1" fmla="*/ 105181 h 105181"/>
              <a:gd name="connsiteX0" fmla="*/ 930771 w 930771"/>
              <a:gd name="connsiteY0" fmla="*/ 803 h 108412"/>
              <a:gd name="connsiteX1" fmla="*/ 0 w 930771"/>
              <a:gd name="connsiteY1" fmla="*/ 108412 h 108412"/>
              <a:gd name="connsiteX0" fmla="*/ 942913 w 942913"/>
              <a:gd name="connsiteY0" fmla="*/ 773 h 109310"/>
              <a:gd name="connsiteX1" fmla="*/ 0 w 942913"/>
              <a:gd name="connsiteY1" fmla="*/ 109310 h 109310"/>
            </a:gdLst>
            <a:ahLst/>
            <a:cxnLst>
              <a:cxn ang="0">
                <a:pos x="connsiteX0" y="connsiteY0"/>
              </a:cxn>
              <a:cxn ang="0">
                <a:pos x="connsiteX1" y="connsiteY1"/>
              </a:cxn>
            </a:cxnLst>
            <a:rect l="l" t="t" r="r" b="b"/>
            <a:pathLst>
              <a:path w="942913" h="109310">
                <a:moveTo>
                  <a:pt x="942913" y="773"/>
                </a:moveTo>
                <a:cubicBezTo>
                  <a:pt x="834454" y="-3861"/>
                  <a:pt x="50292" y="9887"/>
                  <a:pt x="0" y="109310"/>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TextBox 88">
            <a:extLst>
              <a:ext uri="{FF2B5EF4-FFF2-40B4-BE49-F238E27FC236}">
                <a16:creationId xmlns:a16="http://schemas.microsoft.com/office/drawing/2014/main" id="{07644601-FFD2-D141-ACAB-327F15D3CD88}"/>
              </a:ext>
            </a:extLst>
          </p:cNvPr>
          <p:cNvSpPr txBox="1"/>
          <p:nvPr/>
        </p:nvSpPr>
        <p:spPr>
          <a:xfrm>
            <a:off x="8485135" y="4430617"/>
            <a:ext cx="744166" cy="430887"/>
          </a:xfrm>
          <a:prstGeom prst="rect">
            <a:avLst/>
          </a:prstGeom>
          <a:solidFill>
            <a:schemeClr val="bg1"/>
          </a:solidFill>
        </p:spPr>
        <p:txBody>
          <a:bodyPr wrap="square" rtlCol="0">
            <a:spAutoFit/>
          </a:bodyPr>
          <a:lstStyle/>
          <a:p>
            <a:r>
              <a:rPr lang="en-CA" sz="1100" i="1">
                <a:latin typeface="Roboto Condensed" panose="02000000000000000000" pitchFamily="2" charset="0"/>
                <a:ea typeface="Roboto Condensed" panose="02000000000000000000" pitchFamily="2" charset="0"/>
              </a:rPr>
              <a:t>provides funding to</a:t>
            </a:r>
          </a:p>
        </p:txBody>
      </p:sp>
      <p:sp>
        <p:nvSpPr>
          <p:cNvPr id="90" name="TextBox 89">
            <a:extLst>
              <a:ext uri="{FF2B5EF4-FFF2-40B4-BE49-F238E27FC236}">
                <a16:creationId xmlns:a16="http://schemas.microsoft.com/office/drawing/2014/main" id="{2AF1EF13-9D62-894E-9A71-5B90D9936627}"/>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CA"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CA"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CA"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1" name="TextBox 90">
            <a:extLst>
              <a:ext uri="{FF2B5EF4-FFF2-40B4-BE49-F238E27FC236}">
                <a16:creationId xmlns:a16="http://schemas.microsoft.com/office/drawing/2014/main" id="{9C62B782-7A9C-7044-BA86-23F6435F44CC}"/>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Feasibility</a:t>
            </a:r>
            <a:endParaRPr kumimoji="0" lang="en-CA"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2" name="Slide Number Placeholder 1">
            <a:extLst>
              <a:ext uri="{FF2B5EF4-FFF2-40B4-BE49-F238E27FC236}">
                <a16:creationId xmlns:a16="http://schemas.microsoft.com/office/drawing/2014/main" id="{56879BFE-0279-B848-A997-6ED0709D9FBA}"/>
              </a:ext>
            </a:extLst>
          </p:cNvPr>
          <p:cNvSpPr txBox="1">
            <a:spLocks/>
          </p:cNvSpPr>
          <p:nvPr/>
        </p:nvSpPr>
        <p:spPr>
          <a:xfrm>
            <a:off x="11578273" y="225425"/>
            <a:ext cx="433387" cy="2778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166B062-1A6E-964E-AF2C-77C8ED54CB2E}" type="slidenum">
              <a:rPr lang="en-CA"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24</a:t>
            </a:fld>
            <a:endParaRPr lang="en-CA"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grpSp>
        <p:nvGrpSpPr>
          <p:cNvPr id="93" name="Group 92">
            <a:extLst>
              <a:ext uri="{FF2B5EF4-FFF2-40B4-BE49-F238E27FC236}">
                <a16:creationId xmlns:a16="http://schemas.microsoft.com/office/drawing/2014/main" id="{ADED4D55-7B4B-3445-9902-A5C1361468E4}"/>
              </a:ext>
            </a:extLst>
          </p:cNvPr>
          <p:cNvGrpSpPr/>
          <p:nvPr/>
        </p:nvGrpSpPr>
        <p:grpSpPr>
          <a:xfrm>
            <a:off x="5133882" y="5346577"/>
            <a:ext cx="1290172" cy="369332"/>
            <a:chOff x="4738557" y="2729190"/>
            <a:chExt cx="1290172" cy="369332"/>
          </a:xfrm>
        </p:grpSpPr>
        <p:grpSp>
          <p:nvGrpSpPr>
            <p:cNvPr id="114" name="Group 113">
              <a:extLst>
                <a:ext uri="{FF2B5EF4-FFF2-40B4-BE49-F238E27FC236}">
                  <a16:creationId xmlns:a16="http://schemas.microsoft.com/office/drawing/2014/main" id="{1A84B490-B7B7-5C46-BCF9-0BF7C798FBFF}"/>
                </a:ext>
              </a:extLst>
            </p:cNvPr>
            <p:cNvGrpSpPr/>
            <p:nvPr/>
          </p:nvGrpSpPr>
          <p:grpSpPr>
            <a:xfrm>
              <a:off x="4738557" y="2729190"/>
              <a:ext cx="1290172" cy="369332"/>
              <a:chOff x="6905616" y="453723"/>
              <a:chExt cx="1290172" cy="369332"/>
            </a:xfrm>
          </p:grpSpPr>
          <p:sp>
            <p:nvSpPr>
              <p:cNvPr id="119" name="Snip Single Corner Rectangle 118">
                <a:extLst>
                  <a:ext uri="{FF2B5EF4-FFF2-40B4-BE49-F238E27FC236}">
                    <a16:creationId xmlns:a16="http://schemas.microsoft.com/office/drawing/2014/main" id="{0930C269-70CD-5045-875B-F99EEAF89608}"/>
                  </a:ext>
                </a:extLst>
              </p:cNvPr>
              <p:cNvSpPr/>
              <p:nvPr/>
            </p:nvSpPr>
            <p:spPr>
              <a:xfrm>
                <a:off x="6905616" y="504207"/>
                <a:ext cx="192617" cy="261610"/>
              </a:xfrm>
              <a:prstGeom prst="snip1Rect">
                <a:avLst>
                  <a:gd name="adj" fmla="val 26212"/>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TextBox 119">
                <a:extLst>
                  <a:ext uri="{FF2B5EF4-FFF2-40B4-BE49-F238E27FC236}">
                    <a16:creationId xmlns:a16="http://schemas.microsoft.com/office/drawing/2014/main" id="{DADA07F0-F671-F242-89BF-BA94E8A74673}"/>
                  </a:ext>
                </a:extLst>
              </p:cNvPr>
              <p:cNvSpPr txBox="1"/>
              <p:nvPr/>
            </p:nvSpPr>
            <p:spPr>
              <a:xfrm>
                <a:off x="7077486" y="453723"/>
                <a:ext cx="1118302" cy="369332"/>
              </a:xfrm>
              <a:prstGeom prst="rect">
                <a:avLst/>
              </a:prstGeom>
              <a:noFill/>
            </p:spPr>
            <p:txBody>
              <a:bodyPr wrap="square" rtlCol="0">
                <a:spAutoFit/>
              </a:bodyPr>
              <a:lstStyle/>
              <a:p>
                <a:r>
                  <a:rPr lang="en-CA" sz="900" b="1">
                    <a:latin typeface="Roboto Condensed" panose="02000000000000000000" pitchFamily="2" charset="0"/>
                    <a:ea typeface="Roboto Condensed" panose="02000000000000000000" pitchFamily="2" charset="0"/>
                  </a:rPr>
                  <a:t>co-operative housing legislation</a:t>
                </a:r>
              </a:p>
            </p:txBody>
          </p:sp>
        </p:grpSp>
        <p:sp>
          <p:nvSpPr>
            <p:cNvPr id="115" name="Freeform 114">
              <a:extLst>
                <a:ext uri="{FF2B5EF4-FFF2-40B4-BE49-F238E27FC236}">
                  <a16:creationId xmlns:a16="http://schemas.microsoft.com/office/drawing/2014/main" id="{CEA0D361-8615-1442-9F21-2862AD1474D4}"/>
                </a:ext>
              </a:extLst>
            </p:cNvPr>
            <p:cNvSpPr/>
            <p:nvPr/>
          </p:nvSpPr>
          <p:spPr>
            <a:xfrm>
              <a:off x="4768850" y="2846842"/>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6" name="Freeform 115">
              <a:extLst>
                <a:ext uri="{FF2B5EF4-FFF2-40B4-BE49-F238E27FC236}">
                  <a16:creationId xmlns:a16="http://schemas.microsoft.com/office/drawing/2014/main" id="{CB23C97E-3785-AB40-88E2-CEEA3BBC0F66}"/>
                </a:ext>
              </a:extLst>
            </p:cNvPr>
            <p:cNvSpPr/>
            <p:nvPr/>
          </p:nvSpPr>
          <p:spPr>
            <a:xfrm>
              <a:off x="4786122" y="2883999"/>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7" name="Freeform 116">
              <a:extLst>
                <a:ext uri="{FF2B5EF4-FFF2-40B4-BE49-F238E27FC236}">
                  <a16:creationId xmlns:a16="http://schemas.microsoft.com/office/drawing/2014/main" id="{0601CCE9-0BC4-D24A-A03F-4F9A95F63B00}"/>
                </a:ext>
              </a:extLst>
            </p:cNvPr>
            <p:cNvSpPr/>
            <p:nvPr/>
          </p:nvSpPr>
          <p:spPr>
            <a:xfrm>
              <a:off x="4814392" y="2971081"/>
              <a:ext cx="72000"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8" name="Freeform 117">
              <a:extLst>
                <a:ext uri="{FF2B5EF4-FFF2-40B4-BE49-F238E27FC236}">
                  <a16:creationId xmlns:a16="http://schemas.microsoft.com/office/drawing/2014/main" id="{F818A9FA-EE7E-9A44-99A8-8AA4F503E943}"/>
                </a:ext>
              </a:extLst>
            </p:cNvPr>
            <p:cNvSpPr/>
            <p:nvPr/>
          </p:nvSpPr>
          <p:spPr>
            <a:xfrm rot="10800000">
              <a:off x="4768850" y="2927133"/>
              <a:ext cx="111125" cy="17506"/>
            </a:xfrm>
            <a:custGeom>
              <a:avLst/>
              <a:gdLst>
                <a:gd name="connsiteX0" fmla="*/ 0 w 111125"/>
                <a:gd name="connsiteY0" fmla="*/ 1133 h 17506"/>
                <a:gd name="connsiteX1" fmla="*/ 3175 w 111125"/>
                <a:gd name="connsiteY1" fmla="*/ 17008 h 17506"/>
                <a:gd name="connsiteX2" fmla="*/ 12700 w 111125"/>
                <a:gd name="connsiteY2" fmla="*/ 10658 h 17506"/>
                <a:gd name="connsiteX3" fmla="*/ 22225 w 111125"/>
                <a:gd name="connsiteY3" fmla="*/ 1133 h 17506"/>
                <a:gd name="connsiteX4" fmla="*/ 28575 w 111125"/>
                <a:gd name="connsiteY4" fmla="*/ 10658 h 17506"/>
                <a:gd name="connsiteX5" fmla="*/ 47625 w 111125"/>
                <a:gd name="connsiteY5" fmla="*/ 1133 h 17506"/>
                <a:gd name="connsiteX6" fmla="*/ 57150 w 111125"/>
                <a:gd name="connsiteY6" fmla="*/ 4308 h 17506"/>
                <a:gd name="connsiteX7" fmla="*/ 63500 w 111125"/>
                <a:gd name="connsiteY7" fmla="*/ 13833 h 17506"/>
                <a:gd name="connsiteX8" fmla="*/ 73025 w 111125"/>
                <a:gd name="connsiteY8" fmla="*/ 10658 h 17506"/>
                <a:gd name="connsiteX9" fmla="*/ 85725 w 111125"/>
                <a:gd name="connsiteY9" fmla="*/ 10658 h 17506"/>
                <a:gd name="connsiteX10" fmla="*/ 95250 w 111125"/>
                <a:gd name="connsiteY10" fmla="*/ 4308 h 17506"/>
                <a:gd name="connsiteX11" fmla="*/ 111125 w 111125"/>
                <a:gd name="connsiteY11" fmla="*/ 7483 h 1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25" h="17506">
                  <a:moveTo>
                    <a:pt x="0" y="1133"/>
                  </a:moveTo>
                  <a:cubicBezTo>
                    <a:pt x="1058" y="6425"/>
                    <a:pt x="-1142" y="13770"/>
                    <a:pt x="3175" y="17008"/>
                  </a:cubicBezTo>
                  <a:cubicBezTo>
                    <a:pt x="6228" y="19298"/>
                    <a:pt x="9769" y="13101"/>
                    <a:pt x="12700" y="10658"/>
                  </a:cubicBezTo>
                  <a:cubicBezTo>
                    <a:pt x="16149" y="7783"/>
                    <a:pt x="19050" y="4308"/>
                    <a:pt x="22225" y="1133"/>
                  </a:cubicBezTo>
                  <a:cubicBezTo>
                    <a:pt x="24342" y="4308"/>
                    <a:pt x="25032" y="9241"/>
                    <a:pt x="28575" y="10658"/>
                  </a:cubicBezTo>
                  <a:cubicBezTo>
                    <a:pt x="32683" y="12301"/>
                    <a:pt x="45619" y="2470"/>
                    <a:pt x="47625" y="1133"/>
                  </a:cubicBezTo>
                  <a:cubicBezTo>
                    <a:pt x="50800" y="2191"/>
                    <a:pt x="54537" y="2217"/>
                    <a:pt x="57150" y="4308"/>
                  </a:cubicBezTo>
                  <a:cubicBezTo>
                    <a:pt x="60130" y="6692"/>
                    <a:pt x="59957" y="12416"/>
                    <a:pt x="63500" y="13833"/>
                  </a:cubicBezTo>
                  <a:cubicBezTo>
                    <a:pt x="66607" y="15076"/>
                    <a:pt x="69850" y="11716"/>
                    <a:pt x="73025" y="10658"/>
                  </a:cubicBezTo>
                  <a:cubicBezTo>
                    <a:pt x="87966" y="-11754"/>
                    <a:pt x="70784" y="7670"/>
                    <a:pt x="85725" y="10658"/>
                  </a:cubicBezTo>
                  <a:cubicBezTo>
                    <a:pt x="89467" y="11406"/>
                    <a:pt x="92075" y="6425"/>
                    <a:pt x="95250" y="4308"/>
                  </a:cubicBezTo>
                  <a:cubicBezTo>
                    <a:pt x="108977" y="7740"/>
                    <a:pt x="103586" y="7483"/>
                    <a:pt x="111125" y="748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121" name="Rectangle 120">
            <a:extLst>
              <a:ext uri="{FF2B5EF4-FFF2-40B4-BE49-F238E27FC236}">
                <a16:creationId xmlns:a16="http://schemas.microsoft.com/office/drawing/2014/main" id="{CDB33E84-1151-9E4D-B272-9C51E9F96C29}"/>
              </a:ext>
            </a:extLst>
          </p:cNvPr>
          <p:cNvSpPr/>
          <p:nvPr/>
        </p:nvSpPr>
        <p:spPr>
          <a:xfrm>
            <a:off x="884799" y="487228"/>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How does Dwell work from a system perspective?</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22" name="TextBox 121">
            <a:extLst>
              <a:ext uri="{FF2B5EF4-FFF2-40B4-BE49-F238E27FC236}">
                <a16:creationId xmlns:a16="http://schemas.microsoft.com/office/drawing/2014/main" id="{8B7ED766-0979-8041-A6AD-89BC72A460A5}"/>
              </a:ext>
            </a:extLst>
          </p:cNvPr>
          <p:cNvSpPr txBox="1"/>
          <p:nvPr/>
        </p:nvSpPr>
        <p:spPr>
          <a:xfrm>
            <a:off x="876410" y="1021508"/>
            <a:ext cx="3311336" cy="12772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i="0" u="none" strike="noStrike" kern="1200" cap="none" spc="0" normalizeH="0" baseline="0" noProof="0">
                <a:ln>
                  <a:noFill/>
                </a:ln>
                <a:solidFill>
                  <a:srgbClr val="000000"/>
                </a:solidFill>
                <a:effectLst/>
                <a:uLnTx/>
                <a:uFillTx/>
                <a:latin typeface="Roboto" charset="0"/>
                <a:ea typeface="Roboto" charset="0"/>
                <a:cs typeface="Roboto" charset="0"/>
              </a:rPr>
              <a:t>This page provides an overview of how Dwell works from a system perspective. The six players support the service delivery to </a:t>
            </a:r>
            <a:r>
              <a:rPr kumimoji="0" lang="en-CA" sz="1100" b="1" i="0" u="none" strike="noStrike" kern="1200" cap="none" spc="0" normalizeH="0" baseline="0" noProof="0">
                <a:ln>
                  <a:noFill/>
                </a:ln>
                <a:solidFill>
                  <a:srgbClr val="000000"/>
                </a:solidFill>
                <a:effectLst/>
                <a:uLnTx/>
                <a:uFillTx/>
                <a:latin typeface="Roboto" charset="0"/>
                <a:ea typeface="Roboto" charset="0"/>
                <a:cs typeface="Roboto" charset="0"/>
              </a:rPr>
              <a:t>residents </a:t>
            </a:r>
            <a:r>
              <a:rPr kumimoji="0" lang="en-CA" sz="1100" i="0" u="none" strike="noStrike" kern="1200" cap="none" spc="0" normalizeH="0" baseline="0" noProof="0">
                <a:ln>
                  <a:noFill/>
                </a:ln>
                <a:solidFill>
                  <a:srgbClr val="000000"/>
                </a:solidFill>
                <a:effectLst/>
                <a:uLnTx/>
                <a:uFillTx/>
                <a:latin typeface="Roboto" charset="0"/>
                <a:ea typeface="Roboto" charset="0"/>
                <a:cs typeface="Roboto" charset="0"/>
              </a:rPr>
              <a:t>at the centre of the model. The image provides a high-level visualization of the relationships between players and the contracts and documents governing those relationships.</a:t>
            </a:r>
          </a:p>
        </p:txBody>
      </p:sp>
      <p:sp>
        <p:nvSpPr>
          <p:cNvPr id="11" name="Rectangle 10">
            <a:extLst>
              <a:ext uri="{FF2B5EF4-FFF2-40B4-BE49-F238E27FC236}">
                <a16:creationId xmlns:a16="http://schemas.microsoft.com/office/drawing/2014/main" id="{624586F7-B4E1-5640-AD85-0D497B981206}"/>
              </a:ext>
            </a:extLst>
          </p:cNvPr>
          <p:cNvSpPr/>
          <p:nvPr/>
        </p:nvSpPr>
        <p:spPr>
          <a:xfrm>
            <a:off x="6528325" y="1947478"/>
            <a:ext cx="1402272" cy="523220"/>
          </a:xfrm>
          <a:prstGeom prst="rect">
            <a:avLst/>
          </a:prstGeom>
          <a:solidFill>
            <a:schemeClr val="accent3"/>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Non-</a:t>
            </a:r>
            <a:r>
              <a:rPr lang="en-CA" sz="1400" b="1" i="1" kern="0">
                <a:solidFill>
                  <a:schemeClr val="bg1"/>
                </a:solidFill>
                <a:latin typeface="Roboto Condensed" panose="02000000000000000000" pitchFamily="2" charset="0"/>
                <a:ea typeface="Roboto Condensed" panose="02000000000000000000" pitchFamily="2" charset="0"/>
              </a:rPr>
              <a:t>Profit </a:t>
            </a: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Landowner</a:t>
            </a:r>
          </a:p>
        </p:txBody>
      </p:sp>
      <p:sp>
        <p:nvSpPr>
          <p:cNvPr id="123" name="TextBox 122">
            <a:extLst>
              <a:ext uri="{FF2B5EF4-FFF2-40B4-BE49-F238E27FC236}">
                <a16:creationId xmlns:a16="http://schemas.microsoft.com/office/drawing/2014/main" id="{9E86510D-A7B2-2404-1D01-B16FCA17F0FA}"/>
              </a:ext>
            </a:extLst>
          </p:cNvPr>
          <p:cNvSpPr txBox="1"/>
          <p:nvPr/>
        </p:nvSpPr>
        <p:spPr>
          <a:xfrm>
            <a:off x="9870661" y="4827455"/>
            <a:ext cx="2165764"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000000"/>
                </a:solidFill>
                <a:effectLst/>
                <a:highlight>
                  <a:srgbClr val="FFFF00"/>
                </a:highlight>
                <a:uLnTx/>
                <a:uFillTx/>
                <a:latin typeface="Roboto" charset="0"/>
                <a:ea typeface="Roboto" charset="0"/>
                <a:cs typeface="Roboto" charset="0"/>
              </a:rPr>
              <a:t>For Dwell residents</a:t>
            </a:r>
            <a:r>
              <a:rPr kumimoji="0" lang="en-CA" sz="1100" i="0" u="none" strike="noStrike" kern="1200" cap="none" spc="0" normalizeH="0" baseline="0" noProof="0">
                <a:ln>
                  <a:noFill/>
                </a:ln>
                <a:solidFill>
                  <a:srgbClr val="000000"/>
                </a:solidFill>
                <a:effectLst/>
                <a:highlight>
                  <a:srgbClr val="FFFF00"/>
                </a:highlight>
                <a:uLnTx/>
                <a:uFillTx/>
                <a:latin typeface="Roboto" charset="0"/>
                <a:ea typeface="Roboto" charset="0"/>
                <a:cs typeface="Roboto" charset="0"/>
              </a:rPr>
              <a:t>, key relationships include those with the Residents’ Membership Association, the Support Service Provider, and the Non-Profit Landowner. These relationships are highlighted in this image.</a:t>
            </a:r>
          </a:p>
        </p:txBody>
      </p:sp>
      <p:sp>
        <p:nvSpPr>
          <p:cNvPr id="124" name="TextBox 123">
            <a:extLst>
              <a:ext uri="{FF2B5EF4-FFF2-40B4-BE49-F238E27FC236}">
                <a16:creationId xmlns:a16="http://schemas.microsoft.com/office/drawing/2014/main" id="{8FEB77F1-872A-DCC3-61CD-8171C953331A}"/>
              </a:ext>
            </a:extLst>
          </p:cNvPr>
          <p:cNvSpPr txBox="1"/>
          <p:nvPr/>
        </p:nvSpPr>
        <p:spPr>
          <a:xfrm>
            <a:off x="7826453" y="2892994"/>
            <a:ext cx="715888" cy="430887"/>
          </a:xfrm>
          <a:prstGeom prst="rect">
            <a:avLst/>
          </a:prstGeom>
          <a:solidFill>
            <a:schemeClr val="bg1"/>
          </a:solidFill>
        </p:spPr>
        <p:txBody>
          <a:bodyPr wrap="square" rtlCol="0">
            <a:spAutoFit/>
          </a:bodyPr>
          <a:lstStyle/>
          <a:p>
            <a:r>
              <a:rPr lang="en-CA" sz="1100" i="1">
                <a:highlight>
                  <a:srgbClr val="FFFF00"/>
                </a:highlight>
                <a:latin typeface="Roboto Condensed" panose="02000000000000000000" pitchFamily="2" charset="0"/>
                <a:ea typeface="Roboto Condensed" panose="02000000000000000000" pitchFamily="2" charset="0"/>
              </a:rPr>
              <a:t>contracts with</a:t>
            </a:r>
          </a:p>
        </p:txBody>
      </p:sp>
      <p:sp>
        <p:nvSpPr>
          <p:cNvPr id="125" name="TextBox 124">
            <a:extLst>
              <a:ext uri="{FF2B5EF4-FFF2-40B4-BE49-F238E27FC236}">
                <a16:creationId xmlns:a16="http://schemas.microsoft.com/office/drawing/2014/main" id="{F23995DF-9390-0BFD-24C9-32B30F09034E}"/>
              </a:ext>
            </a:extLst>
          </p:cNvPr>
          <p:cNvSpPr txBox="1"/>
          <p:nvPr/>
        </p:nvSpPr>
        <p:spPr>
          <a:xfrm>
            <a:off x="3076362" y="3872533"/>
            <a:ext cx="715888" cy="430887"/>
          </a:xfrm>
          <a:prstGeom prst="rect">
            <a:avLst/>
          </a:prstGeom>
          <a:solidFill>
            <a:schemeClr val="bg1"/>
          </a:solidFill>
        </p:spPr>
        <p:txBody>
          <a:bodyPr wrap="square" rtlCol="0">
            <a:spAutoFit/>
          </a:bodyPr>
          <a:lstStyle/>
          <a:p>
            <a:r>
              <a:rPr lang="en-CA" sz="1100" i="1">
                <a:highlight>
                  <a:srgbClr val="FFFF00"/>
                </a:highlight>
                <a:latin typeface="Roboto Condensed" panose="02000000000000000000" pitchFamily="2" charset="0"/>
                <a:ea typeface="Roboto Condensed" panose="02000000000000000000" pitchFamily="2" charset="0"/>
              </a:rPr>
              <a:t>engages with</a:t>
            </a:r>
          </a:p>
        </p:txBody>
      </p:sp>
    </p:spTree>
    <p:extLst>
      <p:ext uri="{BB962C8B-B14F-4D97-AF65-F5344CB8AC3E}">
        <p14:creationId xmlns:p14="http://schemas.microsoft.com/office/powerpoint/2010/main" val="347130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1B564-5BCE-DB47-B0CC-94A76E580769}"/>
              </a:ext>
            </a:extLst>
          </p:cNvPr>
          <p:cNvSpPr/>
          <p:nvPr/>
        </p:nvSpPr>
        <p:spPr>
          <a:xfrm>
            <a:off x="8037690" y="0"/>
            <a:ext cx="399873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25</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83427" y="484959"/>
            <a:ext cx="5221282"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500">
                <a:latin typeface="Roboto Slab Black" pitchFamily="2" charset="0"/>
                <a:ea typeface="Roboto Slab Black" pitchFamily="2" charset="0"/>
              </a:rPr>
              <a:t>A Viable Real Estate Model for Development</a:t>
            </a:r>
          </a:p>
        </p:txBody>
      </p:sp>
      <p:sp>
        <p:nvSpPr>
          <p:cNvPr id="7" name="TextBox 6">
            <a:extLst>
              <a:ext uri="{FF2B5EF4-FFF2-40B4-BE49-F238E27FC236}">
                <a16:creationId xmlns:a16="http://schemas.microsoft.com/office/drawing/2014/main" id="{35D00278-AA97-3344-B04F-5B5A36F5EF7B}"/>
              </a:ext>
            </a:extLst>
          </p:cNvPr>
          <p:cNvSpPr txBox="1"/>
          <p:nvPr/>
        </p:nvSpPr>
        <p:spPr>
          <a:xfrm>
            <a:off x="884799" y="2668415"/>
            <a:ext cx="6983303" cy="738664"/>
          </a:xfrm>
          <a:prstGeom prst="rect">
            <a:avLst/>
          </a:prstGeom>
          <a:noFill/>
          <a:ln>
            <a:noFill/>
          </a:ln>
        </p:spPr>
        <p:txBody>
          <a:bodyPr wrap="square" rtlCol="0">
            <a:spAutoFit/>
          </a:bodyPr>
          <a:lstStyle/>
          <a:p>
            <a:pPr lvl="0">
              <a:defRPr/>
            </a:pPr>
            <a:r>
              <a:rPr lang="en-US" sz="1400">
                <a:solidFill>
                  <a:schemeClr val="bg1"/>
                </a:solidFill>
                <a:latin typeface="Roboto" charset="0"/>
                <a:ea typeface="Roboto" charset="0"/>
                <a:cs typeface="Roboto" charset="0"/>
              </a:rPr>
              <a:t>This section provides a high-level overview of the financial modelling undertaken for this initiative, including how we infused our success criteria into the model, our assumptions, and an optimal rental rebate scenario.</a:t>
            </a:r>
            <a:endParaRPr lang="en-US" sz="1400" i="1">
              <a:solidFill>
                <a:schemeClr val="bg1"/>
              </a:solidFill>
              <a:latin typeface="Roboto" charset="0"/>
              <a:ea typeface="Roboto" charset="0"/>
              <a:cs typeface="Roboto" charset="0"/>
            </a:endParaRPr>
          </a:p>
        </p:txBody>
      </p:sp>
      <p:sp>
        <p:nvSpPr>
          <p:cNvPr id="8" name="Rectangle 7">
            <a:extLst>
              <a:ext uri="{FF2B5EF4-FFF2-40B4-BE49-F238E27FC236}">
                <a16:creationId xmlns:a16="http://schemas.microsoft.com/office/drawing/2014/main" id="{CCD1C25F-92B8-C94C-8707-377E576426C0}"/>
              </a:ext>
            </a:extLst>
          </p:cNvPr>
          <p:cNvSpPr/>
          <p:nvPr/>
        </p:nvSpPr>
        <p:spPr>
          <a:xfrm>
            <a:off x="884799" y="1688487"/>
            <a:ext cx="6983303" cy="954107"/>
          </a:xfrm>
          <a:prstGeom prst="rect">
            <a:avLst/>
          </a:prstGeom>
          <a:noFill/>
          <a:ln>
            <a:noFill/>
          </a:ln>
        </p:spPr>
        <p:txBody>
          <a:bodyPr wrap="square" lIns="91440" tIns="45720" rIns="91440" bIns="45720" anchor="t">
            <a:spAutoFit/>
          </a:bodyPr>
          <a:lstStyle/>
          <a:p>
            <a:pPr>
              <a:defRPr/>
            </a:pPr>
            <a:r>
              <a:rPr lang="en-US" sz="1400" b="1" kern="0">
                <a:solidFill>
                  <a:schemeClr val="accent5"/>
                </a:solidFill>
                <a:latin typeface="Roboto Slab"/>
                <a:ea typeface="Roboto Slab" pitchFamily="2" charset="0"/>
              </a:rPr>
              <a:t>For the Dwell model to be realized, a viable real estate model is required. This new housing model uses a traditional non-profit development approach, incorporating philanthropic and public funds to acquire or build the units, with a combination of rental revenue and operating subsidies to run the building.</a:t>
            </a: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932AE79-A07F-0444-95C9-610F9518522D}"/>
              </a:ext>
            </a:extLst>
          </p:cNvPr>
          <p:cNvSpPr txBox="1"/>
          <p:nvPr/>
        </p:nvSpPr>
        <p:spPr>
          <a:xfrm>
            <a:off x="309304"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lumMod val="20000"/>
                    <a:lumOff val="80000"/>
                  </a:schemeClr>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1" name="Rectangle 10">
            <a:extLst>
              <a:ext uri="{FF2B5EF4-FFF2-40B4-BE49-F238E27FC236}">
                <a16:creationId xmlns:a16="http://schemas.microsoft.com/office/drawing/2014/main" id="{1AE27201-F0F4-8030-08BA-D3AFB13D04D8}"/>
              </a:ext>
            </a:extLst>
          </p:cNvPr>
          <p:cNvSpPr/>
          <p:nvPr/>
        </p:nvSpPr>
        <p:spPr>
          <a:xfrm>
            <a:off x="8260024" y="1680098"/>
            <a:ext cx="3301471" cy="2292935"/>
          </a:xfrm>
          <a:prstGeom prst="rect">
            <a:avLst/>
          </a:prstGeom>
          <a:ln>
            <a:noFill/>
          </a:ln>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CA" sz="1100" b="1">
                <a:highlight>
                  <a:srgbClr val="FFFF00"/>
                </a:highlight>
                <a:latin typeface="Roboto" panose="02000000000000000000" pitchFamily="2" charset="0"/>
                <a:ea typeface="Roboto" panose="02000000000000000000" pitchFamily="2" charset="0"/>
                <a:cs typeface="Roboto" panose="02000000000000000000" pitchFamily="2" charset="0"/>
              </a:rPr>
              <a:t>We use the term “</a:t>
            </a:r>
            <a:r>
              <a:rPr lang="en-CA" sz="1100" b="1" i="1">
                <a:highlight>
                  <a:srgbClr val="FFFF00"/>
                </a:highlight>
                <a:latin typeface="Roboto Condensed" panose="02000000000000000000" pitchFamily="2" charset="0"/>
                <a:ea typeface="Roboto Condensed" panose="02000000000000000000" pitchFamily="2" charset="0"/>
                <a:cs typeface="Roboto" panose="02000000000000000000" pitchFamily="2" charset="0"/>
              </a:rPr>
              <a:t>rental rebates</a:t>
            </a:r>
            <a:r>
              <a:rPr lang="en-CA" sz="1100" b="1">
                <a:highlight>
                  <a:srgbClr val="FFFF00"/>
                </a:highlight>
                <a:latin typeface="Roboto" panose="02000000000000000000" pitchFamily="2" charset="0"/>
                <a:ea typeface="Roboto" panose="02000000000000000000" pitchFamily="2" charset="0"/>
                <a:cs typeface="Roboto" panose="02000000000000000000" pitchFamily="2" charset="0"/>
              </a:rPr>
              <a:t>” throughout this section. </a:t>
            </a:r>
            <a:r>
              <a:rPr lang="en-CA" sz="1100">
                <a:highlight>
                  <a:srgbClr val="FFFF00"/>
                </a:highlight>
                <a:latin typeface="Roboto" panose="02000000000000000000" pitchFamily="2" charset="0"/>
                <a:ea typeface="Roboto" panose="02000000000000000000" pitchFamily="2" charset="0"/>
                <a:cs typeface="Roboto" panose="02000000000000000000" pitchFamily="2" charset="0"/>
              </a:rPr>
              <a:t>This term refers to the funds that Dwell residents receive when moving out after a milestone year. The rebate is an integral component of the Dwell model, mimicking a homeowner “cashing out their equity” when they sell their home.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CA" sz="1100" i="0" u="none" strike="noStrike" kern="1200" cap="none" spc="0" normalizeH="0" baseline="0" noProof="0">
              <a:ln>
                <a:noFill/>
              </a:ln>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CA" sz="1100">
                <a:highlight>
                  <a:srgbClr val="FFFF00"/>
                </a:highlight>
                <a:latin typeface="Roboto" panose="02000000000000000000" pitchFamily="2" charset="0"/>
                <a:ea typeface="Roboto" panose="02000000000000000000" pitchFamily="2" charset="0"/>
                <a:cs typeface="Roboto" panose="02000000000000000000" pitchFamily="2" charset="0"/>
              </a:rPr>
              <a:t>For tax reasons, these funds should be considered as a rebate on the Dwell resident’s rent, and thus should not be construed as income, profit sharing, equity, or any other type of compensation.</a:t>
            </a:r>
            <a:endParaRPr kumimoji="0" lang="en-CA" sz="1100" i="0" u="none" strike="noStrike" kern="1200" cap="none" spc="0" normalizeH="0" baseline="0" noProof="0">
              <a:ln>
                <a:noFill/>
              </a:ln>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1020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0FCCCCD-F623-B199-E69F-F3909C073144}"/>
              </a:ext>
            </a:extLst>
          </p:cNvPr>
          <p:cNvSpPr/>
          <p:nvPr/>
        </p:nvSpPr>
        <p:spPr>
          <a:xfrm>
            <a:off x="8037690" y="0"/>
            <a:ext cx="3998736"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The Financial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Viability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 name="TextBox 8">
            <a:extLst>
              <a:ext uri="{FF2B5EF4-FFF2-40B4-BE49-F238E27FC236}">
                <a16:creationId xmlns:a16="http://schemas.microsoft.com/office/drawing/2014/main" id="{03657928-BBD6-8D05-6924-33767061D752}"/>
              </a:ext>
            </a:extLst>
          </p:cNvPr>
          <p:cNvSpPr txBox="1"/>
          <p:nvPr/>
        </p:nvSpPr>
        <p:spPr>
          <a:xfrm>
            <a:off x="876410" y="1967619"/>
            <a:ext cx="3302947" cy="4324261"/>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Through this financial modelling, the Housing Journeys team set out to demonstrate a viable financial model—to represent one of many scenarios in which a non-profit landowner could build a new building and incorporate the Dwell program. </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This approach is not the only one that could be viable. There are a wide range of variables and levers an interested housing or service provider could play with to create a proforma that works for their specific initiative. Without testing the hundreds of permutations, this document presents one option based on the three </a:t>
            </a:r>
            <a:r>
              <a:rPr lang="en-US" sz="1100" b="1">
                <a:latin typeface="Roboto" panose="02000000000000000000" pitchFamily="2" charset="0"/>
                <a:ea typeface="Roboto" panose="02000000000000000000" pitchFamily="2" charset="0"/>
              </a:rPr>
              <a:t>Archetypes </a:t>
            </a:r>
            <a:r>
              <a:rPr lang="en-US" sz="1100">
                <a:latin typeface="Roboto" panose="02000000000000000000" pitchFamily="2" charset="0"/>
                <a:ea typeface="Roboto" panose="02000000000000000000" pitchFamily="2" charset="0"/>
              </a:rPr>
              <a:t>created to reflect the people Blue Door currently serves.  </a:t>
            </a:r>
          </a:p>
          <a:p>
            <a:endParaRPr lang="en-US" sz="1100">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What made our financial modelling process different was a laser focus on our four success criteria. </a:t>
            </a:r>
            <a:r>
              <a:rPr lang="en-US" sz="1100">
                <a:latin typeface="Roboto" panose="02000000000000000000" pitchFamily="2" charset="0"/>
                <a:ea typeface="Roboto" panose="02000000000000000000" pitchFamily="2" charset="0"/>
              </a:rPr>
              <a:t>In our experience, it is easy for the viability testing to happen separate from conversations about desirability. The Housing Journeys team made every effort to infuse these principles into our modelling every step of the way.</a:t>
            </a:r>
          </a:p>
        </p:txBody>
      </p:sp>
      <p:sp>
        <p:nvSpPr>
          <p:cNvPr id="11" name="Rectangle 10">
            <a:extLst>
              <a:ext uri="{FF2B5EF4-FFF2-40B4-BE49-F238E27FC236}">
                <a16:creationId xmlns:a16="http://schemas.microsoft.com/office/drawing/2014/main" id="{F67719AD-D7C7-705B-A569-7ED66745C6F1}"/>
              </a:ext>
            </a:extLst>
          </p:cNvPr>
          <p:cNvSpPr/>
          <p:nvPr/>
        </p:nvSpPr>
        <p:spPr>
          <a:xfrm>
            <a:off x="876410" y="1659842"/>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Our First Iteration</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2" name="TextBox 11">
            <a:extLst>
              <a:ext uri="{FF2B5EF4-FFF2-40B4-BE49-F238E27FC236}">
                <a16:creationId xmlns:a16="http://schemas.microsoft.com/office/drawing/2014/main" id="{BC8DCA52-80BA-A575-D21C-82D11060B67D}"/>
              </a:ext>
            </a:extLst>
          </p:cNvPr>
          <p:cNvSpPr txBox="1"/>
          <p:nvPr/>
        </p:nvSpPr>
        <p:spPr>
          <a:xfrm>
            <a:off x="8265555" y="1890155"/>
            <a:ext cx="3302947" cy="2862322"/>
          </a:xfrm>
          <a:prstGeom prst="rect">
            <a:avLst/>
          </a:prstGeom>
          <a:noFill/>
          <a:ln>
            <a:noFill/>
          </a:ln>
        </p:spPr>
        <p:txBody>
          <a:bodyPr wrap="square" rtlCol="0">
            <a:spAutoFit/>
          </a:bodyPr>
          <a:lstStyle/>
          <a:p>
            <a:r>
              <a:rPr lang="en-US" sz="1000">
                <a:latin typeface="Roboto" panose="02000000000000000000" pitchFamily="2" charset="0"/>
                <a:ea typeface="Roboto" panose="02000000000000000000" pitchFamily="2" charset="0"/>
              </a:rPr>
              <a:t>The model shown in this section was designed with a young person in mind. This scenario imagines a person living in a Blue Door youth shelter, seeking to move on to independent housing. They face barriers due to low income, lack of affordable rentals, and rental stigma against youth. </a:t>
            </a:r>
          </a:p>
          <a:p>
            <a:endParaRPr lang="en-US" sz="1000">
              <a:latin typeface="Roboto" panose="02000000000000000000" pitchFamily="2" charset="0"/>
              <a:ea typeface="Roboto" panose="02000000000000000000" pitchFamily="2" charset="0"/>
            </a:endParaRPr>
          </a:p>
          <a:p>
            <a:r>
              <a:rPr lang="en-US" sz="1000">
                <a:latin typeface="Roboto" panose="02000000000000000000" pitchFamily="2" charset="0"/>
                <a:ea typeface="Roboto" panose="02000000000000000000" pitchFamily="2" charset="0"/>
              </a:rPr>
              <a:t>The table on the next page provides an overview of our assumptions for this young person’s income and housing costs over time. We assume once the young person is settled, they are able to secure part-time employment at minimum wage. Over the course of their tenure at Dwell, they secure full-time employment and modest pay increases.</a:t>
            </a:r>
          </a:p>
          <a:p>
            <a:endParaRPr lang="en-US" sz="1000">
              <a:latin typeface="Roboto" panose="02000000000000000000" pitchFamily="2" charset="0"/>
              <a:ea typeface="Roboto" panose="02000000000000000000" pitchFamily="2" charset="0"/>
            </a:endParaRPr>
          </a:p>
          <a:p>
            <a:r>
              <a:rPr lang="en-US" sz="1000">
                <a:latin typeface="Roboto" panose="02000000000000000000" pitchFamily="2" charset="0"/>
                <a:ea typeface="Roboto" panose="02000000000000000000" pitchFamily="2" charset="0"/>
              </a:rPr>
              <a:t>At Dwell, they pay 30% of their income on rent, with a portion of their rent going to building up their rental rebate pool.</a:t>
            </a:r>
          </a:p>
        </p:txBody>
      </p:sp>
      <p:sp>
        <p:nvSpPr>
          <p:cNvPr id="13" name="Rectangle 12">
            <a:extLst>
              <a:ext uri="{FF2B5EF4-FFF2-40B4-BE49-F238E27FC236}">
                <a16:creationId xmlns:a16="http://schemas.microsoft.com/office/drawing/2014/main" id="{726B8879-0673-95F2-3F9E-F6ED89CD4897}"/>
              </a:ext>
            </a:extLst>
          </p:cNvPr>
          <p:cNvSpPr/>
          <p:nvPr/>
        </p:nvSpPr>
        <p:spPr>
          <a:xfrm>
            <a:off x="8265555" y="1036113"/>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effectLst/>
                <a:uLnTx/>
                <a:uFillTx/>
                <a:latin typeface="Roboto Condensed" panose="02000000000000000000" pitchFamily="2" charset="0"/>
                <a:ea typeface="Roboto Condensed" panose="02000000000000000000" pitchFamily="2" charset="0"/>
              </a:rPr>
              <a:t>Designing for the People we Serve</a:t>
            </a:r>
            <a:endParaRPr kumimoji="0" lang="en-US" sz="1400" b="1" i="1" u="none" strike="noStrike" kern="0" cap="none" spc="0" normalizeH="0" baseline="0" noProof="0">
              <a:ln>
                <a:noFill/>
              </a:ln>
              <a:effectLst/>
              <a:uLnTx/>
              <a:uFillTx/>
              <a:latin typeface="Roboto Condensed" panose="02000000000000000000" pitchFamily="2" charset="0"/>
              <a:ea typeface="Roboto Condensed" panose="02000000000000000000" pitchFamily="2" charset="0"/>
            </a:endParaRPr>
          </a:p>
        </p:txBody>
      </p:sp>
      <p:sp>
        <p:nvSpPr>
          <p:cNvPr id="17" name="Rectangle 16">
            <a:extLst>
              <a:ext uri="{FF2B5EF4-FFF2-40B4-BE49-F238E27FC236}">
                <a16:creationId xmlns:a16="http://schemas.microsoft.com/office/drawing/2014/main" id="{6C688980-ABD7-01FF-2690-FF499D8E8596}"/>
              </a:ext>
            </a:extLst>
          </p:cNvPr>
          <p:cNvSpPr/>
          <p:nvPr/>
        </p:nvSpPr>
        <p:spPr>
          <a:xfrm>
            <a:off x="8265555" y="1338444"/>
            <a:ext cx="3302947" cy="55399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rPr>
              <a:t>ARCHETYPE 1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solidFill>
                  <a:schemeClr val="accent4"/>
                </a:solidFill>
                <a:effectLst/>
                <a:uLnTx/>
                <a:uFillTx/>
                <a:latin typeface="Roboto Slab" pitchFamily="2" charset="0"/>
                <a:ea typeface="Roboto Slab" pitchFamily="2" charset="0"/>
                <a:cs typeface="+mn-cs"/>
              </a:rPr>
              <a:t>Youth, unemployed but soon to be employed, looking for moderate wrap-around services</a:t>
            </a:r>
            <a:endParaRPr kumimoji="0" lang="en-US" sz="1000" b="1" i="0" u="none" strike="noStrike" kern="0" cap="none" spc="0" normalizeH="0" baseline="0" noProof="0">
              <a:ln>
                <a:noFill/>
              </a:ln>
              <a:solidFill>
                <a:schemeClr val="accent4"/>
              </a:solidFill>
              <a:effectLst/>
              <a:uLnTx/>
              <a:uFillTx/>
              <a:latin typeface="Roboto Slab" pitchFamily="2" charset="0"/>
              <a:ea typeface="Roboto Slab" pitchFamily="2" charset="0"/>
              <a:cs typeface="+mn-cs"/>
            </a:endParaRPr>
          </a:p>
        </p:txBody>
      </p:sp>
      <p:sp>
        <p:nvSpPr>
          <p:cNvPr id="22" name="Rectangle 21">
            <a:extLst>
              <a:ext uri="{FF2B5EF4-FFF2-40B4-BE49-F238E27FC236}">
                <a16:creationId xmlns:a16="http://schemas.microsoft.com/office/drawing/2014/main" id="{75735857-C335-C454-0F98-A710A9385EC6}"/>
              </a:ext>
            </a:extLst>
          </p:cNvPr>
          <p:cNvSpPr/>
          <p:nvPr/>
        </p:nvSpPr>
        <p:spPr>
          <a:xfrm>
            <a:off x="4547504" y="1659841"/>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Infusing the Success Criteria</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3" name="TextBox 22">
            <a:extLst>
              <a:ext uri="{FF2B5EF4-FFF2-40B4-BE49-F238E27FC236}">
                <a16:creationId xmlns:a16="http://schemas.microsoft.com/office/drawing/2014/main" id="{181D2F1C-9845-5858-0FF9-7BC67840EDAC}"/>
              </a:ext>
            </a:extLst>
          </p:cNvPr>
          <p:cNvSpPr txBox="1"/>
          <p:nvPr/>
        </p:nvSpPr>
        <p:spPr>
          <a:xfrm>
            <a:off x="4559783" y="1973065"/>
            <a:ext cx="3302947" cy="4385816"/>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This model considered the four success criteria in the following ways:</a:t>
            </a:r>
          </a:p>
          <a:p>
            <a:endParaRPr lang="en-US" sz="1100">
              <a:latin typeface="Roboto" panose="02000000000000000000" pitchFamily="2" charset="0"/>
              <a:ea typeface="Roboto" panose="02000000000000000000" pitchFamily="2" charset="0"/>
            </a:endParaRPr>
          </a:p>
          <a:p>
            <a:pPr>
              <a:spcAft>
                <a:spcPts val="600"/>
              </a:spcAft>
            </a:pPr>
            <a:r>
              <a:rPr lang="en-CA" sz="1100" b="1" kern="0">
                <a:latin typeface="Roboto Slab" pitchFamily="2" charset="0"/>
                <a:ea typeface="Roboto Slab" pitchFamily="2" charset="0"/>
              </a:rPr>
              <a:t>Permanence and Stability</a:t>
            </a:r>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The model assumes a non-profit landowner and developer with a mission to provide permanence and stability. The proforma assumes perpetual affordability for residents—the units do not convert to market rate after a certain time horizon.</a:t>
            </a:r>
          </a:p>
          <a:p>
            <a:endParaRPr lang="en-US" sz="1100">
              <a:latin typeface="Roboto" panose="02000000000000000000" pitchFamily="2" charset="0"/>
              <a:ea typeface="Roboto" panose="02000000000000000000" pitchFamily="2" charset="0"/>
            </a:endParaRPr>
          </a:p>
          <a:p>
            <a:pPr>
              <a:spcAft>
                <a:spcPts val="600"/>
              </a:spcAft>
            </a:pPr>
            <a:r>
              <a:rPr lang="en-CA" sz="1100" b="1" kern="0">
                <a:latin typeface="Roboto Slab" pitchFamily="2" charset="0"/>
                <a:ea typeface="Roboto Slab" pitchFamily="2" charset="0"/>
              </a:rPr>
              <a:t>Building Equity</a:t>
            </a:r>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After the milestone tenancy year (3 years for youth and 5 years for individuals and families), the household earns a minimum of $10,000 in rental rebates as “equity” they can take out should they decide to move on from Dwell</a:t>
            </a:r>
            <a:r>
              <a:rPr lang="en-US" sz="1100">
                <a:highlight>
                  <a:srgbClr val="FFFF00"/>
                </a:highlight>
                <a:latin typeface="Roboto" panose="02000000000000000000" pitchFamily="2" charset="0"/>
                <a:ea typeface="Roboto" panose="02000000000000000000" pitchFamily="2" charset="0"/>
              </a:rPr>
              <a:t>. The rental rebate is calculated as a percentage of their rent paid.</a:t>
            </a:r>
          </a:p>
          <a:p>
            <a:endParaRPr lang="en-US" sz="1100">
              <a:latin typeface="Roboto" panose="02000000000000000000" pitchFamily="2" charset="0"/>
              <a:ea typeface="Roboto" panose="02000000000000000000" pitchFamily="2" charset="0"/>
            </a:endParaRPr>
          </a:p>
          <a:p>
            <a:pPr>
              <a:spcAft>
                <a:spcPts val="600"/>
              </a:spcAft>
            </a:pPr>
            <a:r>
              <a:rPr lang="en-CA" sz="1100" b="1" kern="0">
                <a:latin typeface="Roboto Slab" pitchFamily="2" charset="0"/>
                <a:ea typeface="Roboto Slab" pitchFamily="2" charset="0"/>
              </a:rPr>
              <a:t>Control and Agency</a:t>
            </a:r>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The financial model does not assume unit turnover in the short-run like transitional housing but allows residents to stay as long as they wish, with a controlled rent.</a:t>
            </a:r>
          </a:p>
        </p:txBody>
      </p:sp>
      <p:sp>
        <p:nvSpPr>
          <p:cNvPr id="3" name="Rectangle 2">
            <a:extLst>
              <a:ext uri="{FF2B5EF4-FFF2-40B4-BE49-F238E27FC236}">
                <a16:creationId xmlns:a16="http://schemas.microsoft.com/office/drawing/2014/main" id="{3EED7958-0C3C-A0F0-CA49-CCA883506D90}"/>
              </a:ext>
            </a:extLst>
          </p:cNvPr>
          <p:cNvSpPr/>
          <p:nvPr/>
        </p:nvSpPr>
        <p:spPr>
          <a:xfrm>
            <a:off x="8265555" y="5100084"/>
            <a:ext cx="3312718" cy="1107996"/>
          </a:xfrm>
          <a:prstGeom prst="rect">
            <a:avLst/>
          </a:prstGeom>
        </p:spPr>
        <p:txBody>
          <a:bodyPr wrap="square">
            <a:spAutoFit/>
          </a:bodyPr>
          <a:lstStyle/>
          <a:p>
            <a:pPr lvl="0"/>
            <a:r>
              <a:rPr lang="en-US" sz="1100" i="1">
                <a:solidFill>
                  <a:srgbClr val="000000"/>
                </a:solidFill>
                <a:highlight>
                  <a:srgbClr val="FFFF00"/>
                </a:highlight>
                <a:latin typeface="Roboto Condensed" panose="02000000000000000000" pitchFamily="2" charset="0"/>
                <a:ea typeface="Roboto Condensed" panose="02000000000000000000" pitchFamily="2" charset="0"/>
              </a:rPr>
              <a:t>In this section, we chose to show financial modelling for  Archetype 1, as this Dwell resident would require the deepest level of affordability and subsidy to make the numbers “work.” The Housing Journeys team is proud to offer Dwell to those earning a below-minimum-wage income.</a:t>
            </a:r>
          </a:p>
        </p:txBody>
      </p:sp>
      <p:sp>
        <p:nvSpPr>
          <p:cNvPr id="18" name="Double Bracket 17">
            <a:extLst>
              <a:ext uri="{FF2B5EF4-FFF2-40B4-BE49-F238E27FC236}">
                <a16:creationId xmlns:a16="http://schemas.microsoft.com/office/drawing/2014/main" id="{A26800F5-E452-1F3C-76D5-C8715B3388D8}"/>
              </a:ext>
            </a:extLst>
          </p:cNvPr>
          <p:cNvSpPr/>
          <p:nvPr/>
        </p:nvSpPr>
        <p:spPr>
          <a:xfrm rot="5400000">
            <a:off x="9312805" y="3998034"/>
            <a:ext cx="1227983" cy="3302949"/>
          </a:xfrm>
          <a:prstGeom prst="bracketPair">
            <a:avLst>
              <a:gd name="adj" fmla="val 94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83306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27</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6410" y="798772"/>
            <a:ext cx="3302947" cy="5463034"/>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With any financial modelling exercise, a series of assumptions (with varying levels of certainty) are made to illustrate what is possible. The proforma model for </a:t>
            </a:r>
            <a:r>
              <a:rPr lang="en-CA" sz="1100" b="1">
                <a:latin typeface="Roboto" panose="02000000000000000000" pitchFamily="2" charset="0"/>
                <a:ea typeface="Roboto" panose="02000000000000000000" pitchFamily="2" charset="0"/>
              </a:rPr>
              <a:t>Archetype 1 </a:t>
            </a:r>
            <a:r>
              <a:rPr lang="en-CA" sz="1100">
                <a:latin typeface="Roboto" panose="02000000000000000000" pitchFamily="2" charset="0"/>
                <a:ea typeface="Roboto" panose="02000000000000000000" pitchFamily="2" charset="0"/>
              </a:rPr>
              <a:t>assumes the following:</a:t>
            </a:r>
          </a:p>
          <a:p>
            <a:endParaRPr lang="en-CA" sz="1100">
              <a:latin typeface="Roboto" panose="02000000000000000000" pitchFamily="2" charset="0"/>
              <a:ea typeface="Roboto" panose="02000000000000000000" pitchFamily="2" charset="0"/>
            </a:endParaRPr>
          </a:p>
          <a:p>
            <a:pPr>
              <a:spcAft>
                <a:spcPts val="600"/>
              </a:spcAft>
            </a:pPr>
            <a:r>
              <a:rPr lang="en-CA" sz="1100" b="1" kern="0">
                <a:solidFill>
                  <a:schemeClr val="accent2"/>
                </a:solidFill>
                <a:latin typeface="Roboto Slab" pitchFamily="2" charset="0"/>
                <a:ea typeface="Roboto Slab" pitchFamily="2" charset="0"/>
              </a:rPr>
              <a:t>Location and Built Form</a:t>
            </a:r>
            <a:endParaRPr lang="en-CA" sz="1100">
              <a:solidFill>
                <a:schemeClr val="accent2"/>
              </a:solidFill>
              <a:latin typeface="Roboto" panose="02000000000000000000" pitchFamily="2" charset="0"/>
              <a:ea typeface="Roboto" panose="02000000000000000000" pitchFamily="2" charset="0"/>
            </a:endParaRPr>
          </a:p>
          <a:p>
            <a:r>
              <a:rPr lang="en-CA" sz="1100" b="1">
                <a:latin typeface="Roboto" panose="02000000000000000000" pitchFamily="2" charset="0"/>
                <a:ea typeface="Roboto" panose="02000000000000000000" pitchFamily="2" charset="0"/>
              </a:rPr>
              <a:t>Newmarket, Ontario: </a:t>
            </a:r>
            <a:r>
              <a:rPr lang="en-CA" sz="1100">
                <a:latin typeface="Roboto" panose="02000000000000000000" pitchFamily="2" charset="0"/>
                <a:ea typeface="Roboto" panose="02000000000000000000" pitchFamily="2" charset="0"/>
              </a:rPr>
              <a:t>The model assumes a new development in Newmarket, Ontario (York Region). This is a property Blue Door currently owns.</a:t>
            </a:r>
          </a:p>
          <a:p>
            <a:endParaRPr lang="en-CA" sz="1100">
              <a:latin typeface="Roboto" panose="02000000000000000000" pitchFamily="2" charset="0"/>
              <a:ea typeface="Roboto" panose="02000000000000000000" pitchFamily="2" charset="0"/>
            </a:endParaRPr>
          </a:p>
          <a:p>
            <a:r>
              <a:rPr lang="en-CA" sz="1100" b="1">
                <a:latin typeface="Roboto" panose="02000000000000000000" pitchFamily="2" charset="0"/>
                <a:ea typeface="Roboto" panose="02000000000000000000" pitchFamily="2" charset="0"/>
              </a:rPr>
              <a:t>Fourteen (14) units: </a:t>
            </a:r>
            <a:r>
              <a:rPr lang="en-CA" sz="1100">
                <a:latin typeface="Roboto" panose="02000000000000000000" pitchFamily="2" charset="0"/>
                <a:ea typeface="Roboto" panose="02000000000000000000" pitchFamily="2" charset="0"/>
              </a:rPr>
              <a:t>The building would be a 14-unit building with a mix of two- and three-bedroom units.</a:t>
            </a:r>
          </a:p>
          <a:p>
            <a:endParaRPr lang="en-CA" sz="1100" b="1">
              <a:latin typeface="Roboto" panose="02000000000000000000" pitchFamily="2" charset="0"/>
              <a:ea typeface="Roboto" panose="02000000000000000000" pitchFamily="2" charset="0"/>
            </a:endParaRPr>
          </a:p>
          <a:p>
            <a:r>
              <a:rPr lang="en-CA" sz="1100" b="1">
                <a:latin typeface="Roboto" panose="02000000000000000000" pitchFamily="2" charset="0"/>
                <a:ea typeface="Roboto" panose="02000000000000000000" pitchFamily="2" charset="0"/>
              </a:rPr>
              <a:t>Neighbourhood</a:t>
            </a:r>
            <a:r>
              <a:rPr lang="en-CA" sz="1100">
                <a:latin typeface="Roboto" panose="02000000000000000000" pitchFamily="2" charset="0"/>
                <a:ea typeface="Roboto" panose="02000000000000000000" pitchFamily="2" charset="0"/>
              </a:rPr>
              <a:t>: The Housing Journeys team prioritizes transit-oriented neighbourhoods, within one kilometre of public transit, groceries, green space, and other community services.</a:t>
            </a:r>
          </a:p>
          <a:p>
            <a:endParaRPr lang="en-CA" sz="1100">
              <a:latin typeface="Roboto" panose="02000000000000000000" pitchFamily="2" charset="0"/>
              <a:ea typeface="Roboto" panose="02000000000000000000" pitchFamily="2" charset="0"/>
            </a:endParaRPr>
          </a:p>
          <a:p>
            <a:pPr>
              <a:spcAft>
                <a:spcPts val="600"/>
              </a:spcAft>
            </a:pPr>
            <a:r>
              <a:rPr lang="en-CA" sz="1100" b="1" kern="0">
                <a:solidFill>
                  <a:schemeClr val="accent2"/>
                </a:solidFill>
                <a:latin typeface="Roboto Slab" pitchFamily="2" charset="0"/>
                <a:ea typeface="Roboto Slab" pitchFamily="2" charset="0"/>
              </a:rPr>
              <a:t>Capital Budget</a:t>
            </a:r>
            <a:endParaRPr lang="en-US" sz="1100">
              <a:solidFill>
                <a:schemeClr val="accent2"/>
              </a:solidFill>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Contributions: </a:t>
            </a:r>
            <a:r>
              <a:rPr lang="en-US" sz="1100">
                <a:latin typeface="Roboto" panose="02000000000000000000" pitchFamily="2" charset="0"/>
                <a:ea typeface="Roboto" panose="02000000000000000000" pitchFamily="2" charset="0"/>
              </a:rPr>
              <a:t>We assumed…</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A fully-funded project with a program such as the Rapid Housing Initiative</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No financing required</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Land at no cost</a:t>
            </a:r>
          </a:p>
          <a:p>
            <a:pPr marL="171450" indent="-171450">
              <a:spcBef>
                <a:spcPts val="600"/>
              </a:spcBef>
              <a:buFont typeface="Arial" panose="020B0604020202020204" pitchFamily="34" charset="0"/>
              <a:buChar char="•"/>
            </a:pPr>
            <a:r>
              <a:rPr lang="en-US" sz="1100">
                <a:latin typeface="Roboto" panose="02000000000000000000" pitchFamily="2" charset="0"/>
                <a:ea typeface="Roboto" panose="02000000000000000000" pitchFamily="2" charset="0"/>
              </a:rPr>
              <a:t>Municipal waivers for development charges, property taxes, and parkland dedication</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490995"/>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Our Assumptions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Viability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graphicFrame>
        <p:nvGraphicFramePr>
          <p:cNvPr id="3" name="Table 4">
            <a:extLst>
              <a:ext uri="{FF2B5EF4-FFF2-40B4-BE49-F238E27FC236}">
                <a16:creationId xmlns:a16="http://schemas.microsoft.com/office/drawing/2014/main" id="{9A064416-5B2B-54A8-2251-58D9B508D620}"/>
              </a:ext>
            </a:extLst>
          </p:cNvPr>
          <p:cNvGraphicFramePr>
            <a:graphicFrameLocks noGrp="1"/>
          </p:cNvGraphicFramePr>
          <p:nvPr>
            <p:extLst>
              <p:ext uri="{D42A27DB-BD31-4B8C-83A1-F6EECF244321}">
                <p14:modId xmlns:p14="http://schemas.microsoft.com/office/powerpoint/2010/main" val="1171307399"/>
              </p:ext>
            </p:extLst>
          </p:nvPr>
        </p:nvGraphicFramePr>
        <p:xfrm>
          <a:off x="4591580" y="4581507"/>
          <a:ext cx="3281888" cy="1578330"/>
        </p:xfrm>
        <a:graphic>
          <a:graphicData uri="http://schemas.openxmlformats.org/drawingml/2006/table">
            <a:tbl>
              <a:tblPr firstRow="1" bandRow="1">
                <a:tableStyleId>{5C22544A-7EE6-4342-B048-85BDC9FD1C3A}</a:tableStyleId>
              </a:tblPr>
              <a:tblGrid>
                <a:gridCol w="639562">
                  <a:extLst>
                    <a:ext uri="{9D8B030D-6E8A-4147-A177-3AD203B41FA5}">
                      <a16:colId xmlns:a16="http://schemas.microsoft.com/office/drawing/2014/main" val="3616089989"/>
                    </a:ext>
                  </a:extLst>
                </a:gridCol>
                <a:gridCol w="1300571">
                  <a:extLst>
                    <a:ext uri="{9D8B030D-6E8A-4147-A177-3AD203B41FA5}">
                      <a16:colId xmlns:a16="http://schemas.microsoft.com/office/drawing/2014/main" val="4162149310"/>
                    </a:ext>
                  </a:extLst>
                </a:gridCol>
                <a:gridCol w="1341755">
                  <a:extLst>
                    <a:ext uri="{9D8B030D-6E8A-4147-A177-3AD203B41FA5}">
                      <a16:colId xmlns:a16="http://schemas.microsoft.com/office/drawing/2014/main" val="1133347238"/>
                    </a:ext>
                  </a:extLst>
                </a:gridCol>
              </a:tblGrid>
              <a:tr h="263055">
                <a:tc>
                  <a:txBody>
                    <a:bodyPr/>
                    <a:lstStyle/>
                    <a:p>
                      <a:pPr algn="ctr"/>
                      <a:r>
                        <a:rPr lang="en-CA" sz="1000">
                          <a:solidFill>
                            <a:schemeClr val="tx1"/>
                          </a:solidFill>
                          <a:latin typeface="Roboto" panose="02000000000000000000" pitchFamily="2" charset="0"/>
                          <a:ea typeface="Roboto" panose="02000000000000000000" pitchFamily="2" charset="0"/>
                        </a:rPr>
                        <a:t>Year</a:t>
                      </a:r>
                    </a:p>
                  </a:txBody>
                  <a:tcPr anchor="ctr">
                    <a:solidFill>
                      <a:schemeClr val="accent4">
                        <a:lumMod val="40000"/>
                        <a:lumOff val="60000"/>
                      </a:schemeClr>
                    </a:solidFill>
                  </a:tcPr>
                </a:tc>
                <a:tc>
                  <a:txBody>
                    <a:bodyPr/>
                    <a:lstStyle/>
                    <a:p>
                      <a:pPr algn="ctr"/>
                      <a:r>
                        <a:rPr lang="en-CA" sz="1000">
                          <a:solidFill>
                            <a:schemeClr val="tx1"/>
                          </a:solidFill>
                          <a:latin typeface="Roboto" panose="02000000000000000000" pitchFamily="2" charset="0"/>
                          <a:ea typeface="Roboto" panose="02000000000000000000" pitchFamily="2" charset="0"/>
                        </a:rPr>
                        <a:t>Household Income</a:t>
                      </a:r>
                    </a:p>
                  </a:txBody>
                  <a:tcPr anchor="ctr">
                    <a:solidFill>
                      <a:schemeClr val="accent4">
                        <a:lumMod val="40000"/>
                        <a:lumOff val="60000"/>
                      </a:schemeClr>
                    </a:solidFill>
                  </a:tcPr>
                </a:tc>
                <a:tc>
                  <a:txBody>
                    <a:bodyPr/>
                    <a:lstStyle/>
                    <a:p>
                      <a:pPr algn="ctr"/>
                      <a:r>
                        <a:rPr lang="en-CA" sz="1000">
                          <a:solidFill>
                            <a:schemeClr val="tx1"/>
                          </a:solidFill>
                          <a:latin typeface="Roboto" panose="02000000000000000000" pitchFamily="2" charset="0"/>
                          <a:ea typeface="Roboto" panose="02000000000000000000" pitchFamily="2" charset="0"/>
                        </a:rPr>
                        <a:t>Housing Payment</a:t>
                      </a:r>
                      <a:endParaRPr lang="en-CA" sz="1000" b="0">
                        <a:solidFill>
                          <a:schemeClr val="tx1"/>
                        </a:solidFill>
                        <a:latin typeface="Roboto" panose="02000000000000000000" pitchFamily="2" charset="0"/>
                        <a:ea typeface="Roboto" panose="02000000000000000000" pitchFamily="2" charset="0"/>
                      </a:endParaRPr>
                    </a:p>
                  </a:txBody>
                  <a:tcPr anchor="ctr">
                    <a:solidFill>
                      <a:schemeClr val="accent4">
                        <a:lumMod val="40000"/>
                        <a:lumOff val="60000"/>
                      </a:schemeClr>
                    </a:solidFill>
                  </a:tcPr>
                </a:tc>
                <a:extLst>
                  <a:ext uri="{0D108BD9-81ED-4DB2-BD59-A6C34878D82A}">
                    <a16:rowId xmlns:a16="http://schemas.microsoft.com/office/drawing/2014/main" val="3710480144"/>
                  </a:ext>
                </a:extLst>
              </a:tr>
              <a:tr h="263055">
                <a:tc>
                  <a:txBody>
                    <a:bodyPr/>
                    <a:lstStyle/>
                    <a:p>
                      <a:pPr algn="ctr"/>
                      <a:r>
                        <a:rPr lang="en-CA" sz="1000">
                          <a:latin typeface="Roboto" panose="02000000000000000000" pitchFamily="2" charset="0"/>
                          <a:ea typeface="Roboto" panose="02000000000000000000" pitchFamily="2" charset="0"/>
                        </a:rPr>
                        <a:t>1</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$16,000</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$400</a:t>
                      </a:r>
                    </a:p>
                  </a:txBody>
                  <a:tcPr anchor="ctr">
                    <a:solidFill>
                      <a:schemeClr val="accent4">
                        <a:lumMod val="20000"/>
                        <a:lumOff val="80000"/>
                      </a:schemeClr>
                    </a:solidFill>
                  </a:tcPr>
                </a:tc>
                <a:extLst>
                  <a:ext uri="{0D108BD9-81ED-4DB2-BD59-A6C34878D82A}">
                    <a16:rowId xmlns:a16="http://schemas.microsoft.com/office/drawing/2014/main" val="3944331432"/>
                  </a:ext>
                </a:extLst>
              </a:tr>
              <a:tr h="263055">
                <a:tc>
                  <a:txBody>
                    <a:bodyPr/>
                    <a:lstStyle/>
                    <a:p>
                      <a:pPr algn="ctr"/>
                      <a:r>
                        <a:rPr lang="en-CA" sz="1000">
                          <a:latin typeface="Roboto" panose="02000000000000000000" pitchFamily="2" charset="0"/>
                          <a:ea typeface="Roboto" panose="02000000000000000000" pitchFamily="2" charset="0"/>
                        </a:rPr>
                        <a:t>2</a:t>
                      </a:r>
                    </a:p>
                  </a:txBody>
                  <a:tcPr anchor="ctr"/>
                </a:tc>
                <a:tc>
                  <a:txBody>
                    <a:bodyPr/>
                    <a:lstStyle/>
                    <a:p>
                      <a:pPr algn="ctr"/>
                      <a:r>
                        <a:rPr lang="en-CA" sz="1000">
                          <a:latin typeface="Roboto" panose="02000000000000000000" pitchFamily="2" charset="0"/>
                          <a:ea typeface="Roboto" panose="02000000000000000000" pitchFamily="2" charset="0"/>
                        </a:rPr>
                        <a:t>$27,766</a:t>
                      </a:r>
                    </a:p>
                  </a:txBody>
                  <a:tcPr anchor="ctr"/>
                </a:tc>
                <a:tc>
                  <a:txBody>
                    <a:bodyPr/>
                    <a:lstStyle/>
                    <a:p>
                      <a:pPr algn="ctr"/>
                      <a:r>
                        <a:rPr lang="en-CA" sz="1000">
                          <a:latin typeface="Roboto" panose="02000000000000000000" pitchFamily="2" charset="0"/>
                          <a:ea typeface="Roboto" panose="02000000000000000000" pitchFamily="2" charset="0"/>
                        </a:rPr>
                        <a:t>$695</a:t>
                      </a:r>
                    </a:p>
                  </a:txBody>
                  <a:tcPr anchor="ctr"/>
                </a:tc>
                <a:extLst>
                  <a:ext uri="{0D108BD9-81ED-4DB2-BD59-A6C34878D82A}">
                    <a16:rowId xmlns:a16="http://schemas.microsoft.com/office/drawing/2014/main" val="22365087"/>
                  </a:ext>
                </a:extLst>
              </a:tr>
              <a:tr h="263055">
                <a:tc>
                  <a:txBody>
                    <a:bodyPr/>
                    <a:lstStyle/>
                    <a:p>
                      <a:pPr algn="ctr"/>
                      <a:r>
                        <a:rPr lang="en-CA" sz="1000">
                          <a:latin typeface="Roboto" panose="02000000000000000000" pitchFamily="2" charset="0"/>
                          <a:ea typeface="Roboto" panose="02000000000000000000" pitchFamily="2" charset="0"/>
                        </a:rPr>
                        <a:t>3</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$29,455</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$736</a:t>
                      </a:r>
                    </a:p>
                  </a:txBody>
                  <a:tcPr anchor="ctr">
                    <a:solidFill>
                      <a:schemeClr val="accent4">
                        <a:lumMod val="20000"/>
                        <a:lumOff val="80000"/>
                      </a:schemeClr>
                    </a:solidFill>
                  </a:tcPr>
                </a:tc>
                <a:extLst>
                  <a:ext uri="{0D108BD9-81ED-4DB2-BD59-A6C34878D82A}">
                    <a16:rowId xmlns:a16="http://schemas.microsoft.com/office/drawing/2014/main" val="1431870990"/>
                  </a:ext>
                </a:extLst>
              </a:tr>
              <a:tr h="263055">
                <a:tc>
                  <a:txBody>
                    <a:bodyPr/>
                    <a:lstStyle/>
                    <a:p>
                      <a:pPr algn="ctr"/>
                      <a:r>
                        <a:rPr lang="en-CA" sz="1000">
                          <a:latin typeface="Roboto" panose="02000000000000000000" pitchFamily="2" charset="0"/>
                          <a:ea typeface="Roboto" panose="02000000000000000000" pitchFamily="2" charset="0"/>
                        </a:rPr>
                        <a:t>4</a:t>
                      </a:r>
                    </a:p>
                  </a:txBody>
                  <a:tcPr anchor="ctr"/>
                </a:tc>
                <a:tc>
                  <a:txBody>
                    <a:bodyPr/>
                    <a:lstStyle/>
                    <a:p>
                      <a:pPr algn="ctr"/>
                      <a:r>
                        <a:rPr lang="en-CA" sz="1000">
                          <a:latin typeface="Roboto" panose="02000000000000000000" pitchFamily="2" charset="0"/>
                          <a:ea typeface="Roboto" panose="02000000000000000000" pitchFamily="2" charset="0"/>
                        </a:rPr>
                        <a:t>$31,222</a:t>
                      </a:r>
                    </a:p>
                  </a:txBody>
                  <a:tcPr anchor="ctr"/>
                </a:tc>
                <a:tc>
                  <a:txBody>
                    <a:bodyPr/>
                    <a:lstStyle/>
                    <a:p>
                      <a:pPr algn="ctr"/>
                      <a:r>
                        <a:rPr lang="en-CA" sz="1000">
                          <a:latin typeface="Roboto" panose="02000000000000000000" pitchFamily="2" charset="0"/>
                          <a:ea typeface="Roboto" panose="02000000000000000000" pitchFamily="2" charset="0"/>
                        </a:rPr>
                        <a:t>$781</a:t>
                      </a:r>
                    </a:p>
                  </a:txBody>
                  <a:tcPr anchor="ctr"/>
                </a:tc>
                <a:extLst>
                  <a:ext uri="{0D108BD9-81ED-4DB2-BD59-A6C34878D82A}">
                    <a16:rowId xmlns:a16="http://schemas.microsoft.com/office/drawing/2014/main" val="907707224"/>
                  </a:ext>
                </a:extLst>
              </a:tr>
              <a:tr h="263055">
                <a:tc>
                  <a:txBody>
                    <a:bodyPr/>
                    <a:lstStyle/>
                    <a:p>
                      <a:pPr algn="ctr"/>
                      <a:r>
                        <a:rPr lang="en-CA" sz="1000">
                          <a:latin typeface="Roboto" panose="02000000000000000000" pitchFamily="2" charset="0"/>
                          <a:ea typeface="Roboto" panose="02000000000000000000" pitchFamily="2" charset="0"/>
                        </a:rPr>
                        <a:t>5</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$33,095</a:t>
                      </a:r>
                    </a:p>
                  </a:txBody>
                  <a:tcPr anchor="ctr">
                    <a:solidFill>
                      <a:schemeClr val="accent4">
                        <a:lumMod val="20000"/>
                        <a:lumOff val="80000"/>
                      </a:schemeClr>
                    </a:solidFill>
                  </a:tcPr>
                </a:tc>
                <a:tc>
                  <a:txBody>
                    <a:bodyPr/>
                    <a:lstStyle/>
                    <a:p>
                      <a:pPr algn="ctr"/>
                      <a:r>
                        <a:rPr lang="en-CA" sz="1000">
                          <a:latin typeface="Roboto" panose="02000000000000000000" pitchFamily="2" charset="0"/>
                          <a:ea typeface="Roboto" panose="02000000000000000000" pitchFamily="2" charset="0"/>
                        </a:rPr>
                        <a:t>$827</a:t>
                      </a:r>
                    </a:p>
                  </a:txBody>
                  <a:tcPr anchor="ctr">
                    <a:solidFill>
                      <a:schemeClr val="accent4">
                        <a:lumMod val="20000"/>
                        <a:lumOff val="80000"/>
                      </a:schemeClr>
                    </a:solidFill>
                  </a:tcPr>
                </a:tc>
                <a:extLst>
                  <a:ext uri="{0D108BD9-81ED-4DB2-BD59-A6C34878D82A}">
                    <a16:rowId xmlns:a16="http://schemas.microsoft.com/office/drawing/2014/main" val="3234550914"/>
                  </a:ext>
                </a:extLst>
              </a:tr>
            </a:tbl>
          </a:graphicData>
        </a:graphic>
      </p:graphicFrame>
      <p:sp>
        <p:nvSpPr>
          <p:cNvPr id="18" name="TextBox 17">
            <a:extLst>
              <a:ext uri="{FF2B5EF4-FFF2-40B4-BE49-F238E27FC236}">
                <a16:creationId xmlns:a16="http://schemas.microsoft.com/office/drawing/2014/main" id="{53A5A9FA-1208-E6A3-6939-111807CD8D69}"/>
              </a:ext>
            </a:extLst>
          </p:cNvPr>
          <p:cNvSpPr txBox="1"/>
          <p:nvPr/>
        </p:nvSpPr>
        <p:spPr>
          <a:xfrm>
            <a:off x="8262998" y="1355401"/>
            <a:ext cx="3302947" cy="1615827"/>
          </a:xfrm>
          <a:prstGeom prst="rect">
            <a:avLst/>
          </a:prstGeom>
          <a:noFill/>
          <a:ln>
            <a:noFill/>
          </a:ln>
        </p:spPr>
        <p:txBody>
          <a:bodyPr wrap="square" rtlCol="0">
            <a:spAutoFit/>
          </a:bodyPr>
          <a:lstStyle/>
          <a:p>
            <a:r>
              <a:rPr lang="en-US" sz="1100" b="1">
                <a:latin typeface="Roboto" panose="02000000000000000000" pitchFamily="2" charset="0"/>
                <a:ea typeface="Roboto" panose="02000000000000000000" pitchFamily="2" charset="0"/>
              </a:rPr>
              <a:t>No debt: </a:t>
            </a:r>
            <a:r>
              <a:rPr lang="en-US" sz="1100">
                <a:latin typeface="Roboto" panose="02000000000000000000" pitchFamily="2" charset="0"/>
                <a:ea typeface="Roboto" panose="02000000000000000000" pitchFamily="2" charset="0"/>
              </a:rPr>
              <a:t>This is a fully-funded project with no debt service payments.</a:t>
            </a:r>
          </a:p>
          <a:p>
            <a:endParaRPr lang="en-US" sz="1100">
              <a:latin typeface="Roboto" panose="02000000000000000000" pitchFamily="2" charset="0"/>
              <a:ea typeface="Roboto" panose="02000000000000000000" pitchFamily="2" charset="0"/>
            </a:endParaRPr>
          </a:p>
          <a:p>
            <a:r>
              <a:rPr lang="en-US" sz="1100" b="1">
                <a:highlight>
                  <a:srgbClr val="FFFF00"/>
                </a:highlight>
                <a:latin typeface="Roboto" panose="02000000000000000000" pitchFamily="2" charset="0"/>
                <a:ea typeface="Roboto" panose="02000000000000000000" pitchFamily="2" charset="0"/>
              </a:rPr>
              <a:t>Support service model: </a:t>
            </a:r>
            <a:r>
              <a:rPr lang="en-US" sz="1100">
                <a:highlight>
                  <a:srgbClr val="FFFF00"/>
                </a:highlight>
                <a:latin typeface="Roboto" panose="02000000000000000000" pitchFamily="2" charset="0"/>
                <a:ea typeface="Roboto" panose="02000000000000000000" pitchFamily="2" charset="0"/>
              </a:rPr>
              <a:t>Please note that this modelling provides an overview of the feasibility of the real estate model. The support service model and funding will be considered separately from the capital and operating costs associated with the building. </a:t>
            </a:r>
            <a:endParaRPr lang="en-US" sz="1100" b="1">
              <a:highlight>
                <a:srgbClr val="FFFF00"/>
              </a:highlight>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65D72AE0-0925-2BBE-7144-E6252C29EDBD}"/>
              </a:ext>
            </a:extLst>
          </p:cNvPr>
          <p:cNvSpPr txBox="1"/>
          <p:nvPr/>
        </p:nvSpPr>
        <p:spPr>
          <a:xfrm>
            <a:off x="4558946" y="4159813"/>
            <a:ext cx="3302947" cy="400110"/>
          </a:xfrm>
          <a:prstGeom prst="rect">
            <a:avLst/>
          </a:prstGeom>
          <a:noFill/>
          <a:ln>
            <a:noFill/>
          </a:ln>
        </p:spPr>
        <p:txBody>
          <a:bodyPr wrap="square" rtlCol="0">
            <a:spAutoFit/>
          </a:bodyPr>
          <a:lstStyle/>
          <a:p>
            <a:r>
              <a:rPr lang="en-US" sz="1000" b="1" i="1">
                <a:latin typeface="Roboto Condensed" panose="02000000000000000000" pitchFamily="2" charset="0"/>
                <a:ea typeface="Roboto Condensed" panose="02000000000000000000" pitchFamily="2" charset="0"/>
              </a:rPr>
              <a:t>Table</a:t>
            </a:r>
            <a:r>
              <a:rPr lang="en-US" sz="1000" i="1">
                <a:latin typeface="Roboto Condensed" panose="02000000000000000000" pitchFamily="2" charset="0"/>
                <a:ea typeface="Roboto Condensed" panose="02000000000000000000" pitchFamily="2" charset="0"/>
              </a:rPr>
              <a:t>: Assumed Household Incomes and Associated Housing Payments</a:t>
            </a:r>
          </a:p>
        </p:txBody>
      </p:sp>
      <p:sp>
        <p:nvSpPr>
          <p:cNvPr id="2" name="Rectangle 1">
            <a:extLst>
              <a:ext uri="{FF2B5EF4-FFF2-40B4-BE49-F238E27FC236}">
                <a16:creationId xmlns:a16="http://schemas.microsoft.com/office/drawing/2014/main" id="{31EBC826-CC7F-2BCD-0FBE-445F941D636F}"/>
              </a:ext>
            </a:extLst>
          </p:cNvPr>
          <p:cNvSpPr/>
          <p:nvPr/>
        </p:nvSpPr>
        <p:spPr>
          <a:xfrm>
            <a:off x="4558946" y="1341438"/>
            <a:ext cx="3302947" cy="2708434"/>
          </a:xfrm>
          <a:prstGeom prst="rect">
            <a:avLst/>
          </a:prstGeom>
        </p:spPr>
        <p:txBody>
          <a:bodyPr wrap="square">
            <a:spAutoFit/>
          </a:bodyPr>
          <a:lstStyle/>
          <a:p>
            <a:pPr lvl="0">
              <a:spcAft>
                <a:spcPts val="600"/>
              </a:spcAft>
            </a:pPr>
            <a:r>
              <a:rPr lang="en-CA" sz="1100" b="1" kern="0">
                <a:solidFill>
                  <a:srgbClr val="1B75BC"/>
                </a:solidFill>
                <a:latin typeface="Roboto Slab" pitchFamily="2" charset="0"/>
                <a:ea typeface="Roboto Slab" pitchFamily="2" charset="0"/>
              </a:rPr>
              <a:t>Operating Budget</a:t>
            </a:r>
            <a:endParaRPr lang="en-US" sz="1100">
              <a:solidFill>
                <a:srgbClr val="1B75BC"/>
              </a:solidFill>
              <a:latin typeface="Roboto" panose="02000000000000000000" pitchFamily="2" charset="0"/>
              <a:ea typeface="Roboto" panose="02000000000000000000" pitchFamily="2" charset="0"/>
            </a:endParaRPr>
          </a:p>
          <a:p>
            <a:pPr lvl="0"/>
            <a:r>
              <a:rPr lang="en-US" sz="1100" b="1">
                <a:solidFill>
                  <a:srgbClr val="000000"/>
                </a:solidFill>
                <a:latin typeface="Roboto" panose="02000000000000000000" pitchFamily="2" charset="0"/>
                <a:ea typeface="Roboto" panose="02000000000000000000" pitchFamily="2" charset="0"/>
              </a:rPr>
              <a:t>Residential revenues as a portion of household income: </a:t>
            </a:r>
            <a:r>
              <a:rPr lang="en-US" sz="1100">
                <a:solidFill>
                  <a:srgbClr val="000000"/>
                </a:solidFill>
                <a:latin typeface="Roboto" panose="02000000000000000000" pitchFamily="2" charset="0"/>
                <a:ea typeface="Roboto" panose="02000000000000000000" pitchFamily="2" charset="0"/>
              </a:rPr>
              <a:t>We assume the young person secures part-time employment at minimum wage. Over the course of their tenure at Dwell, they secure full-time employment and modest pay increases. They pay 30% of their income on rent. The following table shows their income and housing payments over time.</a:t>
            </a:r>
          </a:p>
          <a:p>
            <a:pPr lvl="0"/>
            <a:endParaRPr lang="en-US" sz="1100">
              <a:solidFill>
                <a:srgbClr val="000000"/>
              </a:solidFill>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Use of rent supplements: </a:t>
            </a:r>
            <a:r>
              <a:rPr lang="en-US" sz="1100">
                <a:latin typeface="Roboto" panose="02000000000000000000" pitchFamily="2" charset="0"/>
                <a:ea typeface="Roboto" panose="02000000000000000000" pitchFamily="2" charset="0"/>
              </a:rPr>
              <a:t>The model assumes a top-up to 80% of the median market rent (MMR) through rent supplements. For residents requiring a deeper subsidy, additional subsidies can be layered on.</a:t>
            </a:r>
          </a:p>
        </p:txBody>
      </p:sp>
      <p:graphicFrame>
        <p:nvGraphicFramePr>
          <p:cNvPr id="13" name="Table 4">
            <a:extLst>
              <a:ext uri="{FF2B5EF4-FFF2-40B4-BE49-F238E27FC236}">
                <a16:creationId xmlns:a16="http://schemas.microsoft.com/office/drawing/2014/main" id="{711BFC0D-A797-D78F-7680-23E7AFAE8A52}"/>
              </a:ext>
            </a:extLst>
          </p:cNvPr>
          <p:cNvGraphicFramePr>
            <a:graphicFrameLocks noGrp="1"/>
          </p:cNvGraphicFramePr>
          <p:nvPr>
            <p:extLst>
              <p:ext uri="{D42A27DB-BD31-4B8C-83A1-F6EECF244321}">
                <p14:modId xmlns:p14="http://schemas.microsoft.com/office/powerpoint/2010/main" val="780433789"/>
              </p:ext>
            </p:extLst>
          </p:nvPr>
        </p:nvGraphicFramePr>
        <p:xfrm>
          <a:off x="8273036" y="3429001"/>
          <a:ext cx="3738624" cy="2694655"/>
        </p:xfrm>
        <a:graphic>
          <a:graphicData uri="http://schemas.openxmlformats.org/drawingml/2006/table">
            <a:tbl>
              <a:tblPr firstRow="1" bandRow="1">
                <a:tableStyleId>{5C22544A-7EE6-4342-B048-85BDC9FD1C3A}</a:tableStyleId>
              </a:tblPr>
              <a:tblGrid>
                <a:gridCol w="2051178">
                  <a:extLst>
                    <a:ext uri="{9D8B030D-6E8A-4147-A177-3AD203B41FA5}">
                      <a16:colId xmlns:a16="http://schemas.microsoft.com/office/drawing/2014/main" val="3616089989"/>
                    </a:ext>
                  </a:extLst>
                </a:gridCol>
                <a:gridCol w="871870">
                  <a:extLst>
                    <a:ext uri="{9D8B030D-6E8A-4147-A177-3AD203B41FA5}">
                      <a16:colId xmlns:a16="http://schemas.microsoft.com/office/drawing/2014/main" val="4162149310"/>
                    </a:ext>
                  </a:extLst>
                </a:gridCol>
                <a:gridCol w="815576">
                  <a:extLst>
                    <a:ext uri="{9D8B030D-6E8A-4147-A177-3AD203B41FA5}">
                      <a16:colId xmlns:a16="http://schemas.microsoft.com/office/drawing/2014/main" val="2138751900"/>
                    </a:ext>
                  </a:extLst>
                </a:gridCol>
              </a:tblGrid>
              <a:tr h="243311">
                <a:tc>
                  <a:txBody>
                    <a:bodyPr/>
                    <a:lstStyle/>
                    <a:p>
                      <a:pPr algn="ctr" fontAlgn="ctr"/>
                      <a:r>
                        <a:rPr lang="en-CA" sz="900" b="1" i="0" u="none" strike="noStrike">
                          <a:solidFill>
                            <a:schemeClr val="tx1"/>
                          </a:solidFill>
                          <a:effectLst/>
                          <a:latin typeface="Roboto" panose="02000000000000000000" pitchFamily="2" charset="0"/>
                          <a:ea typeface="Roboto" panose="02000000000000000000" pitchFamily="2" charset="0"/>
                        </a:rPr>
                        <a:t>Residential Operating Expenses</a:t>
                      </a:r>
                    </a:p>
                  </a:txBody>
                  <a:tcPr marL="0" marR="0" marT="0" marB="0" anchor="ctr">
                    <a:solidFill>
                      <a:schemeClr val="accent2">
                        <a:lumMod val="40000"/>
                        <a:lumOff val="60000"/>
                      </a:schemeClr>
                    </a:solidFill>
                  </a:tcPr>
                </a:tc>
                <a:tc>
                  <a:txBody>
                    <a:bodyPr/>
                    <a:lstStyle/>
                    <a:p>
                      <a:pPr algn="ctr" fontAlgn="ctr"/>
                      <a:r>
                        <a:rPr lang="en-CA" sz="900" b="1" i="0" u="none" strike="noStrike">
                          <a:solidFill>
                            <a:schemeClr val="tx1"/>
                          </a:solidFill>
                          <a:effectLst/>
                          <a:latin typeface="Roboto" panose="02000000000000000000" pitchFamily="2" charset="0"/>
                          <a:ea typeface="Roboto" panose="02000000000000000000" pitchFamily="2" charset="0"/>
                        </a:rPr>
                        <a:t>Total for the 14-Unit Building</a:t>
                      </a:r>
                    </a:p>
                  </a:txBody>
                  <a:tcPr marL="0" marR="0" marT="0" marB="0" anchor="ctr">
                    <a:solidFill>
                      <a:schemeClr val="accent2">
                        <a:lumMod val="40000"/>
                        <a:lumOff val="60000"/>
                      </a:schemeClr>
                    </a:solidFill>
                  </a:tcPr>
                </a:tc>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Unit/Year</a:t>
                      </a:r>
                    </a:p>
                  </a:txBody>
                  <a:tcPr marL="0" marR="0" marT="0" marB="0" anchor="ctr">
                    <a:solidFill>
                      <a:schemeClr val="accent2">
                        <a:lumMod val="40000"/>
                        <a:lumOff val="60000"/>
                      </a:schemeClr>
                    </a:solidFill>
                  </a:tcPr>
                </a:tc>
                <a:extLst>
                  <a:ext uri="{0D108BD9-81ED-4DB2-BD59-A6C34878D82A}">
                    <a16:rowId xmlns:a16="http://schemas.microsoft.com/office/drawing/2014/main" val="3710480144"/>
                  </a:ext>
                </a:extLst>
              </a:tr>
              <a:tr h="251759">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Maintenance (salaries, materials, and services)</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$42,000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$3,000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2464334766"/>
                  </a:ext>
                </a:extLst>
              </a:tr>
              <a:tr h="251759">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Utilities (heat, electricity, water, sewer)</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$14,980 </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$1,070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184015695"/>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Property management fee</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$6,818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$487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291867706"/>
                  </a:ext>
                </a:extLst>
              </a:tr>
              <a:tr h="243347">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Other admin materials and services</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$14,000 </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$1,000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388790240"/>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Insurance</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$3,780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$270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2485433742"/>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Property tax</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 -   </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 -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113104754"/>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HST</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$2,548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$182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783409554"/>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Capital replacement reserve</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$10,943 </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$782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470888434"/>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Operational contingency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$2,653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$190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2093813644"/>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Total expenses</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$97,722 </a:t>
                      </a:r>
                    </a:p>
                  </a:txBody>
                  <a:tcPr marL="9525" marR="9525" marT="9525" marB="0" anchor="ctr">
                    <a:solidFill>
                      <a:schemeClr val="accent6">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$6,980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865307254"/>
                  </a:ext>
                </a:extLst>
              </a:tr>
              <a:tr h="205173">
                <a:tc>
                  <a:txBody>
                    <a:bodyPr/>
                    <a:lstStyle/>
                    <a:p>
                      <a:pPr algn="l" fontAlgn="b"/>
                      <a:r>
                        <a:rPr lang="en-CA" sz="900" b="0" i="0" u="none" strike="noStrike">
                          <a:solidFill>
                            <a:srgbClr val="000000"/>
                          </a:solidFill>
                          <a:effectLst/>
                          <a:latin typeface="Roboto" panose="02000000000000000000" pitchFamily="2" charset="0"/>
                          <a:ea typeface="Roboto" panose="02000000000000000000" pitchFamily="2" charset="0"/>
                        </a:rPr>
                        <a:t>Net operating income (NOI)</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$63,205 </a:t>
                      </a:r>
                    </a:p>
                  </a:txBody>
                  <a:tcPr marL="9525" marR="9525" marT="9525" marB="0" anchor="ctr">
                    <a:solidFill>
                      <a:schemeClr val="accent2">
                        <a:lumMod val="20000"/>
                        <a:lumOff val="80000"/>
                      </a:schemeClr>
                    </a:solidFill>
                  </a:tcPr>
                </a:tc>
                <a:tc>
                  <a:txBody>
                    <a:bodyPr/>
                    <a:lstStyle/>
                    <a:p>
                      <a:pPr algn="r" fontAlgn="b"/>
                      <a:r>
                        <a:rPr lang="en-CA" sz="900" b="0" i="0" u="none" strike="noStrike">
                          <a:solidFill>
                            <a:srgbClr val="000000"/>
                          </a:solidFill>
                          <a:effectLst/>
                          <a:latin typeface="Roboto" panose="02000000000000000000" pitchFamily="2" charset="0"/>
                          <a:ea typeface="Roboto" panose="02000000000000000000" pitchFamily="2" charset="0"/>
                        </a:rPr>
                        <a:t> $4,515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329395133"/>
                  </a:ext>
                </a:extLst>
              </a:tr>
            </a:tbl>
          </a:graphicData>
        </a:graphic>
      </p:graphicFrame>
      <p:sp>
        <p:nvSpPr>
          <p:cNvPr id="14" name="TextBox 13">
            <a:extLst>
              <a:ext uri="{FF2B5EF4-FFF2-40B4-BE49-F238E27FC236}">
                <a16:creationId xmlns:a16="http://schemas.microsoft.com/office/drawing/2014/main" id="{D0C7C134-8525-FB4F-0DDE-C09AAC18A062}"/>
              </a:ext>
            </a:extLst>
          </p:cNvPr>
          <p:cNvSpPr txBox="1"/>
          <p:nvPr/>
        </p:nvSpPr>
        <p:spPr>
          <a:xfrm>
            <a:off x="8275326" y="3146447"/>
            <a:ext cx="3302947" cy="246221"/>
          </a:xfrm>
          <a:prstGeom prst="rect">
            <a:avLst/>
          </a:prstGeom>
          <a:noFill/>
          <a:ln>
            <a:noFill/>
          </a:ln>
        </p:spPr>
        <p:txBody>
          <a:bodyPr wrap="square" rtlCol="0">
            <a:spAutoFit/>
          </a:bodyPr>
          <a:lstStyle/>
          <a:p>
            <a:r>
              <a:rPr lang="en-US" sz="1000" b="1" i="1">
                <a:latin typeface="Roboto Condensed" panose="02000000000000000000" pitchFamily="2" charset="0"/>
                <a:ea typeface="Roboto Condensed" panose="02000000000000000000" pitchFamily="2" charset="0"/>
              </a:rPr>
              <a:t>Table</a:t>
            </a:r>
            <a:r>
              <a:rPr lang="en-US" sz="1000" i="1">
                <a:latin typeface="Roboto Condensed" panose="02000000000000000000" pitchFamily="2" charset="0"/>
                <a:ea typeface="Roboto Condensed" panose="02000000000000000000" pitchFamily="2" charset="0"/>
              </a:rPr>
              <a:t>: Assumed Operating Expenses</a:t>
            </a:r>
          </a:p>
        </p:txBody>
      </p:sp>
    </p:spTree>
    <p:extLst>
      <p:ext uri="{BB962C8B-B14F-4D97-AF65-F5344CB8AC3E}">
        <p14:creationId xmlns:p14="http://schemas.microsoft.com/office/powerpoint/2010/main" val="80797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28</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87413" y="830622"/>
            <a:ext cx="6983301" cy="600164"/>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The following table provides a snapshot of the potential Dwell resident rental rebates at </a:t>
            </a:r>
            <a:r>
              <a:rPr lang="en-CA" sz="1100" b="1">
                <a:latin typeface="Roboto" panose="02000000000000000000" pitchFamily="2" charset="0"/>
                <a:ea typeface="Roboto" panose="02000000000000000000" pitchFamily="2" charset="0"/>
              </a:rPr>
              <a:t>20% of rent paid </a:t>
            </a:r>
            <a:r>
              <a:rPr lang="en-CA" sz="1100">
                <a:latin typeface="Roboto" panose="02000000000000000000" pitchFamily="2" charset="0"/>
                <a:ea typeface="Roboto" panose="02000000000000000000" pitchFamily="2" charset="0"/>
              </a:rPr>
              <a:t>at the three- to ten-year marks. The surplus is calculated assuming all Dwell residents leave in the same year (the most conservative scenario), however Dwell residents will leave on their own accord. </a:t>
            </a:r>
          </a:p>
        </p:txBody>
      </p:sp>
      <p:sp>
        <p:nvSpPr>
          <p:cNvPr id="8" name="Rectangle 7">
            <a:extLst>
              <a:ext uri="{FF2B5EF4-FFF2-40B4-BE49-F238E27FC236}">
                <a16:creationId xmlns:a16="http://schemas.microsoft.com/office/drawing/2014/main" id="{CCD1C25F-92B8-C94C-8707-377E576426C0}"/>
              </a:ext>
            </a:extLst>
          </p:cNvPr>
          <p:cNvSpPr/>
          <p:nvPr/>
        </p:nvSpPr>
        <p:spPr>
          <a:xfrm>
            <a:off x="887413" y="501329"/>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Optimal Rental</a:t>
            </a:r>
            <a:r>
              <a:rPr lang="en-CA" sz="1400" b="1" kern="0">
                <a:solidFill>
                  <a:schemeClr val="accent1"/>
                </a:solidFill>
                <a:latin typeface="Roboto Slab" pitchFamily="2" charset="0"/>
                <a:ea typeface="Roboto Slab" pitchFamily="2" charset="0"/>
              </a:rPr>
              <a:t> Rebate Scenario</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The Dwell Model </a:t>
            </a:r>
            <a:r>
              <a:rPr lang="en-CA" sz="1200" kern="0">
                <a:solidFill>
                  <a:schemeClr val="accent1"/>
                </a:solidFill>
                <a:latin typeface="Roboto Slab" pitchFamily="2" charset="0"/>
                <a:ea typeface="Roboto Slab" pitchFamily="2" charset="0"/>
              </a:rPr>
              <a:t>● </a:t>
            </a:r>
            <a:r>
              <a:rPr lang="en-US" sz="1200" i="1">
                <a:solidFill>
                  <a:schemeClr val="accent4"/>
                </a:solidFill>
                <a:latin typeface="Roboto Condensed" panose="02000000000000000000" pitchFamily="2" charset="0"/>
                <a:ea typeface="Roboto Condensed" panose="02000000000000000000" pitchFamily="2" charset="0"/>
                <a:cs typeface="Roboto Condensed Light" charset="0"/>
              </a:rPr>
              <a:t>Viability</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graphicFrame>
        <p:nvGraphicFramePr>
          <p:cNvPr id="9" name="Table 8">
            <a:extLst>
              <a:ext uri="{FF2B5EF4-FFF2-40B4-BE49-F238E27FC236}">
                <a16:creationId xmlns:a16="http://schemas.microsoft.com/office/drawing/2014/main" id="{3E875F52-0FE7-4C94-2556-E4E898F7C7C8}"/>
              </a:ext>
            </a:extLst>
          </p:cNvPr>
          <p:cNvGraphicFramePr>
            <a:graphicFrameLocks noGrp="1"/>
          </p:cNvGraphicFramePr>
          <p:nvPr>
            <p:extLst>
              <p:ext uri="{D42A27DB-BD31-4B8C-83A1-F6EECF244321}">
                <p14:modId xmlns:p14="http://schemas.microsoft.com/office/powerpoint/2010/main" val="1149384841"/>
              </p:ext>
            </p:extLst>
          </p:nvPr>
        </p:nvGraphicFramePr>
        <p:xfrm>
          <a:off x="887413" y="1685329"/>
          <a:ext cx="6984995" cy="2984202"/>
        </p:xfrm>
        <a:graphic>
          <a:graphicData uri="http://schemas.openxmlformats.org/drawingml/2006/table">
            <a:tbl>
              <a:tblPr/>
              <a:tblGrid>
                <a:gridCol w="598487">
                  <a:extLst>
                    <a:ext uri="{9D8B030D-6E8A-4147-A177-3AD203B41FA5}">
                      <a16:colId xmlns:a16="http://schemas.microsoft.com/office/drawing/2014/main" val="3665634988"/>
                    </a:ext>
                  </a:extLst>
                </a:gridCol>
                <a:gridCol w="1536700">
                  <a:extLst>
                    <a:ext uri="{9D8B030D-6E8A-4147-A177-3AD203B41FA5}">
                      <a16:colId xmlns:a16="http://schemas.microsoft.com/office/drawing/2014/main" val="209058455"/>
                    </a:ext>
                  </a:extLst>
                </a:gridCol>
                <a:gridCol w="606226">
                  <a:extLst>
                    <a:ext uri="{9D8B030D-6E8A-4147-A177-3AD203B41FA5}">
                      <a16:colId xmlns:a16="http://schemas.microsoft.com/office/drawing/2014/main" val="3695450716"/>
                    </a:ext>
                  </a:extLst>
                </a:gridCol>
                <a:gridCol w="606226">
                  <a:extLst>
                    <a:ext uri="{9D8B030D-6E8A-4147-A177-3AD203B41FA5}">
                      <a16:colId xmlns:a16="http://schemas.microsoft.com/office/drawing/2014/main" val="532004703"/>
                    </a:ext>
                  </a:extLst>
                </a:gridCol>
                <a:gridCol w="606226">
                  <a:extLst>
                    <a:ext uri="{9D8B030D-6E8A-4147-A177-3AD203B41FA5}">
                      <a16:colId xmlns:a16="http://schemas.microsoft.com/office/drawing/2014/main" val="1655199989"/>
                    </a:ext>
                  </a:extLst>
                </a:gridCol>
                <a:gridCol w="606226">
                  <a:extLst>
                    <a:ext uri="{9D8B030D-6E8A-4147-A177-3AD203B41FA5}">
                      <a16:colId xmlns:a16="http://schemas.microsoft.com/office/drawing/2014/main" val="1831719906"/>
                    </a:ext>
                  </a:extLst>
                </a:gridCol>
                <a:gridCol w="606226">
                  <a:extLst>
                    <a:ext uri="{9D8B030D-6E8A-4147-A177-3AD203B41FA5}">
                      <a16:colId xmlns:a16="http://schemas.microsoft.com/office/drawing/2014/main" val="405768715"/>
                    </a:ext>
                  </a:extLst>
                </a:gridCol>
                <a:gridCol w="606226">
                  <a:extLst>
                    <a:ext uri="{9D8B030D-6E8A-4147-A177-3AD203B41FA5}">
                      <a16:colId xmlns:a16="http://schemas.microsoft.com/office/drawing/2014/main" val="3963401791"/>
                    </a:ext>
                  </a:extLst>
                </a:gridCol>
                <a:gridCol w="606226">
                  <a:extLst>
                    <a:ext uri="{9D8B030D-6E8A-4147-A177-3AD203B41FA5}">
                      <a16:colId xmlns:a16="http://schemas.microsoft.com/office/drawing/2014/main" val="1346748074"/>
                    </a:ext>
                  </a:extLst>
                </a:gridCol>
                <a:gridCol w="606226">
                  <a:extLst>
                    <a:ext uri="{9D8B030D-6E8A-4147-A177-3AD203B41FA5}">
                      <a16:colId xmlns:a16="http://schemas.microsoft.com/office/drawing/2014/main" val="3001263481"/>
                    </a:ext>
                  </a:extLst>
                </a:gridCol>
              </a:tblGrid>
              <a:tr h="240005">
                <a:tc>
                  <a:txBody>
                    <a:bodyPr/>
                    <a:lstStyle/>
                    <a:p>
                      <a:endParaRPr lang="en-CA" sz="11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CA" sz="1100" b="0" i="0">
                          <a:effectLst/>
                          <a:latin typeface="Roboto" panose="02000000000000000000" pitchFamily="2" charset="0"/>
                          <a:ea typeface="Roboto" panose="02000000000000000000" pitchFamily="2" charset="0"/>
                          <a:cs typeface="Times New Roman (Body CS)"/>
                        </a:rPr>
                        <a:t>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54854481"/>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Rents paid</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paid per unit</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rPr>
                        <a:t> $35,353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$47,732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$60,420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$73,426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$86,756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$100,420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$114,425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$128,781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406082"/>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collected (14 Dwell households)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$494,951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$668,252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$845,886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$1,027,961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$1,214,587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$1,405,879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$1,601,953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$1,802,929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234019"/>
                  </a:ext>
                </a:extLst>
              </a:tr>
              <a:tr h="421686">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Rolling end of year surplus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$194,394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$262,459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$332,226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$403,736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$477,034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$552,165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$629,174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$708,108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952773"/>
                  </a:ext>
                </a:extLst>
              </a:tr>
              <a:tr h="214081">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065348"/>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Rebates to Dwell residents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solidFill>
                            <a:srgbClr val="000000"/>
                          </a:solidFill>
                          <a:effectLst/>
                          <a:latin typeface="Roboto" panose="02000000000000000000" pitchFamily="2" charset="0"/>
                          <a:ea typeface="Roboto" panose="02000000000000000000" pitchFamily="2" charset="0"/>
                          <a:cs typeface="Times New Roman (Body CS)"/>
                        </a:rPr>
                        <a:t>Rental rebate paid out per Dwell household</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$7,070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$9,546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$12,084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$14,685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$17,351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$20,084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$22,885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$25,756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38723287"/>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Total rental rebates paid out (14 Dwell households)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$98,980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$133,644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$169,176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$205,590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$242,914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$281,176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$320,390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$360,584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53051794"/>
                  </a:ext>
                </a:extLst>
              </a:tr>
              <a:tr h="421686">
                <a:tc>
                  <a:txBody>
                    <a:bodyPr/>
                    <a:lstStyle/>
                    <a:p>
                      <a:pPr marL="52388" indent="0">
                        <a:tabLst/>
                      </a:pPr>
                      <a:endParaRPr lang="en-CA" sz="9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Surplus if all Dwell residents chose to leave in the same year</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Arial" panose="020B0604020202020204" pitchFamily="34" charset="0"/>
                        </a:rPr>
                        <a:t> $95,404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 $128,808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$163,048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$198,144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$234,117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Arial" panose="020B0604020202020204" pitchFamily="34" charset="0"/>
                        </a:rPr>
                        <a:t>$270,989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Arial" panose="020B0604020202020204" pitchFamily="34" charset="0"/>
                        </a:rPr>
                        <a:t>$308,784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CA" sz="800" b="0" i="0" u="none" strike="noStrike">
                          <a:solidFill>
                            <a:srgbClr val="000000"/>
                          </a:solidFill>
                          <a:effectLst/>
                          <a:latin typeface="Arial" panose="020B0604020202020204" pitchFamily="34" charset="0"/>
                        </a:rPr>
                        <a:t>$347,523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48024849"/>
                  </a:ext>
                </a:extLst>
              </a:tr>
            </a:tbl>
          </a:graphicData>
        </a:graphic>
      </p:graphicFrame>
      <p:sp>
        <p:nvSpPr>
          <p:cNvPr id="16" name="TextBox 15">
            <a:extLst>
              <a:ext uri="{FF2B5EF4-FFF2-40B4-BE49-F238E27FC236}">
                <a16:creationId xmlns:a16="http://schemas.microsoft.com/office/drawing/2014/main" id="{8A2064E7-12C7-484F-65B6-042BE64B54EA}"/>
              </a:ext>
            </a:extLst>
          </p:cNvPr>
          <p:cNvSpPr txBox="1"/>
          <p:nvPr/>
        </p:nvSpPr>
        <p:spPr>
          <a:xfrm>
            <a:off x="8267346" y="1671897"/>
            <a:ext cx="3302947" cy="4570482"/>
          </a:xfrm>
          <a:prstGeom prst="rect">
            <a:avLst/>
          </a:prstGeom>
          <a:noFill/>
          <a:ln>
            <a:noFill/>
          </a:ln>
        </p:spPr>
        <p:txBody>
          <a:bodyPr wrap="square" rtlCol="0">
            <a:spAutoFit/>
          </a:bodyPr>
          <a:lstStyle/>
          <a:p>
            <a:pPr>
              <a:spcAft>
                <a:spcPts val="600"/>
              </a:spcAft>
            </a:pPr>
            <a:r>
              <a:rPr lang="en-CA" sz="1100" b="1" kern="0">
                <a:latin typeface="Roboto Slab" pitchFamily="2" charset="0"/>
                <a:ea typeface="Roboto Slab" pitchFamily="2" charset="0"/>
              </a:rPr>
              <a:t>Notes on our Modelling</a:t>
            </a:r>
            <a:endParaRPr lang="en-CA" sz="1100" b="1">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In addition to the assumptions outlined on the previous slide, the Housing Journeys team plans to reach out to potential fund-matching partners who may have an interest in contributing to the Dwell resident rental rebate. For instance, financial services organizations may be interested in becoming partners in the program, matching the funds Blue Door provides to organizations as a charitable donation in exchange for the opportunity to provide financial planning services to Dwell residents.</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Finally, we understand this financial modelling may not result in a feasible and viable model in all housing markets or in situations where the housing provider does not already own land or cannot acquire land at $0 or a low cost.</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In situations where the capital costs may be higher, we set a goal of generating a Dwell resident rental rebate of $5,000, with the intention of seeking out an additional $5,000 in matched funds for a total of $10,000 in Dwell rental rebates per household in Year 5.</a:t>
            </a:r>
          </a:p>
        </p:txBody>
      </p:sp>
      <p:sp>
        <p:nvSpPr>
          <p:cNvPr id="13" name="TextBox 12">
            <a:extLst>
              <a:ext uri="{FF2B5EF4-FFF2-40B4-BE49-F238E27FC236}">
                <a16:creationId xmlns:a16="http://schemas.microsoft.com/office/drawing/2014/main" id="{DB3A5B93-1D51-A5E3-05EF-F91A32969C28}"/>
              </a:ext>
            </a:extLst>
          </p:cNvPr>
          <p:cNvSpPr txBox="1"/>
          <p:nvPr/>
        </p:nvSpPr>
        <p:spPr>
          <a:xfrm>
            <a:off x="887413" y="4925252"/>
            <a:ext cx="6983301" cy="1107996"/>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This model shows one possible rental rebate option. For instance, a 10% rental rebate scenario using this project’s assumptions would result in a $6,042 rental rebate at Year 5, which could be matched by philanthropic contributions to bring the total rebate up to $10,000.</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The previous section, </a:t>
            </a:r>
            <a:r>
              <a:rPr lang="en-CA" sz="1100" b="1">
                <a:latin typeface="Roboto" panose="02000000000000000000" pitchFamily="2" charset="0"/>
                <a:ea typeface="Roboto" panose="02000000000000000000" pitchFamily="2" charset="0"/>
              </a:rPr>
              <a:t>Life After Dwell</a:t>
            </a:r>
            <a:r>
              <a:rPr lang="en-CA" sz="1100">
                <a:latin typeface="Roboto" panose="02000000000000000000" pitchFamily="2" charset="0"/>
                <a:ea typeface="Roboto" panose="02000000000000000000" pitchFamily="2" charset="0"/>
              </a:rPr>
              <a:t>, describes some of the potential ways Dwell residents may choose to use their rental rebate. </a:t>
            </a:r>
          </a:p>
        </p:txBody>
      </p:sp>
    </p:spTree>
    <p:extLst>
      <p:ext uri="{BB962C8B-B14F-4D97-AF65-F5344CB8AC3E}">
        <p14:creationId xmlns:p14="http://schemas.microsoft.com/office/powerpoint/2010/main" val="39582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4924" y="1252595"/>
            <a:ext cx="44015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Roboto Condensed" charset="0"/>
                <a:ea typeface="Roboto Condensed" charset="0"/>
                <a:cs typeface="Roboto Condensed" charset="0"/>
              </a:rPr>
              <a:t>Implementing Dwell</a:t>
            </a:r>
            <a:endParaRPr kumimoji="0" lang="en-US" sz="3200" b="1" i="0"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6" name="TextBox 5"/>
          <p:cNvSpPr txBox="1"/>
          <p:nvPr/>
        </p:nvSpPr>
        <p:spPr>
          <a:xfrm>
            <a:off x="703067" y="991383"/>
            <a:ext cx="9453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a:solidFill>
                  <a:schemeClr val="accent4"/>
                </a:solidFill>
                <a:latin typeface="Roboto Slab" pitchFamily="2" charset="0"/>
                <a:ea typeface="Roboto Slab" pitchFamily="2" charset="0"/>
                <a:cs typeface="Roboto Condensed" charset="0"/>
              </a:rPr>
              <a:t>4</a:t>
            </a:r>
            <a:endParaRPr kumimoji="0" lang="en-US" sz="6600" b="1" i="0" u="none" strike="noStrike" kern="1200" cap="none" spc="0" normalizeH="0" baseline="0" noProof="0">
              <a:ln>
                <a:noFill/>
              </a:ln>
              <a:solidFill>
                <a:schemeClr val="accent4"/>
              </a:solidFill>
              <a:effectLst/>
              <a:uLnTx/>
              <a:uFillTx/>
              <a:latin typeface="Roboto Slab" pitchFamily="2" charset="0"/>
              <a:ea typeface="Roboto Slab" pitchFamily="2" charset="0"/>
              <a:cs typeface="Roboto Condensed" charset="0"/>
            </a:endParaRPr>
          </a:p>
        </p:txBody>
      </p:sp>
      <p:cxnSp>
        <p:nvCxnSpPr>
          <p:cNvPr id="3" name="Straight Connector 2">
            <a:extLst>
              <a:ext uri="{FF2B5EF4-FFF2-40B4-BE49-F238E27FC236}">
                <a16:creationId xmlns:a16="http://schemas.microsoft.com/office/drawing/2014/main" id="{1D9B9100-23E4-2440-844C-99DBD2F96AE0}"/>
              </a:ext>
            </a:extLst>
          </p:cNvPr>
          <p:cNvCxnSpPr/>
          <p:nvPr/>
        </p:nvCxnSpPr>
        <p:spPr>
          <a:xfrm>
            <a:off x="2088682" y="2118627"/>
            <a:ext cx="4687503" cy="0"/>
          </a:xfrm>
          <a:prstGeom prst="line">
            <a:avLst/>
          </a:prstGeom>
          <a:ln w="952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75747" y="1965942"/>
            <a:ext cx="900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i="1">
                <a:solidFill>
                  <a:schemeClr val="accent1"/>
                </a:solidFill>
                <a:latin typeface="Roboto Condensed Light" charset="0"/>
                <a:ea typeface="Roboto Condensed Light" charset="0"/>
                <a:cs typeface="Roboto Condensed Light" charset="0"/>
              </a:rPr>
              <a:t>Roadmap</a:t>
            </a:r>
            <a:endPar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7" name="TextBox 6">
            <a:extLst>
              <a:ext uri="{FF2B5EF4-FFF2-40B4-BE49-F238E27FC236}">
                <a16:creationId xmlns:a16="http://schemas.microsoft.com/office/drawing/2014/main" id="{4FA9E6FB-A1BF-A445-951A-EFBD3098AFDB}"/>
              </a:ext>
            </a:extLst>
          </p:cNvPr>
          <p:cNvSpPr txBox="1"/>
          <p:nvPr/>
        </p:nvSpPr>
        <p:spPr>
          <a:xfrm>
            <a:off x="4475747" y="2399885"/>
            <a:ext cx="1620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A Networked Model</a:t>
            </a:r>
          </a:p>
        </p:txBody>
      </p:sp>
    </p:spTree>
    <p:extLst>
      <p:ext uri="{BB962C8B-B14F-4D97-AF65-F5344CB8AC3E}">
        <p14:creationId xmlns:p14="http://schemas.microsoft.com/office/powerpoint/2010/main" val="92686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4924" y="1252595"/>
            <a:ext cx="44015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Roboto Condensed" charset="0"/>
                <a:ea typeface="Roboto Condensed" charset="0"/>
                <a:cs typeface="Roboto Condensed" charset="0"/>
              </a:rPr>
              <a:t>Where we Started</a:t>
            </a:r>
            <a:endParaRPr kumimoji="0" lang="en-US" sz="3200" b="1" i="0"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6" name="TextBox 5"/>
          <p:cNvSpPr txBox="1"/>
          <p:nvPr/>
        </p:nvSpPr>
        <p:spPr>
          <a:xfrm>
            <a:off x="703067" y="991383"/>
            <a:ext cx="9453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accent4"/>
                </a:solidFill>
                <a:effectLst/>
                <a:uLnTx/>
                <a:uFillTx/>
                <a:latin typeface="Roboto Slab" pitchFamily="2" charset="0"/>
                <a:ea typeface="Roboto Slab" pitchFamily="2" charset="0"/>
                <a:cs typeface="Roboto Condensed" charset="0"/>
              </a:rPr>
              <a:t>1</a:t>
            </a:r>
          </a:p>
        </p:txBody>
      </p:sp>
      <p:cxnSp>
        <p:nvCxnSpPr>
          <p:cNvPr id="3" name="Straight Connector 2">
            <a:extLst>
              <a:ext uri="{FF2B5EF4-FFF2-40B4-BE49-F238E27FC236}">
                <a16:creationId xmlns:a16="http://schemas.microsoft.com/office/drawing/2014/main" id="{1D9B9100-23E4-2440-844C-99DBD2F96AE0}"/>
              </a:ext>
            </a:extLst>
          </p:cNvPr>
          <p:cNvCxnSpPr/>
          <p:nvPr/>
        </p:nvCxnSpPr>
        <p:spPr>
          <a:xfrm>
            <a:off x="2088682" y="2137879"/>
            <a:ext cx="4687503" cy="0"/>
          </a:xfrm>
          <a:prstGeom prst="line">
            <a:avLst/>
          </a:prstGeom>
          <a:ln w="952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30869" y="2431387"/>
            <a:ext cx="1690285"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The current context</a:t>
            </a:r>
          </a:p>
        </p:txBody>
      </p:sp>
      <p:sp>
        <p:nvSpPr>
          <p:cNvPr id="13" name="TextBox 12">
            <a:extLst>
              <a:ext uri="{FF2B5EF4-FFF2-40B4-BE49-F238E27FC236}">
                <a16:creationId xmlns:a16="http://schemas.microsoft.com/office/drawing/2014/main" id="{E2235563-1DBD-634E-97D6-E1064DE615B1}"/>
              </a:ext>
            </a:extLst>
          </p:cNvPr>
          <p:cNvSpPr txBox="1"/>
          <p:nvPr/>
        </p:nvSpPr>
        <p:spPr>
          <a:xfrm>
            <a:off x="3930869" y="1985193"/>
            <a:ext cx="1152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This initiative</a:t>
            </a:r>
          </a:p>
        </p:txBody>
      </p:sp>
    </p:spTree>
    <p:extLst>
      <p:ext uri="{BB962C8B-B14F-4D97-AF65-F5344CB8AC3E}">
        <p14:creationId xmlns:p14="http://schemas.microsoft.com/office/powerpoint/2010/main" val="3647297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01D5011-DF6B-F342-B592-DF2A23240E0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30</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779F5700-88D8-0149-A32B-5D54FCFEA5B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Implementing Dwell</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6" name="Rectangle 15">
            <a:extLst>
              <a:ext uri="{FF2B5EF4-FFF2-40B4-BE49-F238E27FC236}">
                <a16:creationId xmlns:a16="http://schemas.microsoft.com/office/drawing/2014/main" id="{8302AC64-5494-DFEA-7916-300CECB77760}"/>
              </a:ext>
            </a:extLst>
          </p:cNvPr>
          <p:cNvSpPr/>
          <p:nvPr/>
        </p:nvSpPr>
        <p:spPr>
          <a:xfrm>
            <a:off x="1728739" y="1205525"/>
            <a:ext cx="4036603" cy="5431572"/>
          </a:xfrm>
          <a:prstGeom prst="rect">
            <a:avLst/>
          </a:prstGeom>
          <a:solidFill>
            <a:schemeClr val="accent1">
              <a:lumMod val="20000"/>
              <a:lumOff val="80000"/>
              <a:alpha val="5019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7" name="TextBox 16">
            <a:extLst>
              <a:ext uri="{FF2B5EF4-FFF2-40B4-BE49-F238E27FC236}">
                <a16:creationId xmlns:a16="http://schemas.microsoft.com/office/drawing/2014/main" id="{07A10D48-F11D-C796-12F2-04AF568390A4}"/>
              </a:ext>
            </a:extLst>
          </p:cNvPr>
          <p:cNvSpPr txBox="1"/>
          <p:nvPr/>
        </p:nvSpPr>
        <p:spPr>
          <a:xfrm>
            <a:off x="626479" y="3692383"/>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cxnSp>
        <p:nvCxnSpPr>
          <p:cNvPr id="18" name="Straight Connector 17">
            <a:extLst>
              <a:ext uri="{FF2B5EF4-FFF2-40B4-BE49-F238E27FC236}">
                <a16:creationId xmlns:a16="http://schemas.microsoft.com/office/drawing/2014/main" id="{F436C198-32FF-5EE6-CAE4-F5AF5C5D365D}"/>
              </a:ext>
            </a:extLst>
          </p:cNvPr>
          <p:cNvCxnSpPr>
            <a:cxnSpLocks/>
          </p:cNvCxnSpPr>
          <p:nvPr/>
        </p:nvCxnSpPr>
        <p:spPr>
          <a:xfrm>
            <a:off x="630411" y="1801961"/>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1CECE22-31E3-124F-16EA-BA777DCF8DA8}"/>
              </a:ext>
            </a:extLst>
          </p:cNvPr>
          <p:cNvSpPr txBox="1"/>
          <p:nvPr/>
        </p:nvSpPr>
        <p:spPr>
          <a:xfrm>
            <a:off x="2814265" y="1687367"/>
            <a:ext cx="1673751" cy="215315"/>
          </a:xfrm>
          <a:prstGeom prst="rect">
            <a:avLst/>
          </a:prstGeom>
          <a:solidFill>
            <a:schemeClr val="accent1">
              <a:lumMod val="20000"/>
              <a:lumOff val="80000"/>
            </a:schemeClr>
          </a:solidFill>
          <a:ln w="6350">
            <a:solidFill>
              <a:schemeClr val="tx1"/>
            </a:solidFill>
          </a:ln>
        </p:spPr>
        <p:txBody>
          <a:bodyPr wrap="square" rtlCol="0" anchor="ctr">
            <a:spAutoFit/>
          </a:bodyPr>
          <a:lstStyle/>
          <a:p>
            <a:pPr algn="ctr"/>
            <a:r>
              <a:rPr lang="en-US" sz="799" i="1" spc="100">
                <a:latin typeface="Roboto Condensed" panose="02000000000000000000" pitchFamily="2" charset="0"/>
                <a:ea typeface="Roboto Condensed" panose="02000000000000000000" pitchFamily="2" charset="0"/>
                <a:cs typeface="Circular Std Book Italic" panose="020B0604020101020102" pitchFamily="34" charset="77"/>
              </a:rPr>
              <a:t>Short-Run (1 to 12 months)</a:t>
            </a:r>
          </a:p>
        </p:txBody>
      </p:sp>
      <p:grpSp>
        <p:nvGrpSpPr>
          <p:cNvPr id="20" name="Group 19">
            <a:extLst>
              <a:ext uri="{FF2B5EF4-FFF2-40B4-BE49-F238E27FC236}">
                <a16:creationId xmlns:a16="http://schemas.microsoft.com/office/drawing/2014/main" id="{7EB30A3A-2C7D-C93F-AE38-8474EF4CE285}"/>
              </a:ext>
            </a:extLst>
          </p:cNvPr>
          <p:cNvGrpSpPr/>
          <p:nvPr/>
        </p:nvGrpSpPr>
        <p:grpSpPr>
          <a:xfrm>
            <a:off x="1760857" y="1370509"/>
            <a:ext cx="4000848" cy="255599"/>
            <a:chOff x="1805747" y="1459291"/>
            <a:chExt cx="4005019" cy="255866"/>
          </a:xfrm>
        </p:grpSpPr>
        <p:sp>
          <p:nvSpPr>
            <p:cNvPr id="21" name="Rectangle 20">
              <a:extLst>
                <a:ext uri="{FF2B5EF4-FFF2-40B4-BE49-F238E27FC236}">
                  <a16:creationId xmlns:a16="http://schemas.microsoft.com/office/drawing/2014/main" id="{49A6B25B-D697-F13E-789E-7BF6134AC592}"/>
                </a:ext>
              </a:extLst>
            </p:cNvPr>
            <p:cNvSpPr/>
            <p:nvPr/>
          </p:nvSpPr>
          <p:spPr>
            <a:xfrm>
              <a:off x="1805747" y="1459291"/>
              <a:ext cx="4005019" cy="25586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4" name="TextBox 23">
              <a:extLst>
                <a:ext uri="{FF2B5EF4-FFF2-40B4-BE49-F238E27FC236}">
                  <a16:creationId xmlns:a16="http://schemas.microsoft.com/office/drawing/2014/main" id="{B4434C86-1B6A-17E5-057E-A7BC063ED45A}"/>
                </a:ext>
              </a:extLst>
            </p:cNvPr>
            <p:cNvSpPr txBox="1"/>
            <p:nvPr/>
          </p:nvSpPr>
          <p:spPr>
            <a:xfrm>
              <a:off x="2964990" y="1464457"/>
              <a:ext cx="1797165" cy="246220"/>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Real-World Demonstration</a:t>
              </a:r>
            </a:p>
          </p:txBody>
        </p:sp>
      </p:grpSp>
      <p:sp>
        <p:nvSpPr>
          <p:cNvPr id="28" name="TextBox 27">
            <a:extLst>
              <a:ext uri="{FF2B5EF4-FFF2-40B4-BE49-F238E27FC236}">
                <a16:creationId xmlns:a16="http://schemas.microsoft.com/office/drawing/2014/main" id="{D9848804-50ED-6BA9-2766-2BE5D7919056}"/>
              </a:ext>
            </a:extLst>
          </p:cNvPr>
          <p:cNvSpPr txBox="1"/>
          <p:nvPr/>
        </p:nvSpPr>
        <p:spPr>
          <a:xfrm>
            <a:off x="630412" y="2034127"/>
            <a:ext cx="816186" cy="369332"/>
          </a:xfrm>
          <a:prstGeom prst="rect">
            <a:avLst/>
          </a:prstGeom>
          <a:noFill/>
        </p:spPr>
        <p:txBody>
          <a:bodyPr wrap="square" rtlCol="0">
            <a:spAutoFit/>
          </a:bodyPr>
          <a:lstStyle/>
          <a:p>
            <a:pPr defTabSz="767444">
              <a:defRPr/>
            </a:pPr>
            <a:r>
              <a:rPr lang="en-US" sz="900" i="1">
                <a:ln w="0">
                  <a:noFill/>
                </a:ln>
                <a:latin typeface="Roboto Condensed" panose="02000000000000000000" pitchFamily="2" charset="0"/>
                <a:ea typeface="Roboto Condensed" panose="02000000000000000000" pitchFamily="2" charset="0"/>
                <a:cs typeface="Circular Std Black Italic" charset="0"/>
              </a:rPr>
              <a:t>Major Milestones</a:t>
            </a:r>
          </a:p>
        </p:txBody>
      </p:sp>
      <p:sp>
        <p:nvSpPr>
          <p:cNvPr id="29" name="TextBox 28">
            <a:extLst>
              <a:ext uri="{FF2B5EF4-FFF2-40B4-BE49-F238E27FC236}">
                <a16:creationId xmlns:a16="http://schemas.microsoft.com/office/drawing/2014/main" id="{F0F804A8-9105-18A0-F843-342181CDAE7A}"/>
              </a:ext>
            </a:extLst>
          </p:cNvPr>
          <p:cNvSpPr txBox="1"/>
          <p:nvPr/>
        </p:nvSpPr>
        <p:spPr>
          <a:xfrm>
            <a:off x="630412" y="3292947"/>
            <a:ext cx="975436"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Key Actors and Capabilities</a:t>
            </a:r>
          </a:p>
        </p:txBody>
      </p:sp>
      <p:sp>
        <p:nvSpPr>
          <p:cNvPr id="30" name="TextBox 29">
            <a:extLst>
              <a:ext uri="{FF2B5EF4-FFF2-40B4-BE49-F238E27FC236}">
                <a16:creationId xmlns:a16="http://schemas.microsoft.com/office/drawing/2014/main" id="{D3A49362-DD8C-4926-B2F2-4BBD15437713}"/>
              </a:ext>
            </a:extLst>
          </p:cNvPr>
          <p:cNvSpPr txBox="1"/>
          <p:nvPr/>
        </p:nvSpPr>
        <p:spPr>
          <a:xfrm>
            <a:off x="630412" y="4416904"/>
            <a:ext cx="975436"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Research and Evaluation</a:t>
            </a:r>
          </a:p>
        </p:txBody>
      </p:sp>
      <p:sp>
        <p:nvSpPr>
          <p:cNvPr id="31" name="TextBox 30">
            <a:extLst>
              <a:ext uri="{FF2B5EF4-FFF2-40B4-BE49-F238E27FC236}">
                <a16:creationId xmlns:a16="http://schemas.microsoft.com/office/drawing/2014/main" id="{92124730-F2E1-8498-C869-B6C6F2940741}"/>
              </a:ext>
            </a:extLst>
          </p:cNvPr>
          <p:cNvSpPr txBox="1"/>
          <p:nvPr/>
        </p:nvSpPr>
        <p:spPr>
          <a:xfrm>
            <a:off x="630412" y="5802103"/>
            <a:ext cx="965274"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Policy and Resources</a:t>
            </a:r>
          </a:p>
        </p:txBody>
      </p:sp>
      <p:cxnSp>
        <p:nvCxnSpPr>
          <p:cNvPr id="32" name="Straight Connector 31">
            <a:extLst>
              <a:ext uri="{FF2B5EF4-FFF2-40B4-BE49-F238E27FC236}">
                <a16:creationId xmlns:a16="http://schemas.microsoft.com/office/drawing/2014/main" id="{7116672D-103A-E857-7D0A-3AC563255183}"/>
              </a:ext>
            </a:extLst>
          </p:cNvPr>
          <p:cNvCxnSpPr>
            <a:cxnSpLocks/>
          </p:cNvCxnSpPr>
          <p:nvPr/>
        </p:nvCxnSpPr>
        <p:spPr>
          <a:xfrm>
            <a:off x="630411" y="3221462"/>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452FE5-D045-D7EF-82E4-832B2F6BA6D8}"/>
              </a:ext>
            </a:extLst>
          </p:cNvPr>
          <p:cNvCxnSpPr>
            <a:cxnSpLocks/>
          </p:cNvCxnSpPr>
          <p:nvPr/>
        </p:nvCxnSpPr>
        <p:spPr>
          <a:xfrm>
            <a:off x="630411" y="5688695"/>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F538CF-4019-2366-D577-ADB79B07246C}"/>
              </a:ext>
            </a:extLst>
          </p:cNvPr>
          <p:cNvCxnSpPr>
            <a:cxnSpLocks/>
          </p:cNvCxnSpPr>
          <p:nvPr/>
        </p:nvCxnSpPr>
        <p:spPr>
          <a:xfrm>
            <a:off x="630411" y="4322883"/>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2A7E525-0B0B-986F-5F31-012AB41D836D}"/>
              </a:ext>
            </a:extLst>
          </p:cNvPr>
          <p:cNvSpPr txBox="1"/>
          <p:nvPr/>
        </p:nvSpPr>
        <p:spPr>
          <a:xfrm>
            <a:off x="1824952" y="3292947"/>
            <a:ext cx="1991588" cy="77713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Identify and fill staffing needs for Dwell program recruitment and uptake </a:t>
            </a:r>
          </a:p>
          <a:p>
            <a:pPr marL="171450" indent="-171450">
              <a:spcAft>
                <a:spcPts val="300"/>
              </a:spcAft>
              <a:buFont typeface="Arial" panose="020B0604020202020204" pitchFamily="34" charset="0"/>
              <a:buChar char="•"/>
            </a:pPr>
            <a:r>
              <a:rPr lang="en-CA" sz="700" i="1">
                <a:latin typeface="Arial" panose="020B0604020202020204" pitchFamily="34" charset="0"/>
                <a:ea typeface="Roboto" panose="02000000000000000000" pitchFamily="2" charset="0"/>
                <a:cs typeface="Arial" panose="020B0604020202020204" pitchFamily="34" charset="0"/>
              </a:rPr>
              <a:t>[If needed] </a:t>
            </a:r>
            <a:r>
              <a:rPr lang="en-CA" sz="700">
                <a:latin typeface="Arial" panose="020B0604020202020204" pitchFamily="34" charset="0"/>
                <a:ea typeface="Roboto" panose="02000000000000000000" pitchFamily="2" charset="0"/>
                <a:cs typeface="Arial" panose="020B0604020202020204" pitchFamily="34" charset="0"/>
              </a:rPr>
              <a:t>Hire development consulting expertise to complement internal capabilities to undertake the development project</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61" name="TextBox 60">
            <a:extLst>
              <a:ext uri="{FF2B5EF4-FFF2-40B4-BE49-F238E27FC236}">
                <a16:creationId xmlns:a16="http://schemas.microsoft.com/office/drawing/2014/main" id="{6457F10F-3CE7-0DF6-FE56-434DEF59C57E}"/>
              </a:ext>
            </a:extLst>
          </p:cNvPr>
          <p:cNvSpPr txBox="1"/>
          <p:nvPr/>
        </p:nvSpPr>
        <p:spPr>
          <a:xfrm>
            <a:off x="1818629" y="5802103"/>
            <a:ext cx="2536333" cy="669414"/>
          </a:xfrm>
          <a:prstGeom prst="rect">
            <a:avLst/>
          </a:prstGeom>
          <a:noFill/>
          <a:ln w="6350">
            <a:noFill/>
          </a:ln>
        </p:spPr>
        <p:txBody>
          <a:bodyPr wrap="square" rtlCol="0" anchor="t">
            <a:spAutoFit/>
          </a:bodyPr>
          <a:lstStyle/>
          <a:p>
            <a:pPr marL="171450" lvl="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Develop communications and recruitment materials to disseminate information about this new model</a:t>
            </a:r>
          </a:p>
          <a:p>
            <a:pPr marL="171450" lvl="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Develop visual onboarding materials to communicate the move-in, rental rebate, next steps after Dwell, and overall experience to new residents</a:t>
            </a:r>
          </a:p>
        </p:txBody>
      </p:sp>
      <p:sp>
        <p:nvSpPr>
          <p:cNvPr id="62" name="TextBox 61">
            <a:extLst>
              <a:ext uri="{FF2B5EF4-FFF2-40B4-BE49-F238E27FC236}">
                <a16:creationId xmlns:a16="http://schemas.microsoft.com/office/drawing/2014/main" id="{DBA12BFA-50BA-9E54-BD67-E7A8349BBF2F}"/>
              </a:ext>
            </a:extLst>
          </p:cNvPr>
          <p:cNvSpPr txBox="1"/>
          <p:nvPr/>
        </p:nvSpPr>
        <p:spPr>
          <a:xfrm>
            <a:off x="4488016" y="5802103"/>
            <a:ext cx="1165724" cy="630942"/>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Arial" panose="020B0604020202020204" pitchFamily="34" charset="0"/>
              </a:rPr>
              <a:t>Pitch this model with potential funders (government and non-government)</a:t>
            </a:r>
          </a:p>
        </p:txBody>
      </p:sp>
      <p:sp>
        <p:nvSpPr>
          <p:cNvPr id="68" name="TextBox 67">
            <a:extLst>
              <a:ext uri="{FF2B5EF4-FFF2-40B4-BE49-F238E27FC236}">
                <a16:creationId xmlns:a16="http://schemas.microsoft.com/office/drawing/2014/main" id="{296066EC-35E5-07E0-B4CD-F17F9CB46E38}"/>
              </a:ext>
            </a:extLst>
          </p:cNvPr>
          <p:cNvSpPr txBox="1"/>
          <p:nvPr/>
        </p:nvSpPr>
        <p:spPr>
          <a:xfrm>
            <a:off x="1824952" y="4416904"/>
            <a:ext cx="1991588" cy="113877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Refine the governance model, including conducting additional legal research, as necessary</a:t>
            </a:r>
          </a:p>
          <a:p>
            <a:pPr marL="17145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Undertake</a:t>
            </a:r>
            <a:r>
              <a:rPr lang="en-US" sz="700" b="1">
                <a:latin typeface="Roboto" panose="02000000000000000000" pitchFamily="2" charset="0"/>
                <a:ea typeface="Roboto" panose="02000000000000000000" pitchFamily="2" charset="0"/>
                <a:cs typeface="Roboto" panose="02000000000000000000" pitchFamily="2" charset="0"/>
              </a:rPr>
              <a:t> </a:t>
            </a:r>
            <a:r>
              <a:rPr lang="en-CA" sz="700">
                <a:latin typeface="Arial" panose="020B0604020202020204" pitchFamily="34" charset="0"/>
                <a:ea typeface="Roboto" panose="02000000000000000000" pitchFamily="2" charset="0"/>
                <a:cs typeface="Arial" panose="020B0604020202020204" pitchFamily="34" charset="0"/>
              </a:rPr>
              <a:t>community engagement specific to the new site, including going back to Blue Door clients to fine-tune the model</a:t>
            </a:r>
          </a:p>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Prepare a business plan and feasibility study for the specific site</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C16B7AA1-87BC-9984-9FD2-5F2201285F87}"/>
              </a:ext>
            </a:extLst>
          </p:cNvPr>
          <p:cNvSpPr txBox="1"/>
          <p:nvPr/>
        </p:nvSpPr>
        <p:spPr>
          <a:xfrm>
            <a:off x="674791" y="1371395"/>
            <a:ext cx="973427" cy="369332"/>
          </a:xfrm>
          <a:prstGeom prst="rect">
            <a:avLst/>
          </a:prstGeom>
          <a:noFill/>
          <a:ln w="6350">
            <a:solidFill>
              <a:schemeClr val="tx1"/>
            </a:solid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Solution Readiness Level</a:t>
            </a:r>
          </a:p>
        </p:txBody>
      </p:sp>
      <p:sp>
        <p:nvSpPr>
          <p:cNvPr id="84" name="TextBox 83">
            <a:extLst>
              <a:ext uri="{FF2B5EF4-FFF2-40B4-BE49-F238E27FC236}">
                <a16:creationId xmlns:a16="http://schemas.microsoft.com/office/drawing/2014/main" id="{5E850E49-0758-52F6-80B6-4C6154862A70}"/>
              </a:ext>
            </a:extLst>
          </p:cNvPr>
          <p:cNvSpPr txBox="1"/>
          <p:nvPr/>
        </p:nvSpPr>
        <p:spPr>
          <a:xfrm>
            <a:off x="626479" y="4811805"/>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sp>
        <p:nvSpPr>
          <p:cNvPr id="85" name="TextBox 84">
            <a:extLst>
              <a:ext uri="{FF2B5EF4-FFF2-40B4-BE49-F238E27FC236}">
                <a16:creationId xmlns:a16="http://schemas.microsoft.com/office/drawing/2014/main" id="{935E9A41-1E84-557A-5BB2-431A90F11214}"/>
              </a:ext>
            </a:extLst>
          </p:cNvPr>
          <p:cNvSpPr txBox="1"/>
          <p:nvPr/>
        </p:nvSpPr>
        <p:spPr>
          <a:xfrm>
            <a:off x="626479" y="6171595"/>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sp>
        <p:nvSpPr>
          <p:cNvPr id="87" name="Rectangle 86">
            <a:extLst>
              <a:ext uri="{FF2B5EF4-FFF2-40B4-BE49-F238E27FC236}">
                <a16:creationId xmlns:a16="http://schemas.microsoft.com/office/drawing/2014/main" id="{3B013734-EF63-B7A7-380B-444F18FCB3A3}"/>
              </a:ext>
            </a:extLst>
          </p:cNvPr>
          <p:cNvSpPr/>
          <p:nvPr/>
        </p:nvSpPr>
        <p:spPr>
          <a:xfrm>
            <a:off x="5798730" y="1205525"/>
            <a:ext cx="6141782" cy="5431572"/>
          </a:xfrm>
          <a:prstGeom prst="rect">
            <a:avLst/>
          </a:prstGeom>
          <a:solidFill>
            <a:schemeClr val="accent4">
              <a:lumMod val="20000"/>
              <a:lumOff val="80000"/>
              <a:alpha val="5019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89" name="Rectangle 88">
            <a:extLst>
              <a:ext uri="{FF2B5EF4-FFF2-40B4-BE49-F238E27FC236}">
                <a16:creationId xmlns:a16="http://schemas.microsoft.com/office/drawing/2014/main" id="{7DDDF5C2-CA51-F70C-30AE-446B77A132A4}"/>
              </a:ext>
            </a:extLst>
          </p:cNvPr>
          <p:cNvSpPr/>
          <p:nvPr/>
        </p:nvSpPr>
        <p:spPr>
          <a:xfrm>
            <a:off x="1760857" y="1370509"/>
            <a:ext cx="4000848" cy="255599"/>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2" name="TextBox 91">
            <a:extLst>
              <a:ext uri="{FF2B5EF4-FFF2-40B4-BE49-F238E27FC236}">
                <a16:creationId xmlns:a16="http://schemas.microsoft.com/office/drawing/2014/main" id="{4D3FCEE5-840C-C8A0-53F0-9C0922146439}"/>
              </a:ext>
            </a:extLst>
          </p:cNvPr>
          <p:cNvSpPr txBox="1"/>
          <p:nvPr/>
        </p:nvSpPr>
        <p:spPr>
          <a:xfrm>
            <a:off x="2918893" y="1375670"/>
            <a:ext cx="1795293" cy="245963"/>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Launching the Dwell Pilot</a:t>
            </a:r>
          </a:p>
        </p:txBody>
      </p:sp>
      <p:sp>
        <p:nvSpPr>
          <p:cNvPr id="98" name="Rectangle 97">
            <a:extLst>
              <a:ext uri="{FF2B5EF4-FFF2-40B4-BE49-F238E27FC236}">
                <a16:creationId xmlns:a16="http://schemas.microsoft.com/office/drawing/2014/main" id="{E8AA782D-919C-3232-1EE2-1A40E1F21EAE}"/>
              </a:ext>
            </a:extLst>
          </p:cNvPr>
          <p:cNvSpPr/>
          <p:nvPr/>
        </p:nvSpPr>
        <p:spPr>
          <a:xfrm>
            <a:off x="5793823" y="1369776"/>
            <a:ext cx="6084000" cy="25130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3" name="TextBox 92">
            <a:extLst>
              <a:ext uri="{FF2B5EF4-FFF2-40B4-BE49-F238E27FC236}">
                <a16:creationId xmlns:a16="http://schemas.microsoft.com/office/drawing/2014/main" id="{F91F3BF8-F374-11F5-669E-6F8D2F77A9FB}"/>
              </a:ext>
            </a:extLst>
          </p:cNvPr>
          <p:cNvSpPr txBox="1"/>
          <p:nvPr/>
        </p:nvSpPr>
        <p:spPr>
          <a:xfrm>
            <a:off x="7582216" y="1367868"/>
            <a:ext cx="2574810" cy="246093"/>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Blue Door x Habitat for Humanity GTA Pilot</a:t>
            </a:r>
          </a:p>
        </p:txBody>
      </p:sp>
      <p:sp>
        <p:nvSpPr>
          <p:cNvPr id="27" name="Rectangle 26">
            <a:extLst>
              <a:ext uri="{FF2B5EF4-FFF2-40B4-BE49-F238E27FC236}">
                <a16:creationId xmlns:a16="http://schemas.microsoft.com/office/drawing/2014/main" id="{2FA0932A-0615-E288-0021-E94D3A219622}"/>
              </a:ext>
            </a:extLst>
          </p:cNvPr>
          <p:cNvSpPr/>
          <p:nvPr/>
        </p:nvSpPr>
        <p:spPr>
          <a:xfrm>
            <a:off x="1760857" y="1367154"/>
            <a:ext cx="10116965" cy="2565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3" name="TextBox 102">
            <a:extLst>
              <a:ext uri="{FF2B5EF4-FFF2-40B4-BE49-F238E27FC236}">
                <a16:creationId xmlns:a16="http://schemas.microsoft.com/office/drawing/2014/main" id="{EDD9B30A-CA67-6C2B-B86D-5DEEAFC77692}"/>
              </a:ext>
            </a:extLst>
          </p:cNvPr>
          <p:cNvSpPr txBox="1"/>
          <p:nvPr/>
        </p:nvSpPr>
        <p:spPr>
          <a:xfrm>
            <a:off x="5898395" y="3291357"/>
            <a:ext cx="2245480" cy="1031051"/>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Blue Door will be the support service provider for the pilot. </a:t>
            </a:r>
            <a:r>
              <a:rPr lang="en-CA" sz="700">
                <a:highlight>
                  <a:srgbClr val="FFFF00"/>
                </a:highlight>
                <a:latin typeface="Arial" panose="020B0604020202020204" pitchFamily="34" charset="0"/>
                <a:ea typeface="Roboto" panose="02000000000000000000" pitchFamily="2" charset="0"/>
                <a:cs typeface="Arial" panose="020B0604020202020204" pitchFamily="34" charset="0"/>
              </a:rPr>
              <a:t>Blue Door will also be the Property Manager for the pilot through its Construct program.</a:t>
            </a:r>
          </a:p>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Habitat for Humanity GTA will be the builder for the pilot. </a:t>
            </a:r>
          </a:p>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The connection to the co-operative housing sector is underway and still to be established. </a:t>
            </a:r>
            <a:endParaRPr lang="en-US" sz="700">
              <a:latin typeface="Arial" panose="020B0604020202020204" pitchFamily="34" charset="0"/>
              <a:ea typeface="Roboto" panose="02000000000000000000" pitchFamily="2" charset="0"/>
              <a:cs typeface="Arial" panose="020B0604020202020204" pitchFamily="34" charset="0"/>
            </a:endParaRPr>
          </a:p>
        </p:txBody>
      </p:sp>
      <p:sp>
        <p:nvSpPr>
          <p:cNvPr id="104" name="TextBox 103">
            <a:extLst>
              <a:ext uri="{FF2B5EF4-FFF2-40B4-BE49-F238E27FC236}">
                <a16:creationId xmlns:a16="http://schemas.microsoft.com/office/drawing/2014/main" id="{8B3FD24F-0086-F416-53BC-447BF369983D}"/>
              </a:ext>
            </a:extLst>
          </p:cNvPr>
          <p:cNvSpPr txBox="1"/>
          <p:nvPr/>
        </p:nvSpPr>
        <p:spPr>
          <a:xfrm>
            <a:off x="5898395" y="2100715"/>
            <a:ext cx="1991588" cy="923330"/>
          </a:xfrm>
          <a:prstGeom prst="rect">
            <a:avLst/>
          </a:prstGeom>
          <a:noFill/>
          <a:ln w="6350">
            <a:noFill/>
          </a:ln>
        </p:spPr>
        <p:txBody>
          <a:bodyPr wrap="square" rtlCol="0" anchor="t">
            <a:spAutoFit/>
          </a:bodyPr>
          <a:lstStyle/>
          <a:p>
            <a:pPr marL="171450" indent="-171450">
              <a:spcAft>
                <a:spcPts val="300"/>
              </a:spcAft>
              <a:buFont typeface="Zapf Dingbats"/>
              <a:buChar char="✔"/>
            </a:pPr>
            <a:r>
              <a:rPr lang="en-CA" sz="700">
                <a:latin typeface="Arial" panose="020B0604020202020204" pitchFamily="34" charset="0"/>
                <a:ea typeface="Roboto" panose="02000000000000000000" pitchFamily="2" charset="0"/>
                <a:cs typeface="Arial" panose="020B0604020202020204" pitchFamily="34" charset="0"/>
              </a:rPr>
              <a:t>Blue Door will be the support service provider for the pilot.</a:t>
            </a:r>
          </a:p>
          <a:p>
            <a:pPr marL="171450" indent="-171450">
              <a:spcAft>
                <a:spcPts val="300"/>
              </a:spcAft>
              <a:buFont typeface="Zapf Dingbats"/>
              <a:buChar char="✔"/>
            </a:pPr>
            <a:r>
              <a:rPr lang="en-CA" sz="700">
                <a:latin typeface="Arial" panose="020B0604020202020204" pitchFamily="34" charset="0"/>
                <a:ea typeface="Roboto" panose="02000000000000000000" pitchFamily="2" charset="0"/>
                <a:cs typeface="Arial" panose="020B0604020202020204" pitchFamily="34" charset="0"/>
              </a:rPr>
              <a:t>Habitat for Humanity GTA will be the builder for the pilot. </a:t>
            </a:r>
          </a:p>
          <a:p>
            <a:pPr marL="171450" indent="-171450">
              <a:spcAft>
                <a:spcPts val="300"/>
              </a:spcAft>
              <a:buFont typeface="Zapf Dingbats"/>
              <a:buChar char="✔"/>
            </a:pPr>
            <a:r>
              <a:rPr lang="en-CA" sz="700">
                <a:latin typeface="Arial" panose="020B0604020202020204" pitchFamily="34" charset="0"/>
                <a:ea typeface="Roboto" panose="02000000000000000000" pitchFamily="2" charset="0"/>
                <a:cs typeface="Arial" panose="020B0604020202020204" pitchFamily="34" charset="0"/>
              </a:rPr>
              <a:t>The connection to the co-operative housing sector is underway and still to be established.</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105" name="TextBox 104">
            <a:extLst>
              <a:ext uri="{FF2B5EF4-FFF2-40B4-BE49-F238E27FC236}">
                <a16:creationId xmlns:a16="http://schemas.microsoft.com/office/drawing/2014/main" id="{58E7C4B7-FC8E-214A-3D0D-F334E888DDD0}"/>
              </a:ext>
            </a:extLst>
          </p:cNvPr>
          <p:cNvSpPr txBox="1"/>
          <p:nvPr/>
        </p:nvSpPr>
        <p:spPr>
          <a:xfrm>
            <a:off x="7942906" y="2100715"/>
            <a:ext cx="1991588" cy="630942"/>
          </a:xfrm>
          <a:prstGeom prst="rect">
            <a:avLst/>
          </a:prstGeom>
          <a:noFill/>
          <a:ln w="6350">
            <a:noFill/>
          </a:ln>
        </p:spPr>
        <p:txBody>
          <a:bodyPr wrap="square" rtlCol="0" anchor="t">
            <a:spAutoFit/>
          </a:bodyPr>
          <a:lstStyle/>
          <a:p>
            <a:pPr marL="171450" indent="-171450">
              <a:spcAft>
                <a:spcPts val="300"/>
              </a:spcAft>
              <a:buFont typeface="Zapf Dingbats"/>
              <a:buChar char="✔"/>
            </a:pPr>
            <a:r>
              <a:rPr lang="en-CA" sz="700">
                <a:latin typeface="Arial" panose="020B0604020202020204" pitchFamily="34" charset="0"/>
                <a:ea typeface="Roboto" panose="02000000000000000000" pitchFamily="2" charset="0"/>
                <a:cs typeface="Arial" panose="020B0604020202020204" pitchFamily="34" charset="0"/>
              </a:rPr>
              <a:t>Potential sites for investigation and research were identified: a site in Toronto, a site in Newmarket, and the site of an existing Blue Door I</a:t>
            </a:r>
            <a:r>
              <a:rPr lang="en-CA" sz="700">
                <a:highlight>
                  <a:srgbClr val="FFFF00"/>
                </a:highlight>
                <a:latin typeface="Arial" panose="020B0604020202020204" pitchFamily="34" charset="0"/>
                <a:ea typeface="Roboto" panose="02000000000000000000" pitchFamily="2" charset="0"/>
                <a:cs typeface="Arial" panose="020B0604020202020204" pitchFamily="34" charset="0"/>
              </a:rPr>
              <a:t>NN</a:t>
            </a:r>
            <a:r>
              <a:rPr lang="en-CA" sz="700">
                <a:latin typeface="Arial" panose="020B0604020202020204" pitchFamily="34" charset="0"/>
                <a:ea typeface="Roboto" panose="02000000000000000000" pitchFamily="2" charset="0"/>
                <a:cs typeface="Arial" panose="020B0604020202020204" pitchFamily="34" charset="0"/>
              </a:rPr>
              <a:t>clusion Program for LGBTQ2S folks.</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106" name="TextBox 105">
            <a:extLst>
              <a:ext uri="{FF2B5EF4-FFF2-40B4-BE49-F238E27FC236}">
                <a16:creationId xmlns:a16="http://schemas.microsoft.com/office/drawing/2014/main" id="{FCD3D49C-B19C-7720-CB78-324ED2FF7DA9}"/>
              </a:ext>
            </a:extLst>
          </p:cNvPr>
          <p:cNvSpPr txBox="1"/>
          <p:nvPr/>
        </p:nvSpPr>
        <p:spPr>
          <a:xfrm>
            <a:off x="5902889" y="4415473"/>
            <a:ext cx="1991588" cy="884858"/>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In addition to the identified sites, consider the potential for application in scattered sites (individual units) or a floor within a condominium apartment building</a:t>
            </a:r>
          </a:p>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Connect with existing collaborators and colleagues to continue the site search in other communities (e.g., Durham Region)</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107" name="TextBox 106">
            <a:extLst>
              <a:ext uri="{FF2B5EF4-FFF2-40B4-BE49-F238E27FC236}">
                <a16:creationId xmlns:a16="http://schemas.microsoft.com/office/drawing/2014/main" id="{BCFEEE71-15EC-6B60-4B0C-71A9F48D07F4}"/>
              </a:ext>
            </a:extLst>
          </p:cNvPr>
          <p:cNvSpPr txBox="1"/>
          <p:nvPr/>
        </p:nvSpPr>
        <p:spPr>
          <a:xfrm>
            <a:off x="5898395" y="5802103"/>
            <a:ext cx="1991588" cy="415498"/>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b="1">
                <a:latin typeface="Arial" panose="020B0604020202020204" pitchFamily="34" charset="0"/>
                <a:ea typeface="Roboto" panose="02000000000000000000" pitchFamily="2" charset="0"/>
                <a:cs typeface="Arial" panose="020B0604020202020204" pitchFamily="34" charset="0"/>
              </a:rPr>
              <a:t>Development funding: </a:t>
            </a:r>
            <a:r>
              <a:rPr lang="en-CA" sz="700">
                <a:latin typeface="Arial" panose="020B0604020202020204" pitchFamily="34" charset="0"/>
                <a:ea typeface="Roboto" panose="02000000000000000000" pitchFamily="2" charset="0"/>
                <a:cs typeface="Arial" panose="020B0604020202020204" pitchFamily="34" charset="0"/>
              </a:rPr>
              <a:t>The Dwell funding “ask” will be to fund the capital and operating elements of the pilot stage</a:t>
            </a:r>
          </a:p>
        </p:txBody>
      </p:sp>
      <p:sp>
        <p:nvSpPr>
          <p:cNvPr id="109" name="TextBox 108">
            <a:extLst>
              <a:ext uri="{FF2B5EF4-FFF2-40B4-BE49-F238E27FC236}">
                <a16:creationId xmlns:a16="http://schemas.microsoft.com/office/drawing/2014/main" id="{4357A07D-E1DE-792D-A4F1-71434881E13E}"/>
              </a:ext>
            </a:extLst>
          </p:cNvPr>
          <p:cNvSpPr txBox="1"/>
          <p:nvPr/>
        </p:nvSpPr>
        <p:spPr>
          <a:xfrm>
            <a:off x="7942906" y="4415473"/>
            <a:ext cx="1800000" cy="120802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b="1">
                <a:latin typeface="Arial" panose="020B0604020202020204" pitchFamily="34" charset="0"/>
                <a:ea typeface="Calibri" panose="020F0502020204030204" pitchFamily="34" charset="0"/>
                <a:cs typeface="Arial" panose="020B0604020202020204" pitchFamily="34" charset="0"/>
              </a:rPr>
              <a:t>Question to explore: </a:t>
            </a:r>
            <a:r>
              <a:rPr lang="en-CA" sz="700">
                <a:latin typeface="Arial" panose="020B0604020202020204" pitchFamily="34" charset="0"/>
                <a:ea typeface="Calibri" panose="020F0502020204030204" pitchFamily="34" charset="0"/>
                <a:cs typeface="Arial" panose="020B0604020202020204" pitchFamily="34" charset="0"/>
              </a:rPr>
              <a:t>Is the residents’ association model adding value for Dwell residents or does it create a layer of unnecessary complication? </a:t>
            </a:r>
          </a:p>
          <a:p>
            <a:pPr marL="171450" indent="-171450">
              <a:spcAft>
                <a:spcPts val="300"/>
              </a:spcAft>
              <a:buFont typeface="Arial" panose="020B0604020202020204" pitchFamily="34" charset="0"/>
              <a:buChar char="•"/>
            </a:pPr>
            <a:r>
              <a:rPr lang="en-CA" sz="700" b="1">
                <a:latin typeface="Arial" panose="020B0604020202020204" pitchFamily="34" charset="0"/>
                <a:ea typeface="Calibri" panose="020F0502020204030204" pitchFamily="34" charset="0"/>
                <a:cs typeface="Arial" panose="020B0604020202020204" pitchFamily="34" charset="0"/>
              </a:rPr>
              <a:t>Question to explore: </a:t>
            </a:r>
            <a:r>
              <a:rPr lang="en-CA" sz="700">
                <a:latin typeface="Arial" panose="020B0604020202020204" pitchFamily="34" charset="0"/>
                <a:ea typeface="Calibri" panose="020F0502020204030204" pitchFamily="34" charset="0"/>
                <a:cs typeface="Arial" panose="020B0604020202020204" pitchFamily="34" charset="0"/>
              </a:rPr>
              <a:t>Is five years (three years for youth) a timeline that makes sense for Dwell residents (at which point they could cash out)?</a:t>
            </a:r>
          </a:p>
        </p:txBody>
      </p:sp>
      <p:sp>
        <p:nvSpPr>
          <p:cNvPr id="110" name="TextBox 109">
            <a:extLst>
              <a:ext uri="{FF2B5EF4-FFF2-40B4-BE49-F238E27FC236}">
                <a16:creationId xmlns:a16="http://schemas.microsoft.com/office/drawing/2014/main" id="{C03B4742-1F8C-B2E0-02F5-E282208F45E3}"/>
              </a:ext>
            </a:extLst>
          </p:cNvPr>
          <p:cNvSpPr txBox="1"/>
          <p:nvPr/>
        </p:nvSpPr>
        <p:spPr>
          <a:xfrm>
            <a:off x="7942906" y="5801015"/>
            <a:ext cx="1800000" cy="630942"/>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The Dwell team intends to apply for future National Housing Strategy or Canada Mortgage and Housing Corporation Innovation funding to scale this model.</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111" name="TextBox 110">
            <a:extLst>
              <a:ext uri="{FF2B5EF4-FFF2-40B4-BE49-F238E27FC236}">
                <a16:creationId xmlns:a16="http://schemas.microsoft.com/office/drawing/2014/main" id="{9FEE7F8A-1838-0618-3D33-67EBA8CF8E63}"/>
              </a:ext>
            </a:extLst>
          </p:cNvPr>
          <p:cNvSpPr txBox="1"/>
          <p:nvPr/>
        </p:nvSpPr>
        <p:spPr>
          <a:xfrm>
            <a:off x="7989648" y="3291357"/>
            <a:ext cx="1800000" cy="84638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The Housing Journeys team made connections with Community Affordable Housing Solutions (CAHS) land trust and will continue conversations around potential ways to scale Dwell to other housing providers </a:t>
            </a:r>
          </a:p>
        </p:txBody>
      </p:sp>
      <p:sp>
        <p:nvSpPr>
          <p:cNvPr id="112" name="TextBox 111">
            <a:extLst>
              <a:ext uri="{FF2B5EF4-FFF2-40B4-BE49-F238E27FC236}">
                <a16:creationId xmlns:a16="http://schemas.microsoft.com/office/drawing/2014/main" id="{9AF34994-EF4B-458F-B230-F4C200621DC6}"/>
              </a:ext>
            </a:extLst>
          </p:cNvPr>
          <p:cNvSpPr txBox="1"/>
          <p:nvPr/>
        </p:nvSpPr>
        <p:spPr>
          <a:xfrm>
            <a:off x="9800760" y="4415473"/>
            <a:ext cx="1800000" cy="120802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b="1">
                <a:latin typeface="Arial" panose="020B0604020202020204" pitchFamily="34" charset="0"/>
                <a:ea typeface="Calibri" panose="020F0502020204030204" pitchFamily="34" charset="0"/>
                <a:cs typeface="Arial" panose="020B0604020202020204" pitchFamily="34" charset="0"/>
              </a:rPr>
              <a:t>Question to explore: </a:t>
            </a:r>
            <a:r>
              <a:rPr lang="en-CA" sz="700">
                <a:latin typeface="Arial" panose="020B0604020202020204" pitchFamily="34" charset="0"/>
                <a:ea typeface="Calibri" panose="020F0502020204030204" pitchFamily="34" charset="0"/>
                <a:cs typeface="Arial" panose="020B0604020202020204" pitchFamily="34" charset="0"/>
              </a:rPr>
              <a:t>What is the range of support services that must be provided through Dwell? Are there additional supports that should be provided by another organization?</a:t>
            </a:r>
          </a:p>
          <a:p>
            <a:pPr marL="171450" indent="-171450">
              <a:spcAft>
                <a:spcPts val="300"/>
              </a:spcAft>
              <a:buFont typeface="Arial" panose="020B0604020202020204" pitchFamily="34" charset="0"/>
              <a:buChar char="•"/>
            </a:pPr>
            <a:r>
              <a:rPr lang="en-CA" sz="700" b="1">
                <a:latin typeface="Arial" panose="020B0604020202020204" pitchFamily="34" charset="0"/>
                <a:ea typeface="Calibri" panose="020F0502020204030204" pitchFamily="34" charset="0"/>
                <a:cs typeface="Arial" panose="020B0604020202020204" pitchFamily="34" charset="0"/>
              </a:rPr>
              <a:t>Question to explore: </a:t>
            </a:r>
            <a:r>
              <a:rPr lang="en-CA" sz="700">
                <a:latin typeface="Arial" panose="020B0604020202020204" pitchFamily="34" charset="0"/>
                <a:ea typeface="Calibri" panose="020F0502020204030204" pitchFamily="34" charset="0"/>
                <a:cs typeface="Arial" panose="020B0604020202020204" pitchFamily="34" charset="0"/>
              </a:rPr>
              <a:t>How might Dwell complement the other transitional housing offerings provided by Blue Door?</a:t>
            </a:r>
          </a:p>
        </p:txBody>
      </p:sp>
      <p:sp>
        <p:nvSpPr>
          <p:cNvPr id="113" name="TextBox 112">
            <a:extLst>
              <a:ext uri="{FF2B5EF4-FFF2-40B4-BE49-F238E27FC236}">
                <a16:creationId xmlns:a16="http://schemas.microsoft.com/office/drawing/2014/main" id="{E47B56A7-3914-3B69-7760-A6DE1F9E5C88}"/>
              </a:ext>
            </a:extLst>
          </p:cNvPr>
          <p:cNvSpPr txBox="1"/>
          <p:nvPr/>
        </p:nvSpPr>
        <p:spPr>
          <a:xfrm>
            <a:off x="9799360" y="3291357"/>
            <a:ext cx="1800000" cy="415498"/>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What other partners or collaborators should we involve to enhance Dwell?</a:t>
            </a:r>
          </a:p>
        </p:txBody>
      </p:sp>
      <p:sp>
        <p:nvSpPr>
          <p:cNvPr id="114" name="TextBox 113">
            <a:extLst>
              <a:ext uri="{FF2B5EF4-FFF2-40B4-BE49-F238E27FC236}">
                <a16:creationId xmlns:a16="http://schemas.microsoft.com/office/drawing/2014/main" id="{27128231-44AB-77DB-8D3C-B97361B367C1}"/>
              </a:ext>
            </a:extLst>
          </p:cNvPr>
          <p:cNvSpPr txBox="1"/>
          <p:nvPr/>
        </p:nvSpPr>
        <p:spPr>
          <a:xfrm>
            <a:off x="9799360" y="5802263"/>
            <a:ext cx="1800000" cy="738664"/>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b="1">
                <a:latin typeface="Arial" panose="020B0604020202020204" pitchFamily="34" charset="0"/>
                <a:ea typeface="Roboto" panose="02000000000000000000" pitchFamily="2" charset="0"/>
                <a:cs typeface="Arial" panose="020B0604020202020204" pitchFamily="34" charset="0"/>
              </a:rPr>
              <a:t>Resident equity funding: </a:t>
            </a:r>
            <a:r>
              <a:rPr lang="en-CA" sz="700">
                <a:latin typeface="Arial" panose="020B0604020202020204" pitchFamily="34" charset="0"/>
                <a:ea typeface="Roboto" panose="02000000000000000000" pitchFamily="2" charset="0"/>
                <a:cs typeface="Arial" panose="020B0604020202020204" pitchFamily="34" charset="0"/>
              </a:rPr>
              <a:t>The Housing Journeys team will reach out to financial institutions to match resident “equity” cash-out at the five-year mark, to bring the cash-out to $10,000.</a:t>
            </a:r>
            <a:endParaRPr lang="en-CA" sz="700" b="1">
              <a:latin typeface="Arial" panose="020B0604020202020204" pitchFamily="34" charset="0"/>
              <a:ea typeface="Roboto" panose="02000000000000000000" pitchFamily="2" charset="0"/>
              <a:cs typeface="Arial" panose="020B0604020202020204" pitchFamily="34" charset="0"/>
            </a:endParaRPr>
          </a:p>
        </p:txBody>
      </p:sp>
      <p:sp>
        <p:nvSpPr>
          <p:cNvPr id="115" name="TextBox 114">
            <a:extLst>
              <a:ext uri="{FF2B5EF4-FFF2-40B4-BE49-F238E27FC236}">
                <a16:creationId xmlns:a16="http://schemas.microsoft.com/office/drawing/2014/main" id="{8AFB22D9-1847-AAC5-B64A-7287C0902C27}"/>
              </a:ext>
            </a:extLst>
          </p:cNvPr>
          <p:cNvSpPr txBox="1"/>
          <p:nvPr/>
        </p:nvSpPr>
        <p:spPr>
          <a:xfrm>
            <a:off x="9803378" y="2101913"/>
            <a:ext cx="1991588" cy="738664"/>
          </a:xfrm>
          <a:prstGeom prst="rect">
            <a:avLst/>
          </a:prstGeom>
          <a:noFill/>
          <a:ln w="6350">
            <a:noFill/>
          </a:ln>
        </p:spPr>
        <p:txBody>
          <a:bodyPr wrap="square" rtlCol="0" anchor="t">
            <a:spAutoFit/>
          </a:bodyPr>
          <a:lstStyle/>
          <a:p>
            <a:pPr marL="171450" indent="-171450">
              <a:spcAft>
                <a:spcPts val="300"/>
              </a:spcAft>
              <a:buFont typeface="Zapf Dingbats"/>
              <a:buChar char="✔"/>
            </a:pPr>
            <a:r>
              <a:rPr lang="en-CA" sz="700">
                <a:latin typeface="Arial" panose="020B0604020202020204" pitchFamily="34" charset="0"/>
                <a:ea typeface="Roboto" panose="02000000000000000000" pitchFamily="2" charset="0"/>
                <a:cs typeface="Arial" panose="020B0604020202020204" pitchFamily="34" charset="0"/>
              </a:rPr>
              <a:t>Between Blue Door and Habitat for Humanity GTA, six potential development opportunities have been identified for youth, families, LGBTQ2S, and individuals across several communities in the GTA.</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116" name="TextBox 115">
            <a:extLst>
              <a:ext uri="{FF2B5EF4-FFF2-40B4-BE49-F238E27FC236}">
                <a16:creationId xmlns:a16="http://schemas.microsoft.com/office/drawing/2014/main" id="{0B61CEED-67D8-BAAE-59D7-9CC62E40FAFB}"/>
              </a:ext>
            </a:extLst>
          </p:cNvPr>
          <p:cNvSpPr txBox="1"/>
          <p:nvPr/>
        </p:nvSpPr>
        <p:spPr>
          <a:xfrm>
            <a:off x="874713" y="779288"/>
            <a:ext cx="5221287" cy="369332"/>
          </a:xfrm>
          <a:prstGeom prst="rect">
            <a:avLst/>
          </a:prstGeom>
          <a:noFill/>
          <a:ln>
            <a:noFill/>
          </a:ln>
        </p:spPr>
        <p:txBody>
          <a:bodyPr wrap="square" rtlCol="0">
            <a:spAutoFit/>
          </a:bodyPr>
          <a:lstStyle/>
          <a:p>
            <a:r>
              <a:rPr lang="en-US" sz="900">
                <a:latin typeface="Roboto" panose="02000000000000000000" pitchFamily="2" charset="0"/>
                <a:ea typeface="Roboto" panose="02000000000000000000" pitchFamily="2" charset="0"/>
              </a:rPr>
              <a:t>This page provides a breakdown of the steps required for Blue Door and Habitat Humanity GTA to launch the Dwell Pilot. Checkmarks indicate a task already complete or underway.</a:t>
            </a:r>
          </a:p>
        </p:txBody>
      </p:sp>
      <p:sp>
        <p:nvSpPr>
          <p:cNvPr id="117" name="Rectangle 116">
            <a:extLst>
              <a:ext uri="{FF2B5EF4-FFF2-40B4-BE49-F238E27FC236}">
                <a16:creationId xmlns:a16="http://schemas.microsoft.com/office/drawing/2014/main" id="{AB1A0947-4670-A5DF-22AA-88A43FD6CC3F}"/>
              </a:ext>
            </a:extLst>
          </p:cNvPr>
          <p:cNvSpPr/>
          <p:nvPr/>
        </p:nvSpPr>
        <p:spPr>
          <a:xfrm>
            <a:off x="883213" y="490247"/>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The Dwell Pilot</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grpSp>
        <p:nvGrpSpPr>
          <p:cNvPr id="56" name="Group 55">
            <a:extLst>
              <a:ext uri="{FF2B5EF4-FFF2-40B4-BE49-F238E27FC236}">
                <a16:creationId xmlns:a16="http://schemas.microsoft.com/office/drawing/2014/main" id="{3ABCFD46-27DF-E002-9E84-8929DAA1F255}"/>
              </a:ext>
            </a:extLst>
          </p:cNvPr>
          <p:cNvGrpSpPr/>
          <p:nvPr/>
        </p:nvGrpSpPr>
        <p:grpSpPr>
          <a:xfrm>
            <a:off x="1795244" y="1946353"/>
            <a:ext cx="954519" cy="845622"/>
            <a:chOff x="1932050" y="1880294"/>
            <a:chExt cx="954519" cy="845622"/>
          </a:xfrm>
        </p:grpSpPr>
        <p:sp>
          <p:nvSpPr>
            <p:cNvPr id="57" name="TextBox 56">
              <a:extLst>
                <a:ext uri="{FF2B5EF4-FFF2-40B4-BE49-F238E27FC236}">
                  <a16:creationId xmlns:a16="http://schemas.microsoft.com/office/drawing/2014/main" id="{33827ECB-6302-B64F-5F76-37B9B960BDD0}"/>
                </a:ext>
              </a:extLst>
            </p:cNvPr>
            <p:cNvSpPr txBox="1"/>
            <p:nvPr/>
          </p:nvSpPr>
          <p:spPr>
            <a:xfrm>
              <a:off x="1932050" y="1880294"/>
              <a:ext cx="951341" cy="845622"/>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1</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Site for the pilot is identified and secured (e.g., existing or acquired site).</a:t>
              </a:r>
            </a:p>
          </p:txBody>
        </p:sp>
        <p:sp>
          <p:nvSpPr>
            <p:cNvPr id="58" name="Freeform 57">
              <a:extLst>
                <a:ext uri="{FF2B5EF4-FFF2-40B4-BE49-F238E27FC236}">
                  <a16:creationId xmlns:a16="http://schemas.microsoft.com/office/drawing/2014/main" id="{E83CEC31-8191-529C-88D1-451408193CFC}"/>
                </a:ext>
              </a:extLst>
            </p:cNvPr>
            <p:cNvSpPr/>
            <p:nvPr/>
          </p:nvSpPr>
          <p:spPr>
            <a:xfrm flipH="1">
              <a:off x="2778569" y="1892109"/>
              <a:ext cx="108000" cy="828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grpSp>
        <p:nvGrpSpPr>
          <p:cNvPr id="59" name="Group 58">
            <a:extLst>
              <a:ext uri="{FF2B5EF4-FFF2-40B4-BE49-F238E27FC236}">
                <a16:creationId xmlns:a16="http://schemas.microsoft.com/office/drawing/2014/main" id="{42835FF5-2650-C626-6996-A3EAA05F1E62}"/>
              </a:ext>
            </a:extLst>
          </p:cNvPr>
          <p:cNvGrpSpPr/>
          <p:nvPr/>
        </p:nvGrpSpPr>
        <p:grpSpPr>
          <a:xfrm>
            <a:off x="2842864" y="2545397"/>
            <a:ext cx="1819734" cy="576693"/>
            <a:chOff x="6507556" y="1962097"/>
            <a:chExt cx="1086473" cy="832691"/>
          </a:xfrm>
        </p:grpSpPr>
        <p:sp>
          <p:nvSpPr>
            <p:cNvPr id="63" name="TextBox 62">
              <a:extLst>
                <a:ext uri="{FF2B5EF4-FFF2-40B4-BE49-F238E27FC236}">
                  <a16:creationId xmlns:a16="http://schemas.microsoft.com/office/drawing/2014/main" id="{949CCD87-90FA-4370-E97A-6D4E70B4A2DD}"/>
                </a:ext>
              </a:extLst>
            </p:cNvPr>
            <p:cNvSpPr txBox="1"/>
            <p:nvPr/>
          </p:nvSpPr>
          <p:spPr>
            <a:xfrm>
              <a:off x="6507556" y="1963097"/>
              <a:ext cx="1086473" cy="831691"/>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3</a:t>
              </a:r>
              <a:endParaRPr lang="en-US" sz="700" b="1">
                <a:latin typeface="Roboto Condensed" panose="02000000000000000000" pitchFamily="2" charset="0"/>
                <a:ea typeface="Roboto Condensed" panose="02000000000000000000" pitchFamily="2" charset="0"/>
                <a:cs typeface="Circular Std Book Italic" panose="020B0604020101020102" pitchFamily="34" charset="77"/>
              </a:endParaRP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Funding (capital and operating) to launch the pilot phase is secured from a range of funders.</a:t>
              </a:r>
            </a:p>
          </p:txBody>
        </p:sp>
        <p:sp>
          <p:nvSpPr>
            <p:cNvPr id="64" name="Freeform 63">
              <a:extLst>
                <a:ext uri="{FF2B5EF4-FFF2-40B4-BE49-F238E27FC236}">
                  <a16:creationId xmlns:a16="http://schemas.microsoft.com/office/drawing/2014/main" id="{50D44AE3-A349-65FE-FCBE-B75A7B2E657E}"/>
                </a:ext>
              </a:extLst>
            </p:cNvPr>
            <p:cNvSpPr/>
            <p:nvPr/>
          </p:nvSpPr>
          <p:spPr>
            <a:xfrm flipH="1">
              <a:off x="7529794" y="1962097"/>
              <a:ext cx="62332" cy="83169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grpSp>
        <p:nvGrpSpPr>
          <p:cNvPr id="70" name="Group 69">
            <a:extLst>
              <a:ext uri="{FF2B5EF4-FFF2-40B4-BE49-F238E27FC236}">
                <a16:creationId xmlns:a16="http://schemas.microsoft.com/office/drawing/2014/main" id="{A7A2BE14-A975-2DE3-A5FA-723865D8C835}"/>
              </a:ext>
            </a:extLst>
          </p:cNvPr>
          <p:cNvGrpSpPr/>
          <p:nvPr/>
        </p:nvGrpSpPr>
        <p:grpSpPr>
          <a:xfrm>
            <a:off x="2843876" y="1949456"/>
            <a:ext cx="1819735" cy="576000"/>
            <a:chOff x="3154307" y="1740994"/>
            <a:chExt cx="837395" cy="1052854"/>
          </a:xfrm>
        </p:grpSpPr>
        <p:sp>
          <p:nvSpPr>
            <p:cNvPr id="71" name="TextBox 70">
              <a:extLst>
                <a:ext uri="{FF2B5EF4-FFF2-40B4-BE49-F238E27FC236}">
                  <a16:creationId xmlns:a16="http://schemas.microsoft.com/office/drawing/2014/main" id="{04D4B8D4-0E23-C446-99E0-374E894E7E9D}"/>
                </a:ext>
              </a:extLst>
            </p:cNvPr>
            <p:cNvSpPr txBox="1"/>
            <p:nvPr/>
          </p:nvSpPr>
          <p:spPr>
            <a:xfrm>
              <a:off x="3154307" y="1752542"/>
              <a:ext cx="837395" cy="1017545"/>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2</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Development partners or internal capabilities (e.g., Development Manager) for pilot development are secured.</a:t>
              </a:r>
            </a:p>
          </p:txBody>
        </p:sp>
        <p:sp>
          <p:nvSpPr>
            <p:cNvPr id="72" name="Freeform 71">
              <a:extLst>
                <a:ext uri="{FF2B5EF4-FFF2-40B4-BE49-F238E27FC236}">
                  <a16:creationId xmlns:a16="http://schemas.microsoft.com/office/drawing/2014/main" id="{4ABBD024-09A2-5775-E264-674F8675D44C}"/>
                </a:ext>
              </a:extLst>
            </p:cNvPr>
            <p:cNvSpPr/>
            <p:nvPr/>
          </p:nvSpPr>
          <p:spPr>
            <a:xfrm flipH="1">
              <a:off x="3943384" y="1740994"/>
              <a:ext cx="48318" cy="1052854"/>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grpSp>
        <p:nvGrpSpPr>
          <p:cNvPr id="73" name="Group 72">
            <a:extLst>
              <a:ext uri="{FF2B5EF4-FFF2-40B4-BE49-F238E27FC236}">
                <a16:creationId xmlns:a16="http://schemas.microsoft.com/office/drawing/2014/main" id="{6CA0A002-B2D0-8D77-055C-E4572B82A2CE}"/>
              </a:ext>
            </a:extLst>
          </p:cNvPr>
          <p:cNvGrpSpPr/>
          <p:nvPr/>
        </p:nvGrpSpPr>
        <p:grpSpPr>
          <a:xfrm>
            <a:off x="4749385" y="1919821"/>
            <a:ext cx="954519" cy="726448"/>
            <a:chOff x="1932050" y="1939877"/>
            <a:chExt cx="954519" cy="726448"/>
          </a:xfrm>
        </p:grpSpPr>
        <p:sp>
          <p:nvSpPr>
            <p:cNvPr id="74" name="TextBox 73">
              <a:extLst>
                <a:ext uri="{FF2B5EF4-FFF2-40B4-BE49-F238E27FC236}">
                  <a16:creationId xmlns:a16="http://schemas.microsoft.com/office/drawing/2014/main" id="{3855BC19-6B4A-68A0-C17B-19E8D8780702}"/>
                </a:ext>
              </a:extLst>
            </p:cNvPr>
            <p:cNvSpPr txBox="1"/>
            <p:nvPr/>
          </p:nvSpPr>
          <p:spPr>
            <a:xfrm>
              <a:off x="1932050" y="1939885"/>
              <a:ext cx="951341" cy="726440"/>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4</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The Dwell Pilot is launched and Dwell residents move in.</a:t>
              </a:r>
            </a:p>
          </p:txBody>
        </p:sp>
        <p:sp>
          <p:nvSpPr>
            <p:cNvPr id="75" name="Freeform 74">
              <a:extLst>
                <a:ext uri="{FF2B5EF4-FFF2-40B4-BE49-F238E27FC236}">
                  <a16:creationId xmlns:a16="http://schemas.microsoft.com/office/drawing/2014/main" id="{6766F7BE-A202-403A-DDEB-CA65A4F1E903}"/>
                </a:ext>
              </a:extLst>
            </p:cNvPr>
            <p:cNvSpPr/>
            <p:nvPr/>
          </p:nvSpPr>
          <p:spPr>
            <a:xfrm flipH="1">
              <a:off x="2778569" y="1939877"/>
              <a:ext cx="108000" cy="720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sp>
        <p:nvSpPr>
          <p:cNvPr id="76" name="TextBox 75">
            <a:extLst>
              <a:ext uri="{FF2B5EF4-FFF2-40B4-BE49-F238E27FC236}">
                <a16:creationId xmlns:a16="http://schemas.microsoft.com/office/drawing/2014/main" id="{BDA929FB-B779-F692-2CF4-398B0D073347}"/>
              </a:ext>
            </a:extLst>
          </p:cNvPr>
          <p:cNvSpPr txBox="1"/>
          <p:nvPr/>
        </p:nvSpPr>
        <p:spPr>
          <a:xfrm>
            <a:off x="3860062" y="3292947"/>
            <a:ext cx="1800000" cy="77713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Hire a professional property manager or management firm for the new development</a:t>
            </a:r>
          </a:p>
          <a:p>
            <a:pPr marL="171450" indent="-171450">
              <a:spcAft>
                <a:spcPts val="300"/>
              </a:spcAft>
              <a:buFont typeface="Arial" panose="020B0604020202020204" pitchFamily="34" charset="0"/>
              <a:buChar char="•"/>
            </a:pPr>
            <a:r>
              <a:rPr lang="en-CA" sz="700">
                <a:highlight>
                  <a:srgbClr val="FFFF00"/>
                </a:highlight>
                <a:latin typeface="Arial" panose="020B0604020202020204" pitchFamily="34" charset="0"/>
                <a:ea typeface="Roboto" panose="02000000000000000000" pitchFamily="2" charset="0"/>
                <a:cs typeface="Arial" panose="020B0604020202020204" pitchFamily="34" charset="0"/>
              </a:rPr>
              <a:t>Engage with a cooperative housing sector partner to establish the Residents’ Membership Association</a:t>
            </a:r>
            <a:endParaRPr lang="en-US" sz="700">
              <a:highlight>
                <a:srgbClr val="FFFF00"/>
              </a:highlight>
              <a:latin typeface="Arial" panose="020B0604020202020204" pitchFamily="34" charset="0"/>
              <a:ea typeface="Roboto" panose="02000000000000000000" pitchFamily="2" charset="0"/>
              <a:cs typeface="Arial" panose="020B0604020202020204" pitchFamily="34" charset="0"/>
            </a:endParaRPr>
          </a:p>
        </p:txBody>
      </p:sp>
      <p:sp>
        <p:nvSpPr>
          <p:cNvPr id="77" name="TextBox 76">
            <a:extLst>
              <a:ext uri="{FF2B5EF4-FFF2-40B4-BE49-F238E27FC236}">
                <a16:creationId xmlns:a16="http://schemas.microsoft.com/office/drawing/2014/main" id="{B0102453-83BB-5E57-130A-0EA7DC69C376}"/>
              </a:ext>
            </a:extLst>
          </p:cNvPr>
          <p:cNvSpPr txBox="1"/>
          <p:nvPr/>
        </p:nvSpPr>
        <p:spPr>
          <a:xfrm>
            <a:off x="3860062" y="4416904"/>
            <a:ext cx="1800000" cy="113877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Develop an evaluation framework to evaluate the success of this pilot phase, based on the Dwell success criteria already developed</a:t>
            </a:r>
          </a:p>
          <a:p>
            <a:pPr marL="171450" indent="-171450">
              <a:spcAft>
                <a:spcPts val="300"/>
              </a:spcAft>
              <a:buFont typeface="Arial" panose="020B0604020202020204" pitchFamily="34" charset="0"/>
              <a:buChar char="•"/>
            </a:pPr>
            <a:r>
              <a:rPr lang="en-CA" sz="700">
                <a:highlight>
                  <a:srgbClr val="FFFF00"/>
                </a:highlight>
                <a:latin typeface="Arial" panose="020B0604020202020204" pitchFamily="34" charset="0"/>
                <a:ea typeface="Calibri" panose="020F0502020204030204" pitchFamily="34" charset="0"/>
                <a:cs typeface="Arial" panose="020B0604020202020204" pitchFamily="34" charset="0"/>
              </a:rPr>
              <a:t>Develop a theory of change or logic model to be used to align operating partners in service delivery</a:t>
            </a:r>
            <a:endParaRPr lang="en-CA" sz="700">
              <a:latin typeface="Arial" panose="020B0604020202020204" pitchFamily="34" charset="0"/>
              <a:ea typeface="Calibri" panose="020F0502020204030204" pitchFamily="34" charset="0"/>
              <a:cs typeface="Arial" panose="020B0604020202020204" pitchFamily="34" charset="0"/>
            </a:endParaRPr>
          </a:p>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Design and build the project (including planning and approvals)</a:t>
            </a:r>
          </a:p>
        </p:txBody>
      </p:sp>
    </p:spTree>
    <p:extLst>
      <p:ext uri="{BB962C8B-B14F-4D97-AF65-F5344CB8AC3E}">
        <p14:creationId xmlns:p14="http://schemas.microsoft.com/office/powerpoint/2010/main" val="440887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01D5011-DF6B-F342-B592-DF2A23240E0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31</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779F5700-88D8-0149-A32B-5D54FCFEA5B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Implementing Dwell</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0" name="Rectangle 9">
            <a:extLst>
              <a:ext uri="{FF2B5EF4-FFF2-40B4-BE49-F238E27FC236}">
                <a16:creationId xmlns:a16="http://schemas.microsoft.com/office/drawing/2014/main" id="{986963FB-A2DB-38E9-D7F5-EAD22E54116B}"/>
              </a:ext>
            </a:extLst>
          </p:cNvPr>
          <p:cNvSpPr/>
          <p:nvPr/>
        </p:nvSpPr>
        <p:spPr>
          <a:xfrm>
            <a:off x="9828730" y="1205524"/>
            <a:ext cx="2111782" cy="5431572"/>
          </a:xfrm>
          <a:prstGeom prst="rect">
            <a:avLst/>
          </a:prstGeom>
          <a:solidFill>
            <a:schemeClr val="accent1">
              <a:lumMod val="60000"/>
              <a:lumOff val="40000"/>
              <a:alpha val="5019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5" name="Rectangle 14">
            <a:extLst>
              <a:ext uri="{FF2B5EF4-FFF2-40B4-BE49-F238E27FC236}">
                <a16:creationId xmlns:a16="http://schemas.microsoft.com/office/drawing/2014/main" id="{EC6E4F8A-0017-7A74-BD49-20AD3E6027BD}"/>
              </a:ext>
            </a:extLst>
          </p:cNvPr>
          <p:cNvSpPr/>
          <p:nvPr/>
        </p:nvSpPr>
        <p:spPr>
          <a:xfrm>
            <a:off x="5798730" y="1205525"/>
            <a:ext cx="3992975" cy="5431572"/>
          </a:xfrm>
          <a:prstGeom prst="rect">
            <a:avLst/>
          </a:prstGeom>
          <a:solidFill>
            <a:schemeClr val="accent1">
              <a:lumMod val="40000"/>
              <a:lumOff val="60000"/>
              <a:alpha val="5019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6" name="Rectangle 15">
            <a:extLst>
              <a:ext uri="{FF2B5EF4-FFF2-40B4-BE49-F238E27FC236}">
                <a16:creationId xmlns:a16="http://schemas.microsoft.com/office/drawing/2014/main" id="{8302AC64-5494-DFEA-7916-300CECB77760}"/>
              </a:ext>
            </a:extLst>
          </p:cNvPr>
          <p:cNvSpPr/>
          <p:nvPr/>
        </p:nvSpPr>
        <p:spPr>
          <a:xfrm>
            <a:off x="1728739" y="1205525"/>
            <a:ext cx="4036603" cy="5431572"/>
          </a:xfrm>
          <a:prstGeom prst="rect">
            <a:avLst/>
          </a:prstGeom>
          <a:solidFill>
            <a:schemeClr val="accent1">
              <a:lumMod val="20000"/>
              <a:lumOff val="80000"/>
              <a:alpha val="5019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7" name="TextBox 16">
            <a:extLst>
              <a:ext uri="{FF2B5EF4-FFF2-40B4-BE49-F238E27FC236}">
                <a16:creationId xmlns:a16="http://schemas.microsoft.com/office/drawing/2014/main" id="{07A10D48-F11D-C796-12F2-04AF568390A4}"/>
              </a:ext>
            </a:extLst>
          </p:cNvPr>
          <p:cNvSpPr txBox="1"/>
          <p:nvPr/>
        </p:nvSpPr>
        <p:spPr>
          <a:xfrm>
            <a:off x="626479" y="3692383"/>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cxnSp>
        <p:nvCxnSpPr>
          <p:cNvPr id="18" name="Straight Connector 17">
            <a:extLst>
              <a:ext uri="{FF2B5EF4-FFF2-40B4-BE49-F238E27FC236}">
                <a16:creationId xmlns:a16="http://schemas.microsoft.com/office/drawing/2014/main" id="{F436C198-32FF-5EE6-CAE4-F5AF5C5D365D}"/>
              </a:ext>
            </a:extLst>
          </p:cNvPr>
          <p:cNvCxnSpPr>
            <a:cxnSpLocks/>
          </p:cNvCxnSpPr>
          <p:nvPr/>
        </p:nvCxnSpPr>
        <p:spPr>
          <a:xfrm>
            <a:off x="630411" y="1801961"/>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1CECE22-31E3-124F-16EA-BA777DCF8DA8}"/>
              </a:ext>
            </a:extLst>
          </p:cNvPr>
          <p:cNvSpPr txBox="1"/>
          <p:nvPr/>
        </p:nvSpPr>
        <p:spPr>
          <a:xfrm>
            <a:off x="2814265" y="1687367"/>
            <a:ext cx="1673751" cy="215315"/>
          </a:xfrm>
          <a:prstGeom prst="rect">
            <a:avLst/>
          </a:prstGeom>
          <a:solidFill>
            <a:schemeClr val="accent1">
              <a:lumMod val="20000"/>
              <a:lumOff val="80000"/>
            </a:schemeClr>
          </a:solidFill>
          <a:ln w="6350">
            <a:solidFill>
              <a:schemeClr val="tx1"/>
            </a:solidFill>
          </a:ln>
        </p:spPr>
        <p:txBody>
          <a:bodyPr wrap="square" rtlCol="0" anchor="ctr">
            <a:spAutoFit/>
          </a:bodyPr>
          <a:lstStyle/>
          <a:p>
            <a:pPr algn="ctr"/>
            <a:r>
              <a:rPr lang="en-US" sz="799" i="1" spc="100">
                <a:latin typeface="Roboto Condensed" panose="02000000000000000000" pitchFamily="2" charset="0"/>
                <a:ea typeface="Roboto Condensed" panose="02000000000000000000" pitchFamily="2" charset="0"/>
                <a:cs typeface="Circular Std Book Italic" panose="020B0604020101020102" pitchFamily="34" charset="77"/>
              </a:rPr>
              <a:t>Short-Run (1 to 12 months)</a:t>
            </a:r>
          </a:p>
        </p:txBody>
      </p:sp>
      <p:grpSp>
        <p:nvGrpSpPr>
          <p:cNvPr id="20" name="Group 19">
            <a:extLst>
              <a:ext uri="{FF2B5EF4-FFF2-40B4-BE49-F238E27FC236}">
                <a16:creationId xmlns:a16="http://schemas.microsoft.com/office/drawing/2014/main" id="{7EB30A3A-2C7D-C93F-AE38-8474EF4CE285}"/>
              </a:ext>
            </a:extLst>
          </p:cNvPr>
          <p:cNvGrpSpPr/>
          <p:nvPr/>
        </p:nvGrpSpPr>
        <p:grpSpPr>
          <a:xfrm>
            <a:off x="1760857" y="1368718"/>
            <a:ext cx="10115256" cy="257392"/>
            <a:chOff x="1805747" y="1457499"/>
            <a:chExt cx="10125802" cy="257661"/>
          </a:xfrm>
        </p:grpSpPr>
        <p:sp>
          <p:nvSpPr>
            <p:cNvPr id="21" name="Rectangle 20">
              <a:extLst>
                <a:ext uri="{FF2B5EF4-FFF2-40B4-BE49-F238E27FC236}">
                  <a16:creationId xmlns:a16="http://schemas.microsoft.com/office/drawing/2014/main" id="{49A6B25B-D697-F13E-789E-7BF6134AC592}"/>
                </a:ext>
              </a:extLst>
            </p:cNvPr>
            <p:cNvSpPr/>
            <p:nvPr/>
          </p:nvSpPr>
          <p:spPr>
            <a:xfrm>
              <a:off x="1805747" y="1459291"/>
              <a:ext cx="4005019" cy="25586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2" name="Rectangle 21">
              <a:extLst>
                <a:ext uri="{FF2B5EF4-FFF2-40B4-BE49-F238E27FC236}">
                  <a16:creationId xmlns:a16="http://schemas.microsoft.com/office/drawing/2014/main" id="{1621FFEF-90E5-EBC5-BF9B-7162CECB319B}"/>
                </a:ext>
              </a:extLst>
            </p:cNvPr>
            <p:cNvSpPr/>
            <p:nvPr/>
          </p:nvSpPr>
          <p:spPr>
            <a:xfrm>
              <a:off x="5842918" y="1461441"/>
              <a:ext cx="4002050" cy="251564"/>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3" name="Rectangle 22">
              <a:extLst>
                <a:ext uri="{FF2B5EF4-FFF2-40B4-BE49-F238E27FC236}">
                  <a16:creationId xmlns:a16="http://schemas.microsoft.com/office/drawing/2014/main" id="{3A702CF7-4A4F-3ED0-4AC8-F0A1748CC431}"/>
                </a:ext>
              </a:extLst>
            </p:cNvPr>
            <p:cNvSpPr/>
            <p:nvPr/>
          </p:nvSpPr>
          <p:spPr>
            <a:xfrm>
              <a:off x="9882031" y="1459294"/>
              <a:ext cx="2049518" cy="25586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4" name="TextBox 23">
              <a:extLst>
                <a:ext uri="{FF2B5EF4-FFF2-40B4-BE49-F238E27FC236}">
                  <a16:creationId xmlns:a16="http://schemas.microsoft.com/office/drawing/2014/main" id="{B4434C86-1B6A-17E5-057E-A7BC063ED45A}"/>
                </a:ext>
              </a:extLst>
            </p:cNvPr>
            <p:cNvSpPr txBox="1"/>
            <p:nvPr/>
          </p:nvSpPr>
          <p:spPr>
            <a:xfrm>
              <a:off x="2964990" y="1464457"/>
              <a:ext cx="1797165" cy="246220"/>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Launching the Dwell Pilot</a:t>
              </a:r>
            </a:p>
          </p:txBody>
        </p:sp>
        <p:sp>
          <p:nvSpPr>
            <p:cNvPr id="25" name="TextBox 24">
              <a:extLst>
                <a:ext uri="{FF2B5EF4-FFF2-40B4-BE49-F238E27FC236}">
                  <a16:creationId xmlns:a16="http://schemas.microsoft.com/office/drawing/2014/main" id="{95FE8CA5-E862-7B5F-7BDA-FFEE46779D04}"/>
                </a:ext>
              </a:extLst>
            </p:cNvPr>
            <p:cNvSpPr txBox="1"/>
            <p:nvPr/>
          </p:nvSpPr>
          <p:spPr>
            <a:xfrm>
              <a:off x="6720799" y="1464457"/>
              <a:ext cx="2394548" cy="246350"/>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Evaluating the Pilot and Moving to Scaling</a:t>
              </a:r>
            </a:p>
          </p:txBody>
        </p:sp>
        <p:sp>
          <p:nvSpPr>
            <p:cNvPr id="26" name="TextBox 25">
              <a:extLst>
                <a:ext uri="{FF2B5EF4-FFF2-40B4-BE49-F238E27FC236}">
                  <a16:creationId xmlns:a16="http://schemas.microsoft.com/office/drawing/2014/main" id="{1E71F9D6-3DB0-2B51-1B0F-45CF4DBAE698}"/>
                </a:ext>
              </a:extLst>
            </p:cNvPr>
            <p:cNvSpPr txBox="1"/>
            <p:nvPr/>
          </p:nvSpPr>
          <p:spPr>
            <a:xfrm>
              <a:off x="10137998" y="1457499"/>
              <a:ext cx="1617432" cy="246349"/>
            </a:xfrm>
            <a:prstGeom prst="rect">
              <a:avLst/>
            </a:prstGeom>
            <a:noFill/>
          </p:spPr>
          <p:txBody>
            <a:bodyPr wrap="square" rtlCol="0">
              <a:spAutoFit/>
            </a:bodyPr>
            <a:lstStyle/>
            <a:p>
              <a:pPr algn="ctr"/>
              <a:r>
                <a:rPr lang="en-US" sz="999" b="1" i="1">
                  <a:solidFill>
                    <a:schemeClr val="bg1"/>
                  </a:solidFill>
                  <a:latin typeface="Roboto Condensed" panose="02000000000000000000" pitchFamily="2" charset="0"/>
                  <a:ea typeface="Roboto Condensed" panose="02000000000000000000" pitchFamily="2" charset="0"/>
                  <a:cs typeface="Circular Std Black Italic" panose="020B0604020101020102" pitchFamily="34" charset="77"/>
                </a:rPr>
                <a:t>Scaled Up Solution</a:t>
              </a:r>
            </a:p>
          </p:txBody>
        </p:sp>
      </p:grpSp>
      <p:sp>
        <p:nvSpPr>
          <p:cNvPr id="27" name="Rectangle 26">
            <a:extLst>
              <a:ext uri="{FF2B5EF4-FFF2-40B4-BE49-F238E27FC236}">
                <a16:creationId xmlns:a16="http://schemas.microsoft.com/office/drawing/2014/main" id="{2FA0932A-0615-E288-0021-E94D3A219622}"/>
              </a:ext>
            </a:extLst>
          </p:cNvPr>
          <p:cNvSpPr/>
          <p:nvPr/>
        </p:nvSpPr>
        <p:spPr>
          <a:xfrm>
            <a:off x="1760857" y="1367154"/>
            <a:ext cx="10115257" cy="2565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8" name="TextBox 27">
            <a:extLst>
              <a:ext uri="{FF2B5EF4-FFF2-40B4-BE49-F238E27FC236}">
                <a16:creationId xmlns:a16="http://schemas.microsoft.com/office/drawing/2014/main" id="{D9848804-50ED-6BA9-2766-2BE5D7919056}"/>
              </a:ext>
            </a:extLst>
          </p:cNvPr>
          <p:cNvSpPr txBox="1"/>
          <p:nvPr/>
        </p:nvSpPr>
        <p:spPr>
          <a:xfrm>
            <a:off x="630412" y="2034127"/>
            <a:ext cx="816186" cy="369332"/>
          </a:xfrm>
          <a:prstGeom prst="rect">
            <a:avLst/>
          </a:prstGeom>
          <a:noFill/>
        </p:spPr>
        <p:txBody>
          <a:bodyPr wrap="square" rtlCol="0">
            <a:spAutoFit/>
          </a:bodyPr>
          <a:lstStyle/>
          <a:p>
            <a:pPr defTabSz="767444">
              <a:defRPr/>
            </a:pPr>
            <a:r>
              <a:rPr lang="en-US" sz="900" i="1">
                <a:ln w="0">
                  <a:noFill/>
                </a:ln>
                <a:latin typeface="Roboto Condensed" panose="02000000000000000000" pitchFamily="2" charset="0"/>
                <a:ea typeface="Roboto Condensed" panose="02000000000000000000" pitchFamily="2" charset="0"/>
                <a:cs typeface="Circular Std Black Italic" charset="0"/>
              </a:rPr>
              <a:t>Major Milestones</a:t>
            </a:r>
          </a:p>
        </p:txBody>
      </p:sp>
      <p:sp>
        <p:nvSpPr>
          <p:cNvPr id="29" name="TextBox 28">
            <a:extLst>
              <a:ext uri="{FF2B5EF4-FFF2-40B4-BE49-F238E27FC236}">
                <a16:creationId xmlns:a16="http://schemas.microsoft.com/office/drawing/2014/main" id="{F0F804A8-9105-18A0-F843-342181CDAE7A}"/>
              </a:ext>
            </a:extLst>
          </p:cNvPr>
          <p:cNvSpPr txBox="1"/>
          <p:nvPr/>
        </p:nvSpPr>
        <p:spPr>
          <a:xfrm>
            <a:off x="630412" y="3292947"/>
            <a:ext cx="975436"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Key Actors and Capabilities</a:t>
            </a:r>
          </a:p>
        </p:txBody>
      </p:sp>
      <p:sp>
        <p:nvSpPr>
          <p:cNvPr id="30" name="TextBox 29">
            <a:extLst>
              <a:ext uri="{FF2B5EF4-FFF2-40B4-BE49-F238E27FC236}">
                <a16:creationId xmlns:a16="http://schemas.microsoft.com/office/drawing/2014/main" id="{D3A49362-DD8C-4926-B2F2-4BBD15437713}"/>
              </a:ext>
            </a:extLst>
          </p:cNvPr>
          <p:cNvSpPr txBox="1"/>
          <p:nvPr/>
        </p:nvSpPr>
        <p:spPr>
          <a:xfrm>
            <a:off x="630412" y="4416904"/>
            <a:ext cx="975436"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Research and Evaluation</a:t>
            </a:r>
          </a:p>
        </p:txBody>
      </p:sp>
      <p:sp>
        <p:nvSpPr>
          <p:cNvPr id="31" name="TextBox 30">
            <a:extLst>
              <a:ext uri="{FF2B5EF4-FFF2-40B4-BE49-F238E27FC236}">
                <a16:creationId xmlns:a16="http://schemas.microsoft.com/office/drawing/2014/main" id="{92124730-F2E1-8498-C869-B6C6F2940741}"/>
              </a:ext>
            </a:extLst>
          </p:cNvPr>
          <p:cNvSpPr txBox="1"/>
          <p:nvPr/>
        </p:nvSpPr>
        <p:spPr>
          <a:xfrm>
            <a:off x="630412" y="5718978"/>
            <a:ext cx="965274" cy="399853"/>
          </a:xfrm>
          <a:prstGeom prst="rect">
            <a:avLst/>
          </a:prstGeom>
          <a:noFill/>
        </p:spPr>
        <p:txBody>
          <a:bodyPr wrap="square" rtlCol="0">
            <a:spAutoFit/>
          </a:bodyPr>
          <a:lstStyle/>
          <a:p>
            <a:pPr defTabSz="767444">
              <a:defRPr/>
            </a:pPr>
            <a:r>
              <a:rPr lang="en-US" sz="999" b="1">
                <a:ln w="0">
                  <a:noFill/>
                </a:ln>
                <a:latin typeface="Roboto Condensed" panose="02000000000000000000" pitchFamily="2" charset="0"/>
                <a:ea typeface="Roboto Condensed" panose="02000000000000000000" pitchFamily="2" charset="0"/>
                <a:cs typeface="Circular Std Black Italic" charset="0"/>
              </a:rPr>
              <a:t>Policy and Resources</a:t>
            </a:r>
          </a:p>
        </p:txBody>
      </p:sp>
      <p:cxnSp>
        <p:nvCxnSpPr>
          <p:cNvPr id="32" name="Straight Connector 31">
            <a:extLst>
              <a:ext uri="{FF2B5EF4-FFF2-40B4-BE49-F238E27FC236}">
                <a16:creationId xmlns:a16="http://schemas.microsoft.com/office/drawing/2014/main" id="{7116672D-103A-E857-7D0A-3AC563255183}"/>
              </a:ext>
            </a:extLst>
          </p:cNvPr>
          <p:cNvCxnSpPr>
            <a:cxnSpLocks/>
          </p:cNvCxnSpPr>
          <p:nvPr/>
        </p:nvCxnSpPr>
        <p:spPr>
          <a:xfrm>
            <a:off x="630411" y="3221462"/>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35510A-EA6B-C010-35CB-AEB390F10848}"/>
              </a:ext>
            </a:extLst>
          </p:cNvPr>
          <p:cNvSpPr txBox="1"/>
          <p:nvPr/>
        </p:nvSpPr>
        <p:spPr>
          <a:xfrm>
            <a:off x="6595417" y="1676050"/>
            <a:ext cx="1899340" cy="215315"/>
          </a:xfrm>
          <a:prstGeom prst="rect">
            <a:avLst/>
          </a:prstGeom>
          <a:solidFill>
            <a:schemeClr val="accent1">
              <a:lumMod val="40000"/>
              <a:lumOff val="60000"/>
            </a:schemeClr>
          </a:solidFill>
          <a:ln w="6350">
            <a:solidFill>
              <a:schemeClr val="tx1"/>
            </a:solidFill>
          </a:ln>
        </p:spPr>
        <p:txBody>
          <a:bodyPr wrap="square" rtlCol="0" anchor="ctr">
            <a:spAutoFit/>
          </a:bodyPr>
          <a:lstStyle/>
          <a:p>
            <a:pPr algn="ctr"/>
            <a:r>
              <a:rPr lang="en-US" sz="799" i="1" spc="100">
                <a:latin typeface="Roboto Condensed" panose="02000000000000000000" pitchFamily="2" charset="0"/>
                <a:ea typeface="Roboto Condensed" panose="02000000000000000000" pitchFamily="2" charset="0"/>
                <a:cs typeface="Circular Std Book Italic" panose="020B0604020101020102" pitchFamily="34" charset="77"/>
              </a:rPr>
              <a:t>Medium-Run (12 to 18 months)</a:t>
            </a:r>
          </a:p>
        </p:txBody>
      </p:sp>
      <p:sp>
        <p:nvSpPr>
          <p:cNvPr id="34" name="TextBox 33">
            <a:extLst>
              <a:ext uri="{FF2B5EF4-FFF2-40B4-BE49-F238E27FC236}">
                <a16:creationId xmlns:a16="http://schemas.microsoft.com/office/drawing/2014/main" id="{ADA3A020-5C04-0BBD-6F83-5FE0DAB4D634}"/>
              </a:ext>
            </a:extLst>
          </p:cNvPr>
          <p:cNvSpPr txBox="1"/>
          <p:nvPr/>
        </p:nvSpPr>
        <p:spPr>
          <a:xfrm>
            <a:off x="9931831" y="1688169"/>
            <a:ext cx="1518271" cy="215315"/>
          </a:xfrm>
          <a:prstGeom prst="rect">
            <a:avLst/>
          </a:prstGeom>
          <a:solidFill>
            <a:schemeClr val="accent1">
              <a:lumMod val="60000"/>
              <a:lumOff val="40000"/>
            </a:schemeClr>
          </a:solidFill>
          <a:ln w="6350">
            <a:solidFill>
              <a:schemeClr val="tx1"/>
            </a:solidFill>
          </a:ln>
        </p:spPr>
        <p:txBody>
          <a:bodyPr wrap="square" rtlCol="0" anchor="ctr">
            <a:spAutoFit/>
          </a:bodyPr>
          <a:lstStyle/>
          <a:p>
            <a:pPr algn="ctr"/>
            <a:r>
              <a:rPr lang="en-US" sz="799" i="1" spc="100">
                <a:latin typeface="Roboto Condensed" panose="02000000000000000000" pitchFamily="2" charset="0"/>
                <a:ea typeface="Roboto Condensed" panose="02000000000000000000" pitchFamily="2" charset="0"/>
                <a:cs typeface="Circular Std Book Italic" panose="020B0604020101020102" pitchFamily="34" charset="77"/>
              </a:rPr>
              <a:t>Long-Run (18+ months)</a:t>
            </a:r>
          </a:p>
        </p:txBody>
      </p:sp>
      <p:grpSp>
        <p:nvGrpSpPr>
          <p:cNvPr id="35" name="Group 34">
            <a:extLst>
              <a:ext uri="{FF2B5EF4-FFF2-40B4-BE49-F238E27FC236}">
                <a16:creationId xmlns:a16="http://schemas.microsoft.com/office/drawing/2014/main" id="{72A3C18F-5AD8-35EC-33E5-8B4702DD2C9B}"/>
              </a:ext>
            </a:extLst>
          </p:cNvPr>
          <p:cNvGrpSpPr/>
          <p:nvPr/>
        </p:nvGrpSpPr>
        <p:grpSpPr>
          <a:xfrm>
            <a:off x="1795244" y="1946353"/>
            <a:ext cx="954519" cy="845622"/>
            <a:chOff x="1932050" y="1880294"/>
            <a:chExt cx="954519" cy="845622"/>
          </a:xfrm>
        </p:grpSpPr>
        <p:sp>
          <p:nvSpPr>
            <p:cNvPr id="36" name="TextBox 35">
              <a:extLst>
                <a:ext uri="{FF2B5EF4-FFF2-40B4-BE49-F238E27FC236}">
                  <a16:creationId xmlns:a16="http://schemas.microsoft.com/office/drawing/2014/main" id="{D90F3D9F-9DA6-9E11-53E5-22D66C886259}"/>
                </a:ext>
              </a:extLst>
            </p:cNvPr>
            <p:cNvSpPr txBox="1"/>
            <p:nvPr/>
          </p:nvSpPr>
          <p:spPr>
            <a:xfrm>
              <a:off x="1932050" y="1880294"/>
              <a:ext cx="951341" cy="845622"/>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1</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Site for the pilot is identified and secured (e.g., existing or acquired site).</a:t>
              </a:r>
            </a:p>
          </p:txBody>
        </p:sp>
        <p:sp>
          <p:nvSpPr>
            <p:cNvPr id="37" name="Freeform 36">
              <a:extLst>
                <a:ext uri="{FF2B5EF4-FFF2-40B4-BE49-F238E27FC236}">
                  <a16:creationId xmlns:a16="http://schemas.microsoft.com/office/drawing/2014/main" id="{A7E70F23-EA31-7CF7-F511-B860E4E19144}"/>
                </a:ext>
              </a:extLst>
            </p:cNvPr>
            <p:cNvSpPr/>
            <p:nvPr/>
          </p:nvSpPr>
          <p:spPr>
            <a:xfrm flipH="1">
              <a:off x="2778569" y="1892109"/>
              <a:ext cx="108000" cy="828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cxnSp>
        <p:nvCxnSpPr>
          <p:cNvPr id="38" name="Straight Connector 37">
            <a:extLst>
              <a:ext uri="{FF2B5EF4-FFF2-40B4-BE49-F238E27FC236}">
                <a16:creationId xmlns:a16="http://schemas.microsoft.com/office/drawing/2014/main" id="{FC452FE5-D045-D7EF-82E4-832B2F6BA6D8}"/>
              </a:ext>
            </a:extLst>
          </p:cNvPr>
          <p:cNvCxnSpPr>
            <a:cxnSpLocks/>
          </p:cNvCxnSpPr>
          <p:nvPr/>
        </p:nvCxnSpPr>
        <p:spPr>
          <a:xfrm>
            <a:off x="630411" y="5605570"/>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F538CF-4019-2366-D577-ADB79B07246C}"/>
              </a:ext>
            </a:extLst>
          </p:cNvPr>
          <p:cNvCxnSpPr>
            <a:cxnSpLocks/>
          </p:cNvCxnSpPr>
          <p:nvPr/>
        </p:nvCxnSpPr>
        <p:spPr>
          <a:xfrm>
            <a:off x="630411" y="4322883"/>
            <a:ext cx="11561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C5EA9E8-37AB-0E9E-E7ED-64556414AB07}"/>
              </a:ext>
            </a:extLst>
          </p:cNvPr>
          <p:cNvGrpSpPr/>
          <p:nvPr/>
        </p:nvGrpSpPr>
        <p:grpSpPr>
          <a:xfrm>
            <a:off x="2842864" y="2545397"/>
            <a:ext cx="1819734" cy="576693"/>
            <a:chOff x="6507556" y="1962097"/>
            <a:chExt cx="1086473" cy="832691"/>
          </a:xfrm>
        </p:grpSpPr>
        <p:sp>
          <p:nvSpPr>
            <p:cNvPr id="42" name="TextBox 41">
              <a:extLst>
                <a:ext uri="{FF2B5EF4-FFF2-40B4-BE49-F238E27FC236}">
                  <a16:creationId xmlns:a16="http://schemas.microsoft.com/office/drawing/2014/main" id="{2D688B4D-986D-6AD3-504F-3E1CB1FA95A3}"/>
                </a:ext>
              </a:extLst>
            </p:cNvPr>
            <p:cNvSpPr txBox="1"/>
            <p:nvPr/>
          </p:nvSpPr>
          <p:spPr>
            <a:xfrm>
              <a:off x="6507556" y="1963097"/>
              <a:ext cx="1086473" cy="831691"/>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3</a:t>
              </a:r>
              <a:endParaRPr lang="en-US" sz="700" b="1">
                <a:latin typeface="Roboto Condensed" panose="02000000000000000000" pitchFamily="2" charset="0"/>
                <a:ea typeface="Roboto Condensed" panose="02000000000000000000" pitchFamily="2" charset="0"/>
                <a:cs typeface="Circular Std Book Italic" panose="020B0604020101020102" pitchFamily="34" charset="77"/>
              </a:endParaRP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Funding (capital and operating) to launch the pilot phase is secured from a range of funders.</a:t>
              </a:r>
            </a:p>
          </p:txBody>
        </p:sp>
        <p:sp>
          <p:nvSpPr>
            <p:cNvPr id="43" name="Freeform 42">
              <a:extLst>
                <a:ext uri="{FF2B5EF4-FFF2-40B4-BE49-F238E27FC236}">
                  <a16:creationId xmlns:a16="http://schemas.microsoft.com/office/drawing/2014/main" id="{45942555-2EA2-E2F1-BD0E-E01D208028E9}"/>
                </a:ext>
              </a:extLst>
            </p:cNvPr>
            <p:cNvSpPr/>
            <p:nvPr/>
          </p:nvSpPr>
          <p:spPr>
            <a:xfrm flipH="1">
              <a:off x="7529794" y="1962097"/>
              <a:ext cx="62332" cy="83169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sp>
        <p:nvSpPr>
          <p:cNvPr id="45" name="TextBox 44">
            <a:extLst>
              <a:ext uri="{FF2B5EF4-FFF2-40B4-BE49-F238E27FC236}">
                <a16:creationId xmlns:a16="http://schemas.microsoft.com/office/drawing/2014/main" id="{EFF3B982-352A-9189-2513-6BAE016D26B8}"/>
              </a:ext>
            </a:extLst>
          </p:cNvPr>
          <p:cNvSpPr txBox="1"/>
          <p:nvPr/>
        </p:nvSpPr>
        <p:spPr>
          <a:xfrm>
            <a:off x="7621602" y="2068755"/>
            <a:ext cx="1348889" cy="726440"/>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6</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The pilot is evaluated and recommendations for improvements are implemented.</a:t>
            </a:r>
          </a:p>
        </p:txBody>
      </p:sp>
      <p:grpSp>
        <p:nvGrpSpPr>
          <p:cNvPr id="2" name="Group 1">
            <a:extLst>
              <a:ext uri="{FF2B5EF4-FFF2-40B4-BE49-F238E27FC236}">
                <a16:creationId xmlns:a16="http://schemas.microsoft.com/office/drawing/2014/main" id="{70AAF31E-3E1E-483C-983B-1F75F35C0FB8}"/>
              </a:ext>
            </a:extLst>
          </p:cNvPr>
          <p:cNvGrpSpPr/>
          <p:nvPr/>
        </p:nvGrpSpPr>
        <p:grpSpPr>
          <a:xfrm>
            <a:off x="5376952" y="2680178"/>
            <a:ext cx="1645217" cy="504000"/>
            <a:chOff x="5383777" y="2539771"/>
            <a:chExt cx="1645217" cy="504000"/>
          </a:xfrm>
        </p:grpSpPr>
        <p:sp>
          <p:nvSpPr>
            <p:cNvPr id="40" name="TextBox 39">
              <a:extLst>
                <a:ext uri="{FF2B5EF4-FFF2-40B4-BE49-F238E27FC236}">
                  <a16:creationId xmlns:a16="http://schemas.microsoft.com/office/drawing/2014/main" id="{C1927B98-7000-391B-4A1B-D98BA0032201}"/>
                </a:ext>
              </a:extLst>
            </p:cNvPr>
            <p:cNvSpPr txBox="1"/>
            <p:nvPr/>
          </p:nvSpPr>
          <p:spPr>
            <a:xfrm>
              <a:off x="5383777" y="2543909"/>
              <a:ext cx="1641542" cy="488077"/>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5</a:t>
              </a:r>
              <a:endParaRPr lang="en-US" sz="700" b="1">
                <a:latin typeface="Roboto Condensed" panose="02000000000000000000" pitchFamily="2" charset="0"/>
                <a:ea typeface="Roboto Condensed" panose="02000000000000000000" pitchFamily="2" charset="0"/>
                <a:cs typeface="Circular Std Book Italic" panose="020B0604020101020102" pitchFamily="34" charset="77"/>
              </a:endParaRP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An evaluation framework to measure the impact of the pilot is established.</a:t>
              </a:r>
            </a:p>
          </p:txBody>
        </p:sp>
        <p:sp>
          <p:nvSpPr>
            <p:cNvPr id="46" name="Freeform 45">
              <a:extLst>
                <a:ext uri="{FF2B5EF4-FFF2-40B4-BE49-F238E27FC236}">
                  <a16:creationId xmlns:a16="http://schemas.microsoft.com/office/drawing/2014/main" id="{18B92A5C-87B5-C7C2-0C7E-5EA5F91DE0AD}"/>
                </a:ext>
              </a:extLst>
            </p:cNvPr>
            <p:cNvSpPr/>
            <p:nvPr/>
          </p:nvSpPr>
          <p:spPr>
            <a:xfrm flipH="1">
              <a:off x="6920994" y="2539771"/>
              <a:ext cx="108000" cy="504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7" name="TextBox 46">
            <a:extLst>
              <a:ext uri="{FF2B5EF4-FFF2-40B4-BE49-F238E27FC236}">
                <a16:creationId xmlns:a16="http://schemas.microsoft.com/office/drawing/2014/main" id="{82A7E525-0B0B-986F-5F31-012AB41D836D}"/>
              </a:ext>
            </a:extLst>
          </p:cNvPr>
          <p:cNvSpPr txBox="1"/>
          <p:nvPr/>
        </p:nvSpPr>
        <p:spPr>
          <a:xfrm>
            <a:off x="1824952" y="3292947"/>
            <a:ext cx="1991588" cy="77713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Identify and fill staffing needs for Dwell program recruitment and uptake </a:t>
            </a:r>
          </a:p>
          <a:p>
            <a:pPr marL="171450" indent="-171450">
              <a:spcAft>
                <a:spcPts val="300"/>
              </a:spcAft>
              <a:buFont typeface="Arial" panose="020B0604020202020204" pitchFamily="34" charset="0"/>
              <a:buChar char="•"/>
            </a:pPr>
            <a:r>
              <a:rPr lang="en-CA" sz="700" i="1">
                <a:latin typeface="Arial" panose="020B0604020202020204" pitchFamily="34" charset="0"/>
                <a:ea typeface="Roboto" panose="02000000000000000000" pitchFamily="2" charset="0"/>
                <a:cs typeface="Arial" panose="020B0604020202020204" pitchFamily="34" charset="0"/>
              </a:rPr>
              <a:t>[If needed] </a:t>
            </a:r>
            <a:r>
              <a:rPr lang="en-CA" sz="700">
                <a:latin typeface="Arial" panose="020B0604020202020204" pitchFamily="34" charset="0"/>
                <a:ea typeface="Roboto" panose="02000000000000000000" pitchFamily="2" charset="0"/>
                <a:cs typeface="Arial" panose="020B0604020202020204" pitchFamily="34" charset="0"/>
              </a:rPr>
              <a:t>Hire development consulting expertise to complement internal capabilities to undertake the development project</a:t>
            </a:r>
            <a:endParaRPr lang="en-US" sz="700">
              <a:latin typeface="Roboto" panose="02000000000000000000" pitchFamily="2" charset="0"/>
              <a:ea typeface="Roboto" panose="02000000000000000000" pitchFamily="2" charset="0"/>
              <a:cs typeface="Arial" panose="020B0604020202020204" pitchFamily="34" charset="0"/>
            </a:endParaRPr>
          </a:p>
        </p:txBody>
      </p:sp>
      <p:grpSp>
        <p:nvGrpSpPr>
          <p:cNvPr id="48" name="Group 47">
            <a:extLst>
              <a:ext uri="{FF2B5EF4-FFF2-40B4-BE49-F238E27FC236}">
                <a16:creationId xmlns:a16="http://schemas.microsoft.com/office/drawing/2014/main" id="{335085CE-CE64-6E62-2AB4-153EB53E67D1}"/>
              </a:ext>
            </a:extLst>
          </p:cNvPr>
          <p:cNvGrpSpPr/>
          <p:nvPr/>
        </p:nvGrpSpPr>
        <p:grpSpPr>
          <a:xfrm>
            <a:off x="2843876" y="1949456"/>
            <a:ext cx="1819735" cy="576000"/>
            <a:chOff x="3154307" y="1740994"/>
            <a:chExt cx="837395" cy="1052854"/>
          </a:xfrm>
        </p:grpSpPr>
        <p:sp>
          <p:nvSpPr>
            <p:cNvPr id="49" name="TextBox 48">
              <a:extLst>
                <a:ext uri="{FF2B5EF4-FFF2-40B4-BE49-F238E27FC236}">
                  <a16:creationId xmlns:a16="http://schemas.microsoft.com/office/drawing/2014/main" id="{F0D64583-A76C-FC81-20BB-BB483904F054}"/>
                </a:ext>
              </a:extLst>
            </p:cNvPr>
            <p:cNvSpPr txBox="1"/>
            <p:nvPr/>
          </p:nvSpPr>
          <p:spPr>
            <a:xfrm>
              <a:off x="3154307" y="1752542"/>
              <a:ext cx="837395" cy="1017545"/>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2</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Development partners or internal capabilities (e.g., Development Manager) for pilot development are secured.</a:t>
              </a:r>
            </a:p>
          </p:txBody>
        </p:sp>
        <p:sp>
          <p:nvSpPr>
            <p:cNvPr id="50" name="Freeform 49">
              <a:extLst>
                <a:ext uri="{FF2B5EF4-FFF2-40B4-BE49-F238E27FC236}">
                  <a16:creationId xmlns:a16="http://schemas.microsoft.com/office/drawing/2014/main" id="{72274F72-128D-5240-6C68-3C2F4E05F639}"/>
                </a:ext>
              </a:extLst>
            </p:cNvPr>
            <p:cNvSpPr/>
            <p:nvPr/>
          </p:nvSpPr>
          <p:spPr>
            <a:xfrm flipH="1">
              <a:off x="3943384" y="1740994"/>
              <a:ext cx="48318" cy="1052854"/>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sp>
        <p:nvSpPr>
          <p:cNvPr id="52" name="Freeform 51">
            <a:extLst>
              <a:ext uri="{FF2B5EF4-FFF2-40B4-BE49-F238E27FC236}">
                <a16:creationId xmlns:a16="http://schemas.microsoft.com/office/drawing/2014/main" id="{70FC640E-BACC-EDA2-794B-9CFAF4BFD623}"/>
              </a:ext>
            </a:extLst>
          </p:cNvPr>
          <p:cNvSpPr/>
          <p:nvPr/>
        </p:nvSpPr>
        <p:spPr>
          <a:xfrm flipH="1">
            <a:off x="8862491" y="2071975"/>
            <a:ext cx="108000" cy="720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6A2982C1-22F6-3416-267C-6D7699D5FBD3}"/>
              </a:ext>
            </a:extLst>
          </p:cNvPr>
          <p:cNvSpPr txBox="1"/>
          <p:nvPr/>
        </p:nvSpPr>
        <p:spPr>
          <a:xfrm>
            <a:off x="9219300" y="2110296"/>
            <a:ext cx="1455700" cy="726440"/>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7</a:t>
            </a:r>
            <a:endParaRPr lang="en-US" sz="700" b="1">
              <a:latin typeface="Roboto Condensed" panose="02000000000000000000" pitchFamily="2" charset="0"/>
              <a:ea typeface="Roboto Condensed" panose="02000000000000000000" pitchFamily="2" charset="0"/>
              <a:cs typeface="Circular Std Book Italic" panose="020B0604020101020102" pitchFamily="34" charset="77"/>
            </a:endParaRP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Additional housing, property management, and financial partners for scaling are established</a:t>
            </a:r>
          </a:p>
        </p:txBody>
      </p:sp>
      <p:sp>
        <p:nvSpPr>
          <p:cNvPr id="59" name="Freeform 58">
            <a:extLst>
              <a:ext uri="{FF2B5EF4-FFF2-40B4-BE49-F238E27FC236}">
                <a16:creationId xmlns:a16="http://schemas.microsoft.com/office/drawing/2014/main" id="{415C8C14-C1EF-B48E-0EBD-BC8DF7833778}"/>
              </a:ext>
            </a:extLst>
          </p:cNvPr>
          <p:cNvSpPr/>
          <p:nvPr/>
        </p:nvSpPr>
        <p:spPr>
          <a:xfrm>
            <a:off x="10567297" y="2119592"/>
            <a:ext cx="105944" cy="717143"/>
          </a:xfrm>
          <a:custGeom>
            <a:avLst/>
            <a:gdLst>
              <a:gd name="connsiteX0" fmla="*/ 0 w 171642"/>
              <a:gd name="connsiteY0" fmla="*/ 0 h 1068594"/>
              <a:gd name="connsiteX1" fmla="*/ 22877 w 171642"/>
              <a:gd name="connsiteY1" fmla="*/ 0 h 1068594"/>
              <a:gd name="connsiteX2" fmla="*/ 64850 w 171642"/>
              <a:gd name="connsiteY2" fmla="*/ 8474 h 1068594"/>
              <a:gd name="connsiteX3" fmla="*/ 171642 w 171642"/>
              <a:gd name="connsiteY3" fmla="*/ 169586 h 1068594"/>
              <a:gd name="connsiteX4" fmla="*/ 171642 w 171642"/>
              <a:gd name="connsiteY4" fmla="*/ 894389 h 1068594"/>
              <a:gd name="connsiteX5" fmla="*/ 64850 w 171642"/>
              <a:gd name="connsiteY5" fmla="*/ 1055501 h 1068594"/>
              <a:gd name="connsiteX6" fmla="*/ 0 w 171642"/>
              <a:gd name="connsiteY6" fmla="*/ 1068594 h 10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42" h="1068594">
                <a:moveTo>
                  <a:pt x="0" y="0"/>
                </a:moveTo>
                <a:lnTo>
                  <a:pt x="22877" y="0"/>
                </a:lnTo>
                <a:lnTo>
                  <a:pt x="64850" y="8474"/>
                </a:lnTo>
                <a:cubicBezTo>
                  <a:pt x="127607" y="35018"/>
                  <a:pt x="171642" y="97159"/>
                  <a:pt x="171642" y="169586"/>
                </a:cubicBezTo>
                <a:lnTo>
                  <a:pt x="171642" y="894389"/>
                </a:lnTo>
                <a:cubicBezTo>
                  <a:pt x="171642" y="966816"/>
                  <a:pt x="127607" y="1028957"/>
                  <a:pt x="64850" y="1055501"/>
                </a:cubicBezTo>
                <a:lnTo>
                  <a:pt x="0" y="106859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9AAB934-2638-7492-40DE-BFB7FD88DAA3}"/>
              </a:ext>
            </a:extLst>
          </p:cNvPr>
          <p:cNvSpPr txBox="1"/>
          <p:nvPr/>
        </p:nvSpPr>
        <p:spPr>
          <a:xfrm>
            <a:off x="3860062" y="3292947"/>
            <a:ext cx="1800000" cy="77713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Hire a professional property manager or management firm for the new development</a:t>
            </a:r>
          </a:p>
          <a:p>
            <a:pPr marL="171450" indent="-171450">
              <a:spcAft>
                <a:spcPts val="300"/>
              </a:spcAft>
              <a:buFont typeface="Arial" panose="020B0604020202020204" pitchFamily="34" charset="0"/>
              <a:buChar char="•"/>
            </a:pPr>
            <a:r>
              <a:rPr lang="en-CA" sz="700">
                <a:highlight>
                  <a:srgbClr val="FFFF00"/>
                </a:highlight>
                <a:latin typeface="Arial" panose="020B0604020202020204" pitchFamily="34" charset="0"/>
                <a:ea typeface="Roboto" panose="02000000000000000000" pitchFamily="2" charset="0"/>
                <a:cs typeface="Arial" panose="020B0604020202020204" pitchFamily="34" charset="0"/>
              </a:rPr>
              <a:t>Engage with a cooperative housing sector partner to establish the Residents’ Membership Association</a:t>
            </a:r>
            <a:endParaRPr lang="en-US" sz="700">
              <a:highlight>
                <a:srgbClr val="FFFF00"/>
              </a:highlight>
              <a:latin typeface="Arial" panose="020B0604020202020204" pitchFamily="34" charset="0"/>
              <a:ea typeface="Roboto" panose="02000000000000000000" pitchFamily="2" charset="0"/>
              <a:cs typeface="Arial" panose="020B0604020202020204" pitchFamily="34" charset="0"/>
            </a:endParaRPr>
          </a:p>
        </p:txBody>
      </p:sp>
      <p:sp>
        <p:nvSpPr>
          <p:cNvPr id="61" name="TextBox 60">
            <a:extLst>
              <a:ext uri="{FF2B5EF4-FFF2-40B4-BE49-F238E27FC236}">
                <a16:creationId xmlns:a16="http://schemas.microsoft.com/office/drawing/2014/main" id="{6457F10F-3CE7-0DF6-FE56-434DEF59C57E}"/>
              </a:ext>
            </a:extLst>
          </p:cNvPr>
          <p:cNvSpPr txBox="1"/>
          <p:nvPr/>
        </p:nvSpPr>
        <p:spPr>
          <a:xfrm>
            <a:off x="1818629" y="5718978"/>
            <a:ext cx="2536333" cy="669414"/>
          </a:xfrm>
          <a:prstGeom prst="rect">
            <a:avLst/>
          </a:prstGeom>
          <a:noFill/>
          <a:ln w="6350">
            <a:noFill/>
          </a:ln>
        </p:spPr>
        <p:txBody>
          <a:bodyPr wrap="square" rtlCol="0" anchor="t">
            <a:spAutoFit/>
          </a:bodyPr>
          <a:lstStyle/>
          <a:p>
            <a:pPr marL="171450" lvl="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Develop communications and recruitment materials to disseminate information about this new model</a:t>
            </a:r>
          </a:p>
          <a:p>
            <a:pPr marL="171450" lvl="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Develop visual onboarding materials to communicate the move-in, rental rebate, next steps after Dwell, and overall experience to new residents</a:t>
            </a:r>
          </a:p>
        </p:txBody>
      </p:sp>
      <p:sp>
        <p:nvSpPr>
          <p:cNvPr id="62" name="TextBox 61">
            <a:extLst>
              <a:ext uri="{FF2B5EF4-FFF2-40B4-BE49-F238E27FC236}">
                <a16:creationId xmlns:a16="http://schemas.microsoft.com/office/drawing/2014/main" id="{DBA12BFA-50BA-9E54-BD67-E7A8349BBF2F}"/>
              </a:ext>
            </a:extLst>
          </p:cNvPr>
          <p:cNvSpPr txBox="1"/>
          <p:nvPr/>
        </p:nvSpPr>
        <p:spPr>
          <a:xfrm>
            <a:off x="4488016" y="5718978"/>
            <a:ext cx="1165724" cy="630942"/>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Arial" panose="020B0604020202020204" pitchFamily="34" charset="0"/>
              </a:rPr>
              <a:t>Pitch this model with potential funders (government and non-government)</a:t>
            </a:r>
          </a:p>
        </p:txBody>
      </p:sp>
      <p:sp>
        <p:nvSpPr>
          <p:cNvPr id="63" name="TextBox 62">
            <a:extLst>
              <a:ext uri="{FF2B5EF4-FFF2-40B4-BE49-F238E27FC236}">
                <a16:creationId xmlns:a16="http://schemas.microsoft.com/office/drawing/2014/main" id="{AA8F79A9-7CC6-2B34-AF67-4228B420ABD6}"/>
              </a:ext>
            </a:extLst>
          </p:cNvPr>
          <p:cNvSpPr txBox="1"/>
          <p:nvPr/>
        </p:nvSpPr>
        <p:spPr>
          <a:xfrm>
            <a:off x="5896753" y="4416904"/>
            <a:ext cx="1800000" cy="630942"/>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Develop an operating framework or service delivery guide based on the Dwell success criteria to inform the scaling of this model, so others can replicate </a:t>
            </a:r>
          </a:p>
        </p:txBody>
      </p:sp>
      <p:sp>
        <p:nvSpPr>
          <p:cNvPr id="64" name="TextBox 63">
            <a:extLst>
              <a:ext uri="{FF2B5EF4-FFF2-40B4-BE49-F238E27FC236}">
                <a16:creationId xmlns:a16="http://schemas.microsoft.com/office/drawing/2014/main" id="{761CD24F-1E32-0199-125C-9BF80D59D87D}"/>
              </a:ext>
            </a:extLst>
          </p:cNvPr>
          <p:cNvSpPr txBox="1"/>
          <p:nvPr/>
        </p:nvSpPr>
        <p:spPr>
          <a:xfrm>
            <a:off x="7761151" y="4416904"/>
            <a:ext cx="1800000" cy="630942"/>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Research and evaluate other scaling options via different housing expansion pathways (e.g., land trust, scattered sites, acquisition, new builds, renovation of existing, etc.)</a:t>
            </a:r>
          </a:p>
        </p:txBody>
      </p:sp>
      <p:sp>
        <p:nvSpPr>
          <p:cNvPr id="65" name="TextBox 64">
            <a:extLst>
              <a:ext uri="{FF2B5EF4-FFF2-40B4-BE49-F238E27FC236}">
                <a16:creationId xmlns:a16="http://schemas.microsoft.com/office/drawing/2014/main" id="{59E20577-FBA6-B673-0ADB-FE8CC2C40C45}"/>
              </a:ext>
            </a:extLst>
          </p:cNvPr>
          <p:cNvSpPr txBox="1"/>
          <p:nvPr/>
        </p:nvSpPr>
        <p:spPr>
          <a:xfrm>
            <a:off x="5896753" y="3292947"/>
            <a:ext cx="1800000" cy="992579"/>
          </a:xfrm>
          <a:prstGeom prst="rect">
            <a:avLst/>
          </a:prstGeom>
          <a:noFill/>
          <a:ln w="6350">
            <a:noFill/>
          </a:ln>
        </p:spPr>
        <p:txBody>
          <a:bodyPr wrap="square" rtlCol="0" anchor="t">
            <a:spAutoFit/>
          </a:bodyPr>
          <a:lstStyle/>
          <a:p>
            <a:pPr marL="171450" lvl="0" indent="-171450">
              <a:spcAft>
                <a:spcPts val="300"/>
              </a:spcAft>
              <a:buFont typeface="Arial" panose="020B0604020202020204" pitchFamily="34" charset="0"/>
              <a:buChar char="•"/>
            </a:pPr>
            <a:r>
              <a:rPr lang="en-CA" sz="700">
                <a:solidFill>
                  <a:srgbClr val="000000"/>
                </a:solidFill>
                <a:latin typeface="Arial" panose="020B0604020202020204" pitchFamily="34" charset="0"/>
                <a:ea typeface="Calibri" panose="020F0502020204030204" pitchFamily="34" charset="0"/>
                <a:cs typeface="Arial" panose="020B0604020202020204" pitchFamily="34" charset="0"/>
              </a:rPr>
              <a:t>Investigate potential staffing requirements needed for scaling up in the long-run</a:t>
            </a:r>
          </a:p>
          <a:p>
            <a:pPr marL="171450" lvl="0" indent="-171450">
              <a:spcAft>
                <a:spcPts val="300"/>
              </a:spcAft>
              <a:buFont typeface="Arial" panose="020B0604020202020204" pitchFamily="34" charset="0"/>
              <a:buChar char="•"/>
            </a:pPr>
            <a:r>
              <a:rPr lang="en-CA" sz="700">
                <a:solidFill>
                  <a:srgbClr val="000000"/>
                </a:solidFill>
                <a:latin typeface="Arial" panose="020B0604020202020204" pitchFamily="34" charset="0"/>
                <a:ea typeface="Calibri" panose="020F0502020204030204" pitchFamily="34" charset="0"/>
                <a:cs typeface="Arial" panose="020B0604020202020204" pitchFamily="34" charset="0"/>
              </a:rPr>
              <a:t>Continue the conversation with the co-operative housing sector and local land trusts to develop collaborative relationships for scaling Dwell</a:t>
            </a:r>
          </a:p>
        </p:txBody>
      </p:sp>
      <p:sp>
        <p:nvSpPr>
          <p:cNvPr id="66" name="TextBox 65">
            <a:extLst>
              <a:ext uri="{FF2B5EF4-FFF2-40B4-BE49-F238E27FC236}">
                <a16:creationId xmlns:a16="http://schemas.microsoft.com/office/drawing/2014/main" id="{D424540D-EBC6-884D-098C-CB441508A0C1}"/>
              </a:ext>
            </a:extLst>
          </p:cNvPr>
          <p:cNvSpPr txBox="1"/>
          <p:nvPr/>
        </p:nvSpPr>
        <p:spPr>
          <a:xfrm>
            <a:off x="7763680" y="3292947"/>
            <a:ext cx="1800000" cy="846386"/>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Continue to build partnerships with other potential support service providers or organizations that can enhance the living environment and success criteria for residents (e.g., programming, neighbourhood initiatives, etc.)</a:t>
            </a:r>
          </a:p>
        </p:txBody>
      </p:sp>
      <p:sp>
        <p:nvSpPr>
          <p:cNvPr id="67" name="TextBox 66">
            <a:extLst>
              <a:ext uri="{FF2B5EF4-FFF2-40B4-BE49-F238E27FC236}">
                <a16:creationId xmlns:a16="http://schemas.microsoft.com/office/drawing/2014/main" id="{83A82A7B-AC4F-F558-5F9D-503CF21E15B3}"/>
              </a:ext>
            </a:extLst>
          </p:cNvPr>
          <p:cNvSpPr txBox="1"/>
          <p:nvPr/>
        </p:nvSpPr>
        <p:spPr>
          <a:xfrm>
            <a:off x="9947151" y="4416904"/>
            <a:ext cx="1915083" cy="884858"/>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Conduct research on other potential geographies, partners, or similar groups who might support the scaling of Dwell</a:t>
            </a:r>
          </a:p>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Undertake continual improvement and evaluation based on the evaluation framework</a:t>
            </a:r>
          </a:p>
        </p:txBody>
      </p:sp>
      <p:sp>
        <p:nvSpPr>
          <p:cNvPr id="68" name="TextBox 67">
            <a:extLst>
              <a:ext uri="{FF2B5EF4-FFF2-40B4-BE49-F238E27FC236}">
                <a16:creationId xmlns:a16="http://schemas.microsoft.com/office/drawing/2014/main" id="{296066EC-35E5-07E0-B4CD-F17F9CB46E38}"/>
              </a:ext>
            </a:extLst>
          </p:cNvPr>
          <p:cNvSpPr txBox="1"/>
          <p:nvPr/>
        </p:nvSpPr>
        <p:spPr>
          <a:xfrm>
            <a:off x="1824952" y="4416904"/>
            <a:ext cx="1991588" cy="113877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Refine the governance model, including conducting additional legal research, as necessary</a:t>
            </a:r>
          </a:p>
          <a:p>
            <a:pPr marL="171450" indent="-171450">
              <a:spcAft>
                <a:spcPts val="300"/>
              </a:spcAft>
              <a:buFont typeface="Arial" panose="020B0604020202020204" pitchFamily="34" charset="0"/>
              <a:buChar char="•"/>
            </a:pPr>
            <a:r>
              <a:rPr lang="en-US" sz="700">
                <a:latin typeface="Roboto" panose="02000000000000000000" pitchFamily="2" charset="0"/>
                <a:ea typeface="Roboto" panose="02000000000000000000" pitchFamily="2" charset="0"/>
                <a:cs typeface="Roboto" panose="02000000000000000000" pitchFamily="2" charset="0"/>
              </a:rPr>
              <a:t>Undertake</a:t>
            </a:r>
            <a:r>
              <a:rPr lang="en-US" sz="700" b="1">
                <a:latin typeface="Roboto" panose="02000000000000000000" pitchFamily="2" charset="0"/>
                <a:ea typeface="Roboto" panose="02000000000000000000" pitchFamily="2" charset="0"/>
                <a:cs typeface="Roboto" panose="02000000000000000000" pitchFamily="2" charset="0"/>
              </a:rPr>
              <a:t> </a:t>
            </a:r>
            <a:r>
              <a:rPr lang="en-CA" sz="700">
                <a:latin typeface="Arial" panose="020B0604020202020204" pitchFamily="34" charset="0"/>
                <a:ea typeface="Roboto" panose="02000000000000000000" pitchFamily="2" charset="0"/>
                <a:cs typeface="Arial" panose="020B0604020202020204" pitchFamily="34" charset="0"/>
              </a:rPr>
              <a:t>community engagement specific to the new site, including going back to Blue Door clients to fine-tune the model</a:t>
            </a:r>
          </a:p>
          <a:p>
            <a:pPr marL="171450" indent="-171450">
              <a:spcAft>
                <a:spcPts val="300"/>
              </a:spcAft>
              <a:buFont typeface="Arial" panose="020B0604020202020204" pitchFamily="34" charset="0"/>
              <a:buChar char="•"/>
            </a:pPr>
            <a:r>
              <a:rPr lang="en-CA" sz="700">
                <a:latin typeface="Arial" panose="020B0604020202020204" pitchFamily="34" charset="0"/>
                <a:ea typeface="Roboto" panose="02000000000000000000" pitchFamily="2" charset="0"/>
                <a:cs typeface="Arial" panose="020B0604020202020204" pitchFamily="34" charset="0"/>
              </a:rPr>
              <a:t>Prepare a business plan and feasibility study for the specific site</a:t>
            </a:r>
            <a:endParaRPr lang="en-US" sz="700">
              <a:latin typeface="Roboto" panose="02000000000000000000" pitchFamily="2" charset="0"/>
              <a:ea typeface="Roboto" panose="02000000000000000000" pitchFamily="2" charset="0"/>
              <a:cs typeface="Arial" panose="020B0604020202020204" pitchFamily="34" charset="0"/>
            </a:endParaRPr>
          </a:p>
        </p:txBody>
      </p:sp>
      <p:sp>
        <p:nvSpPr>
          <p:cNvPr id="69" name="TextBox 68">
            <a:extLst>
              <a:ext uri="{FF2B5EF4-FFF2-40B4-BE49-F238E27FC236}">
                <a16:creationId xmlns:a16="http://schemas.microsoft.com/office/drawing/2014/main" id="{E4E96438-C6B9-7B96-27CF-76A79BE88532}"/>
              </a:ext>
            </a:extLst>
          </p:cNvPr>
          <p:cNvSpPr txBox="1"/>
          <p:nvPr/>
        </p:nvSpPr>
        <p:spPr>
          <a:xfrm>
            <a:off x="3860062" y="4416904"/>
            <a:ext cx="1800000" cy="1138773"/>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Develop an evaluation framework to evaluate the success of this pilot phase, based on the Dwell success criteria already developed</a:t>
            </a:r>
          </a:p>
          <a:p>
            <a:pPr marL="171450" indent="-171450">
              <a:spcAft>
                <a:spcPts val="300"/>
              </a:spcAft>
              <a:buFont typeface="Arial" panose="020B0604020202020204" pitchFamily="34" charset="0"/>
              <a:buChar char="•"/>
            </a:pPr>
            <a:r>
              <a:rPr lang="en-CA" sz="700">
                <a:highlight>
                  <a:srgbClr val="FFFF00"/>
                </a:highlight>
                <a:latin typeface="Arial" panose="020B0604020202020204" pitchFamily="34" charset="0"/>
                <a:ea typeface="Calibri" panose="020F0502020204030204" pitchFamily="34" charset="0"/>
                <a:cs typeface="Arial" panose="020B0604020202020204" pitchFamily="34" charset="0"/>
              </a:rPr>
              <a:t>Develop a theory of change or logic model to be used to align operating partners in service delivery</a:t>
            </a:r>
            <a:endParaRPr lang="en-CA" sz="700">
              <a:latin typeface="Arial" panose="020B0604020202020204" pitchFamily="34" charset="0"/>
              <a:ea typeface="Calibri" panose="020F0502020204030204" pitchFamily="34" charset="0"/>
              <a:cs typeface="Arial" panose="020B0604020202020204" pitchFamily="34" charset="0"/>
            </a:endParaRPr>
          </a:p>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Design and build the project (including planning and approvals)</a:t>
            </a:r>
          </a:p>
        </p:txBody>
      </p:sp>
      <p:sp>
        <p:nvSpPr>
          <p:cNvPr id="70" name="TextBox 69">
            <a:extLst>
              <a:ext uri="{FF2B5EF4-FFF2-40B4-BE49-F238E27FC236}">
                <a16:creationId xmlns:a16="http://schemas.microsoft.com/office/drawing/2014/main" id="{B842A38C-F6B8-78B4-66DF-762C9A5D30DE}"/>
              </a:ext>
            </a:extLst>
          </p:cNvPr>
          <p:cNvSpPr txBox="1"/>
          <p:nvPr/>
        </p:nvSpPr>
        <p:spPr>
          <a:xfrm>
            <a:off x="7764129" y="5718978"/>
            <a:ext cx="1800000" cy="523220"/>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Arial" panose="020B0604020202020204" pitchFamily="34" charset="0"/>
                <a:ea typeface="Calibri" panose="020F0502020204030204" pitchFamily="34" charset="0"/>
                <a:cs typeface="Arial" panose="020B0604020202020204" pitchFamily="34" charset="0"/>
              </a:rPr>
              <a:t>Develop a framework for creating the Residents’ Membership Association that can be used by others to scale this model</a:t>
            </a:r>
          </a:p>
        </p:txBody>
      </p:sp>
      <p:sp>
        <p:nvSpPr>
          <p:cNvPr id="71" name="TextBox 70">
            <a:extLst>
              <a:ext uri="{FF2B5EF4-FFF2-40B4-BE49-F238E27FC236}">
                <a16:creationId xmlns:a16="http://schemas.microsoft.com/office/drawing/2014/main" id="{FAF017BA-BC23-C896-FC26-2A006175C90C}"/>
              </a:ext>
            </a:extLst>
          </p:cNvPr>
          <p:cNvSpPr txBox="1"/>
          <p:nvPr/>
        </p:nvSpPr>
        <p:spPr>
          <a:xfrm>
            <a:off x="9947151" y="3292947"/>
            <a:ext cx="1915084" cy="669414"/>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Roboto" panose="02000000000000000000" pitchFamily="2" charset="0"/>
                <a:ea typeface="Roboto" panose="02000000000000000000" pitchFamily="2" charset="0"/>
                <a:cs typeface="Arial" panose="020B0604020202020204" pitchFamily="34" charset="0"/>
              </a:rPr>
              <a:t>Secure a land trust partner</a:t>
            </a:r>
          </a:p>
          <a:p>
            <a:pPr marL="171450" indent="-171450">
              <a:spcAft>
                <a:spcPts val="300"/>
              </a:spcAft>
              <a:buFont typeface="Arial" panose="020B0604020202020204" pitchFamily="34" charset="0"/>
              <a:buChar char="•"/>
            </a:pPr>
            <a:r>
              <a:rPr lang="en-CA" sz="700">
                <a:latin typeface="Roboto" panose="02000000000000000000" pitchFamily="2" charset="0"/>
                <a:ea typeface="Roboto" panose="02000000000000000000" pitchFamily="2" charset="0"/>
                <a:cs typeface="Arial" panose="020B0604020202020204" pitchFamily="34" charset="0"/>
              </a:rPr>
              <a:t>Secure other non-profit housing provider partners who can help scale Dwell to a network of organizations and housing options</a:t>
            </a:r>
            <a:endParaRPr lang="en-CA" sz="700">
              <a:latin typeface="Arial" panose="020B0604020202020204" pitchFamily="34" charset="0"/>
              <a:ea typeface="Calibri" panose="020F050202020403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74F7E03D-48F4-5542-87B7-102220DFED61}"/>
              </a:ext>
            </a:extLst>
          </p:cNvPr>
          <p:cNvSpPr txBox="1"/>
          <p:nvPr/>
        </p:nvSpPr>
        <p:spPr>
          <a:xfrm>
            <a:off x="9947150" y="5718978"/>
            <a:ext cx="1915084" cy="523220"/>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Roboto" panose="02000000000000000000" pitchFamily="2" charset="0"/>
                <a:ea typeface="Roboto" panose="02000000000000000000" pitchFamily="2" charset="0"/>
                <a:cs typeface="Roboto" panose="02000000000000000000" pitchFamily="2" charset="0"/>
              </a:rPr>
              <a:t>Produce</a:t>
            </a:r>
            <a:r>
              <a:rPr lang="en-CA" sz="700" b="1">
                <a:latin typeface="Roboto" panose="02000000000000000000" pitchFamily="2" charset="0"/>
                <a:ea typeface="Roboto" panose="02000000000000000000" pitchFamily="2" charset="0"/>
                <a:cs typeface="Roboto" panose="02000000000000000000" pitchFamily="2" charset="0"/>
              </a:rPr>
              <a:t> </a:t>
            </a:r>
            <a:r>
              <a:rPr lang="en-CA" sz="700">
                <a:latin typeface="Arial" panose="020B0604020202020204" pitchFamily="34" charset="0"/>
                <a:ea typeface="Calibri" panose="020F0502020204030204" pitchFamily="34" charset="0"/>
                <a:cs typeface="Arial" panose="020B0604020202020204" pitchFamily="34" charset="0"/>
              </a:rPr>
              <a:t>educational and communications materials for potential  housing provider partners and co-operative housing associations</a:t>
            </a:r>
          </a:p>
        </p:txBody>
      </p:sp>
      <p:sp>
        <p:nvSpPr>
          <p:cNvPr id="73" name="TextBox 72">
            <a:extLst>
              <a:ext uri="{FF2B5EF4-FFF2-40B4-BE49-F238E27FC236}">
                <a16:creationId xmlns:a16="http://schemas.microsoft.com/office/drawing/2014/main" id="{094A6D3F-6362-8549-248B-5E449CBECFB1}"/>
              </a:ext>
            </a:extLst>
          </p:cNvPr>
          <p:cNvSpPr txBox="1"/>
          <p:nvPr/>
        </p:nvSpPr>
        <p:spPr>
          <a:xfrm>
            <a:off x="10814496" y="2042415"/>
            <a:ext cx="1057340" cy="1074509"/>
          </a:xfrm>
          <a:prstGeom prst="roundRect">
            <a:avLst/>
          </a:prstGeom>
          <a:solidFill>
            <a:schemeClr val="bg1"/>
          </a:solidFill>
          <a:ln w="6350">
            <a:solidFill>
              <a:schemeClr val="tx1"/>
            </a:solidFill>
          </a:ln>
        </p:spPr>
        <p:txBody>
          <a:bodyPr wrap="square" rtlCol="0" anchor="ctr">
            <a:spAutoFit/>
          </a:bodyPr>
          <a:lstStyle/>
          <a:p>
            <a:pPr marL="46038" lvl="0">
              <a:spcAft>
                <a:spcPts val="200"/>
              </a:spcAft>
            </a:pPr>
            <a:r>
              <a:rPr lang="en-US" sz="700" b="1">
                <a:solidFill>
                  <a:srgbClr val="000000"/>
                </a:solidFill>
                <a:latin typeface="Roboto Condensed" panose="02000000000000000000" pitchFamily="2" charset="0"/>
                <a:ea typeface="Roboto Condensed" panose="02000000000000000000" pitchFamily="2" charset="0"/>
                <a:cs typeface="Circular Std Book Italic" panose="020B0604020101020102" pitchFamily="34" charset="77"/>
              </a:rPr>
              <a:t>Milestone 8</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A pipeline of development opportunities is established, spanning all of the development pathways</a:t>
            </a:r>
          </a:p>
        </p:txBody>
      </p:sp>
      <p:sp>
        <p:nvSpPr>
          <p:cNvPr id="74" name="Freeform 73">
            <a:extLst>
              <a:ext uri="{FF2B5EF4-FFF2-40B4-BE49-F238E27FC236}">
                <a16:creationId xmlns:a16="http://schemas.microsoft.com/office/drawing/2014/main" id="{6703A494-A914-85B6-1685-A1175F2F39A5}"/>
              </a:ext>
            </a:extLst>
          </p:cNvPr>
          <p:cNvSpPr/>
          <p:nvPr/>
        </p:nvSpPr>
        <p:spPr>
          <a:xfrm flipH="1">
            <a:off x="11745756" y="2042415"/>
            <a:ext cx="120916" cy="1080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TextBox 81">
            <a:extLst>
              <a:ext uri="{FF2B5EF4-FFF2-40B4-BE49-F238E27FC236}">
                <a16:creationId xmlns:a16="http://schemas.microsoft.com/office/drawing/2014/main" id="{AE8110B3-067D-E9E0-F616-9A1C90BF0018}"/>
              </a:ext>
            </a:extLst>
          </p:cNvPr>
          <p:cNvSpPr txBox="1"/>
          <p:nvPr/>
        </p:nvSpPr>
        <p:spPr>
          <a:xfrm>
            <a:off x="5881316" y="5718978"/>
            <a:ext cx="1800000" cy="523220"/>
          </a:xfrm>
          <a:prstGeom prst="rect">
            <a:avLst/>
          </a:prstGeom>
          <a:noFill/>
          <a:ln w="6350">
            <a:noFill/>
          </a:ln>
        </p:spPr>
        <p:txBody>
          <a:bodyPr wrap="square" rtlCol="0" anchor="t">
            <a:spAutoFit/>
          </a:bodyPr>
          <a:lstStyle/>
          <a:p>
            <a:pPr marL="171450" indent="-171450">
              <a:spcAft>
                <a:spcPts val="300"/>
              </a:spcAft>
              <a:buFont typeface="Arial" panose="020B0604020202020204" pitchFamily="34" charset="0"/>
              <a:buChar char="•"/>
            </a:pPr>
            <a:r>
              <a:rPr lang="en-CA" sz="700">
                <a:latin typeface="Roboto" panose="02000000000000000000" pitchFamily="2" charset="0"/>
                <a:ea typeface="Roboto" panose="02000000000000000000" pitchFamily="2" charset="0"/>
                <a:cs typeface="Roboto" panose="02000000000000000000" pitchFamily="2" charset="0"/>
              </a:rPr>
              <a:t>Create a tool or approach to introduce new resident associations or affiliations with the co-operative housing sector</a:t>
            </a:r>
          </a:p>
        </p:txBody>
      </p:sp>
      <p:sp>
        <p:nvSpPr>
          <p:cNvPr id="83" name="TextBox 82">
            <a:extLst>
              <a:ext uri="{FF2B5EF4-FFF2-40B4-BE49-F238E27FC236}">
                <a16:creationId xmlns:a16="http://schemas.microsoft.com/office/drawing/2014/main" id="{C16B7AA1-87BC-9984-9FD2-5F2201285F87}"/>
              </a:ext>
            </a:extLst>
          </p:cNvPr>
          <p:cNvSpPr txBox="1"/>
          <p:nvPr/>
        </p:nvSpPr>
        <p:spPr>
          <a:xfrm>
            <a:off x="674791" y="1371395"/>
            <a:ext cx="973427" cy="369332"/>
          </a:xfrm>
          <a:prstGeom prst="rect">
            <a:avLst/>
          </a:prstGeom>
          <a:noFill/>
          <a:ln w="6350">
            <a:solidFill>
              <a:schemeClr val="tx1"/>
            </a:solid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Solution Readiness Level</a:t>
            </a:r>
          </a:p>
        </p:txBody>
      </p:sp>
      <p:sp>
        <p:nvSpPr>
          <p:cNvPr id="84" name="TextBox 83">
            <a:extLst>
              <a:ext uri="{FF2B5EF4-FFF2-40B4-BE49-F238E27FC236}">
                <a16:creationId xmlns:a16="http://schemas.microsoft.com/office/drawing/2014/main" id="{5E850E49-0758-52F6-80B6-4C6154862A70}"/>
              </a:ext>
            </a:extLst>
          </p:cNvPr>
          <p:cNvSpPr txBox="1"/>
          <p:nvPr/>
        </p:nvSpPr>
        <p:spPr>
          <a:xfrm>
            <a:off x="626479" y="4811805"/>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sp>
        <p:nvSpPr>
          <p:cNvPr id="85" name="TextBox 84">
            <a:extLst>
              <a:ext uri="{FF2B5EF4-FFF2-40B4-BE49-F238E27FC236}">
                <a16:creationId xmlns:a16="http://schemas.microsoft.com/office/drawing/2014/main" id="{935E9A41-1E84-557A-5BB2-431A90F11214}"/>
              </a:ext>
            </a:extLst>
          </p:cNvPr>
          <p:cNvSpPr txBox="1"/>
          <p:nvPr/>
        </p:nvSpPr>
        <p:spPr>
          <a:xfrm>
            <a:off x="626479" y="6088470"/>
            <a:ext cx="535026" cy="230832"/>
          </a:xfrm>
          <a:prstGeom prst="rect">
            <a:avLst/>
          </a:prstGeom>
          <a:noFill/>
          <a:ln w="6350">
            <a:noFill/>
          </a:ln>
        </p:spPr>
        <p:txBody>
          <a:bodyPr wrap="square" rtlCol="0" anchor="ctr">
            <a:spAutoFit/>
          </a:bodyPr>
          <a:lstStyle/>
          <a:p>
            <a:r>
              <a:rPr lang="en-US" sz="900" i="1">
                <a:latin typeface="Roboto Condensed" panose="02000000000000000000" pitchFamily="2" charset="0"/>
                <a:ea typeface="Roboto Condensed" panose="02000000000000000000" pitchFamily="2" charset="0"/>
                <a:cs typeface="Circular Std Book Italic" panose="020B0604020101020102" pitchFamily="34" charset="77"/>
              </a:rPr>
              <a:t>Actions</a:t>
            </a:r>
          </a:p>
        </p:txBody>
      </p:sp>
      <p:sp>
        <p:nvSpPr>
          <p:cNvPr id="87" name="TextBox 86">
            <a:extLst>
              <a:ext uri="{FF2B5EF4-FFF2-40B4-BE49-F238E27FC236}">
                <a16:creationId xmlns:a16="http://schemas.microsoft.com/office/drawing/2014/main" id="{DEC956C7-D04B-BABA-CAB5-921099CE1CC8}"/>
              </a:ext>
            </a:extLst>
          </p:cNvPr>
          <p:cNvSpPr txBox="1"/>
          <p:nvPr/>
        </p:nvSpPr>
        <p:spPr>
          <a:xfrm>
            <a:off x="874713" y="779288"/>
            <a:ext cx="5221287" cy="369332"/>
          </a:xfrm>
          <a:prstGeom prst="rect">
            <a:avLst/>
          </a:prstGeom>
          <a:noFill/>
          <a:ln>
            <a:noFill/>
          </a:ln>
        </p:spPr>
        <p:txBody>
          <a:bodyPr wrap="square" rtlCol="0">
            <a:spAutoFit/>
          </a:bodyPr>
          <a:lstStyle/>
          <a:p>
            <a:r>
              <a:rPr lang="en-US" sz="900">
                <a:latin typeface="Roboto" panose="02000000000000000000" pitchFamily="2" charset="0"/>
                <a:ea typeface="Roboto" panose="02000000000000000000" pitchFamily="2" charset="0"/>
              </a:rPr>
              <a:t>This page provides an overview of the proposed work plan from a real-world demonstration (the Dwell Pilot) to a scaled-up solution in the long-run. </a:t>
            </a:r>
          </a:p>
        </p:txBody>
      </p:sp>
      <p:sp>
        <p:nvSpPr>
          <p:cNvPr id="88" name="Rectangle 87">
            <a:extLst>
              <a:ext uri="{FF2B5EF4-FFF2-40B4-BE49-F238E27FC236}">
                <a16:creationId xmlns:a16="http://schemas.microsoft.com/office/drawing/2014/main" id="{65F13B00-5AAC-BFBE-2D3D-8643E10F6467}"/>
              </a:ext>
            </a:extLst>
          </p:cNvPr>
          <p:cNvSpPr/>
          <p:nvPr/>
        </p:nvSpPr>
        <p:spPr>
          <a:xfrm>
            <a:off x="883213" y="490247"/>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Roadmap to a S</a:t>
            </a:r>
            <a:r>
              <a:rPr lang="en-CA" sz="1400" b="1" kern="0">
                <a:solidFill>
                  <a:schemeClr val="accent1"/>
                </a:solidFill>
                <a:latin typeface="Roboto Slab" pitchFamily="2" charset="0"/>
                <a:ea typeface="Roboto Slab" pitchFamily="2" charset="0"/>
              </a:rPr>
              <a:t>caled-Up Solution</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grpSp>
        <p:nvGrpSpPr>
          <p:cNvPr id="75" name="Group 74">
            <a:extLst>
              <a:ext uri="{FF2B5EF4-FFF2-40B4-BE49-F238E27FC236}">
                <a16:creationId xmlns:a16="http://schemas.microsoft.com/office/drawing/2014/main" id="{0D2DCBA9-D441-F91D-BA7F-711BC57E2E2D}"/>
              </a:ext>
            </a:extLst>
          </p:cNvPr>
          <p:cNvGrpSpPr/>
          <p:nvPr/>
        </p:nvGrpSpPr>
        <p:grpSpPr>
          <a:xfrm>
            <a:off x="4749385" y="1919821"/>
            <a:ext cx="954519" cy="726448"/>
            <a:chOff x="1932050" y="1939877"/>
            <a:chExt cx="954519" cy="726448"/>
          </a:xfrm>
        </p:grpSpPr>
        <p:sp>
          <p:nvSpPr>
            <p:cNvPr id="76" name="TextBox 75">
              <a:extLst>
                <a:ext uri="{FF2B5EF4-FFF2-40B4-BE49-F238E27FC236}">
                  <a16:creationId xmlns:a16="http://schemas.microsoft.com/office/drawing/2014/main" id="{46A6C977-F058-4513-16FD-012F5E810A17}"/>
                </a:ext>
              </a:extLst>
            </p:cNvPr>
            <p:cNvSpPr txBox="1"/>
            <p:nvPr/>
          </p:nvSpPr>
          <p:spPr>
            <a:xfrm>
              <a:off x="1932050" y="1939885"/>
              <a:ext cx="951341" cy="726440"/>
            </a:xfrm>
            <a:prstGeom prst="roundRect">
              <a:avLst/>
            </a:prstGeom>
            <a:solidFill>
              <a:schemeClr val="bg1"/>
            </a:solidFill>
            <a:ln w="6350">
              <a:solidFill>
                <a:schemeClr val="tx1"/>
              </a:solidFill>
            </a:ln>
          </p:spPr>
          <p:txBody>
            <a:bodyPr wrap="square" rtlCol="0" anchor="ctr">
              <a:spAutoFit/>
            </a:bodyPr>
            <a:lstStyle/>
            <a:p>
              <a:pPr marL="46038">
                <a:spcAft>
                  <a:spcPts val="200"/>
                </a:spcAft>
              </a:pPr>
              <a:r>
                <a:rPr lang="en-US" sz="700" b="1">
                  <a:latin typeface="Roboto Condensed" panose="02000000000000000000" pitchFamily="2" charset="0"/>
                  <a:ea typeface="Roboto Condensed" panose="02000000000000000000" pitchFamily="2" charset="0"/>
                  <a:cs typeface="Circular Std Book Italic" panose="020B0604020101020102" pitchFamily="34" charset="77"/>
                </a:rPr>
                <a:t>Milestone 4</a:t>
              </a:r>
            </a:p>
            <a:p>
              <a:pPr marL="46038"/>
              <a:r>
                <a:rPr lang="en-US" sz="700">
                  <a:latin typeface="Roboto Condensed" panose="02000000000000000000" pitchFamily="2" charset="0"/>
                  <a:ea typeface="Roboto Condensed" panose="02000000000000000000" pitchFamily="2" charset="0"/>
                  <a:cs typeface="Circular Std Book Italic" panose="020B0604020101020102" pitchFamily="34" charset="77"/>
                </a:rPr>
                <a:t>The Dwell Pilot is launched and Dwell residents move in.</a:t>
              </a:r>
            </a:p>
          </p:txBody>
        </p:sp>
        <p:sp>
          <p:nvSpPr>
            <p:cNvPr id="77" name="Freeform 76">
              <a:extLst>
                <a:ext uri="{FF2B5EF4-FFF2-40B4-BE49-F238E27FC236}">
                  <a16:creationId xmlns:a16="http://schemas.microsoft.com/office/drawing/2014/main" id="{7278CD98-5380-0E1C-E339-D02D4C17C248}"/>
                </a:ext>
              </a:extLst>
            </p:cNvPr>
            <p:cNvSpPr/>
            <p:nvPr/>
          </p:nvSpPr>
          <p:spPr>
            <a:xfrm flipH="1">
              <a:off x="2778569" y="1939877"/>
              <a:ext cx="108000" cy="720000"/>
            </a:xfrm>
            <a:custGeom>
              <a:avLst/>
              <a:gdLst>
                <a:gd name="connsiteX0" fmla="*/ 84820 w 84820"/>
                <a:gd name="connsiteY0" fmla="*/ 0 h 927113"/>
                <a:gd name="connsiteX1" fmla="*/ 84820 w 84820"/>
                <a:gd name="connsiteY1" fmla="*/ 926136 h 927113"/>
                <a:gd name="connsiteX2" fmla="*/ 84415 w 84820"/>
                <a:gd name="connsiteY2" fmla="*/ 927113 h 927113"/>
                <a:gd name="connsiteX3" fmla="*/ 47444 w 84820"/>
                <a:gd name="connsiteY3" fmla="*/ 902186 h 927113"/>
                <a:gd name="connsiteX4" fmla="*/ 0 w 84820"/>
                <a:gd name="connsiteY4" fmla="*/ 787647 h 927113"/>
                <a:gd name="connsiteX5" fmla="*/ 0 w 84820"/>
                <a:gd name="connsiteY5" fmla="*/ 139738 h 927113"/>
                <a:gd name="connsiteX6" fmla="*/ 47444 w 84820"/>
                <a:gd name="connsiteY6" fmla="*/ 25200 h 9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20" h="927113">
                  <a:moveTo>
                    <a:pt x="84820" y="0"/>
                  </a:moveTo>
                  <a:lnTo>
                    <a:pt x="84820" y="926136"/>
                  </a:lnTo>
                  <a:lnTo>
                    <a:pt x="84415" y="927113"/>
                  </a:lnTo>
                  <a:lnTo>
                    <a:pt x="47444" y="902186"/>
                  </a:lnTo>
                  <a:cubicBezTo>
                    <a:pt x="18131" y="872873"/>
                    <a:pt x="0" y="832377"/>
                    <a:pt x="0" y="787647"/>
                  </a:cubicBezTo>
                  <a:lnTo>
                    <a:pt x="0" y="139738"/>
                  </a:lnTo>
                  <a:cubicBezTo>
                    <a:pt x="0" y="95008"/>
                    <a:pt x="18131" y="54513"/>
                    <a:pt x="47444" y="2520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172923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A79498-83F0-0243-92F1-84342F99ACFB}"/>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 name="Slide Number Placeholder 1">
            <a:extLst>
              <a:ext uri="{FF2B5EF4-FFF2-40B4-BE49-F238E27FC236}">
                <a16:creationId xmlns:a16="http://schemas.microsoft.com/office/drawing/2014/main" id="{401D5011-DF6B-F342-B592-DF2A23240E0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a:extLst>
              <a:ext uri="{FF2B5EF4-FFF2-40B4-BE49-F238E27FC236}">
                <a16:creationId xmlns:a16="http://schemas.microsoft.com/office/drawing/2014/main" id="{154AD0FA-BF64-CC44-99F3-08ED6FBEB52A}"/>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Scaling the Model</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cxnSp>
        <p:nvCxnSpPr>
          <p:cNvPr id="13" name="Straight Connector 12">
            <a:extLst>
              <a:ext uri="{FF2B5EF4-FFF2-40B4-BE49-F238E27FC236}">
                <a16:creationId xmlns:a16="http://schemas.microsoft.com/office/drawing/2014/main" id="{B9274107-9870-294B-9D7F-D5C207D2C86C}"/>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9F5700-88D8-0149-A32B-5D54FCFEA5B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Implementing Dwell</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86EDCF8C-55D5-1F4E-9FB6-2AF93C5C6617}"/>
              </a:ext>
            </a:extLst>
          </p:cNvPr>
          <p:cNvSpPr txBox="1"/>
          <p:nvPr/>
        </p:nvSpPr>
        <p:spPr>
          <a:xfrm>
            <a:off x="876410" y="1656123"/>
            <a:ext cx="4266410" cy="4493538"/>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During our Housing Journeys team engagement sessions, the team worked on developing a plan for scaling the Dwell model beyond this group, to consider a “networked approach” across multiple housing providers.</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This scaled-up iteration of Dwell could result in a non-profit land trust (such as Community Affordable Housing Solutions (CAHS)) or another land trust owning buildings or scattered units, which could all be part of Dwell. The residents of these units could be members of affiliate co-operative organizations.</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In addition to the land trust model, there may be other organizations such as conservation authorities with land and heritage homes residing on those lands looking to be part of this model. Housing providers or non-profit land trusts could seek to acquire these properties. Finally, inclusionary zoning policies expanding to communities across Canada could be leveraged for this model.</a:t>
            </a:r>
          </a:p>
          <a:p>
            <a:endParaRPr lang="en-US" sz="1100">
              <a:latin typeface="Roboto" panose="02000000000000000000" pitchFamily="2" charset="0"/>
              <a:ea typeface="Roboto" panose="02000000000000000000" pitchFamily="2" charset="0"/>
            </a:endParaRPr>
          </a:p>
          <a:p>
            <a:r>
              <a:rPr lang="en-US" sz="1100">
                <a:highlight>
                  <a:srgbClr val="FFFF00"/>
                </a:highlight>
                <a:latin typeface="Roboto" panose="02000000000000000000" pitchFamily="2" charset="0"/>
                <a:ea typeface="Roboto" panose="02000000000000000000" pitchFamily="2" charset="0"/>
              </a:rPr>
              <a:t>The Housing Journeys team believes that maintaining affordable housing in our communities requires service providers to be more proactive in acquiring and developing these units ourselves, especially given the increasing financialization of housing and the rising costs of private market rentals. We are eager to help reverse this trend in the loss of affordable housing units through this scaled-up approach.</a:t>
            </a:r>
          </a:p>
        </p:txBody>
      </p:sp>
      <p:sp>
        <p:nvSpPr>
          <p:cNvPr id="16" name="Rectangle 15">
            <a:extLst>
              <a:ext uri="{FF2B5EF4-FFF2-40B4-BE49-F238E27FC236}">
                <a16:creationId xmlns:a16="http://schemas.microsoft.com/office/drawing/2014/main" id="{D28DFEF2-5861-024B-96AB-86D0A1801F6F}"/>
              </a:ext>
            </a:extLst>
          </p:cNvPr>
          <p:cNvSpPr/>
          <p:nvPr/>
        </p:nvSpPr>
        <p:spPr>
          <a:xfrm>
            <a:off x="876410" y="1348346"/>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A Networked Approach</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7" name="Oval 93">
            <a:extLst>
              <a:ext uri="{FF2B5EF4-FFF2-40B4-BE49-F238E27FC236}">
                <a16:creationId xmlns:a16="http://schemas.microsoft.com/office/drawing/2014/main" id="{4D3A5D0C-79D5-A33B-2F46-4C85DCD3CBD6}"/>
              </a:ext>
            </a:extLst>
          </p:cNvPr>
          <p:cNvSpPr/>
          <p:nvPr/>
        </p:nvSpPr>
        <p:spPr>
          <a:xfrm rot="21034333">
            <a:off x="7575702" y="3395586"/>
            <a:ext cx="1297679" cy="699644"/>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5688 w 1894122"/>
              <a:gd name="connsiteY0" fmla="*/ 773267 h 1843979"/>
              <a:gd name="connsiteX1" fmla="*/ 1057767 w 1894122"/>
              <a:gd name="connsiteY1" fmla="*/ 157 h 1843979"/>
              <a:gd name="connsiteX2" fmla="*/ 1892870 w 1894122"/>
              <a:gd name="connsiteY2" fmla="*/ 835260 h 1843979"/>
              <a:gd name="connsiteX3" fmla="*/ 827648 w 1894122"/>
              <a:gd name="connsiteY3" fmla="*/ 1687594 h 1843979"/>
              <a:gd name="connsiteX4" fmla="*/ 5688 w 1894122"/>
              <a:gd name="connsiteY4" fmla="*/ 773267 h 184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22" h="1843979">
                <a:moveTo>
                  <a:pt x="5688" y="773267"/>
                </a:moveTo>
                <a:cubicBezTo>
                  <a:pt x="44041" y="492028"/>
                  <a:pt x="743237" y="-10175"/>
                  <a:pt x="1057767" y="157"/>
                </a:cubicBezTo>
                <a:cubicBezTo>
                  <a:pt x="1372297" y="10489"/>
                  <a:pt x="1923866" y="64079"/>
                  <a:pt x="1892870" y="835260"/>
                </a:cubicBezTo>
                <a:cubicBezTo>
                  <a:pt x="1892870" y="1296475"/>
                  <a:pt x="1545134" y="2209370"/>
                  <a:pt x="827648" y="1687594"/>
                </a:cubicBezTo>
                <a:cubicBezTo>
                  <a:pt x="110162" y="1165818"/>
                  <a:pt x="-32665" y="1054507"/>
                  <a:pt x="5688" y="773267"/>
                </a:cubicBezTo>
                <a:close/>
              </a:path>
            </a:pathLst>
          </a:custGeom>
          <a:solidFill>
            <a:schemeClr val="accent1">
              <a:lumMod val="20000"/>
              <a:lumOff val="80000"/>
              <a:alpha val="74902"/>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93">
            <a:extLst>
              <a:ext uri="{FF2B5EF4-FFF2-40B4-BE49-F238E27FC236}">
                <a16:creationId xmlns:a16="http://schemas.microsoft.com/office/drawing/2014/main" id="{EB5EC368-C9EA-D7FF-8475-477648F6A20A}"/>
              </a:ext>
            </a:extLst>
          </p:cNvPr>
          <p:cNvSpPr/>
          <p:nvPr/>
        </p:nvSpPr>
        <p:spPr>
          <a:xfrm rot="19083788">
            <a:off x="8009708" y="689115"/>
            <a:ext cx="2936482" cy="2634579"/>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0 w 3261345"/>
              <a:gd name="connsiteY0" fmla="*/ 845153 h 2644225"/>
              <a:gd name="connsiteX1" fmla="*/ 1052079 w 3261345"/>
              <a:gd name="connsiteY1" fmla="*/ 72043 h 2644225"/>
              <a:gd name="connsiteX2" fmla="*/ 3260926 w 3261345"/>
              <a:gd name="connsiteY2" fmla="*/ 2520878 h 2644225"/>
              <a:gd name="connsiteX3" fmla="*/ 1052079 w 3261345"/>
              <a:gd name="connsiteY3" fmla="*/ 1742249 h 2644225"/>
              <a:gd name="connsiteX4" fmla="*/ 0 w 3261345"/>
              <a:gd name="connsiteY4" fmla="*/ 845153 h 2644225"/>
              <a:gd name="connsiteX0" fmla="*/ 13321 w 3274666"/>
              <a:gd name="connsiteY0" fmla="*/ 837918 h 2708055"/>
              <a:gd name="connsiteX1" fmla="*/ 1065400 w 3274666"/>
              <a:gd name="connsiteY1" fmla="*/ 64808 h 2708055"/>
              <a:gd name="connsiteX2" fmla="*/ 3274247 w 3274666"/>
              <a:gd name="connsiteY2" fmla="*/ 2513643 h 2708055"/>
              <a:gd name="connsiteX3" fmla="*/ 1740146 w 3274666"/>
              <a:gd name="connsiteY3" fmla="*/ 2227570 h 2708055"/>
              <a:gd name="connsiteX4" fmla="*/ 13321 w 3274666"/>
              <a:gd name="connsiteY4" fmla="*/ 837918 h 2708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666" h="2708055">
                <a:moveTo>
                  <a:pt x="13321" y="837918"/>
                </a:moveTo>
                <a:cubicBezTo>
                  <a:pt x="-99137" y="477458"/>
                  <a:pt x="521912" y="-214480"/>
                  <a:pt x="1065400" y="64808"/>
                </a:cubicBezTo>
                <a:cubicBezTo>
                  <a:pt x="1608888" y="344096"/>
                  <a:pt x="3305243" y="1742462"/>
                  <a:pt x="3274247" y="2513643"/>
                </a:cubicBezTo>
                <a:cubicBezTo>
                  <a:pt x="3274247" y="2974858"/>
                  <a:pt x="2283634" y="2506858"/>
                  <a:pt x="1740146" y="2227570"/>
                </a:cubicBezTo>
                <a:cubicBezTo>
                  <a:pt x="1196658" y="1948283"/>
                  <a:pt x="125779" y="1198378"/>
                  <a:pt x="13321" y="837918"/>
                </a:cubicBezTo>
                <a:close/>
              </a:path>
            </a:pathLst>
          </a:custGeom>
          <a:solidFill>
            <a:srgbClr val="D8EBE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847EC6F3-B352-F0D0-8D79-0CE78D8B8681}"/>
              </a:ext>
            </a:extLst>
          </p:cNvPr>
          <p:cNvSpPr/>
          <p:nvPr/>
        </p:nvSpPr>
        <p:spPr>
          <a:xfrm>
            <a:off x="7776238" y="3615723"/>
            <a:ext cx="933300" cy="276999"/>
          </a:xfrm>
          <a:prstGeom prst="rect">
            <a:avLst/>
          </a:prstGeom>
          <a:solidFill>
            <a:schemeClr val="accent1"/>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Residents</a:t>
            </a:r>
          </a:p>
        </p:txBody>
      </p:sp>
      <p:sp>
        <p:nvSpPr>
          <p:cNvPr id="24" name="Rectangle 23">
            <a:extLst>
              <a:ext uri="{FF2B5EF4-FFF2-40B4-BE49-F238E27FC236}">
                <a16:creationId xmlns:a16="http://schemas.microsoft.com/office/drawing/2014/main" id="{B8D594CC-8AB3-0AAA-A9A7-2411060D5882}"/>
              </a:ext>
            </a:extLst>
          </p:cNvPr>
          <p:cNvSpPr/>
          <p:nvPr/>
        </p:nvSpPr>
        <p:spPr>
          <a:xfrm>
            <a:off x="8264280" y="2332996"/>
            <a:ext cx="995251" cy="523220"/>
          </a:xfrm>
          <a:prstGeom prst="rect">
            <a:avLst/>
          </a:prstGeom>
          <a:solidFill>
            <a:schemeClr val="accent3"/>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Non-</a:t>
            </a:r>
            <a:r>
              <a:rPr lang="en-CA" sz="1400" b="1" i="1" kern="0">
                <a:solidFill>
                  <a:schemeClr val="bg1"/>
                </a:solidFill>
                <a:latin typeface="Roboto Condensed" panose="02000000000000000000" pitchFamily="2" charset="0"/>
                <a:ea typeface="Roboto Condensed" panose="02000000000000000000" pitchFamily="2" charset="0"/>
              </a:rPr>
              <a:t>Profit </a:t>
            </a:r>
            <a:r>
              <a:rPr kumimoji="0" lang="en-CA" sz="14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Land Trust</a:t>
            </a:r>
          </a:p>
        </p:txBody>
      </p:sp>
      <p:sp>
        <p:nvSpPr>
          <p:cNvPr id="25" name="Rectangle 24">
            <a:extLst>
              <a:ext uri="{FF2B5EF4-FFF2-40B4-BE49-F238E27FC236}">
                <a16:creationId xmlns:a16="http://schemas.microsoft.com/office/drawing/2014/main" id="{CC40413D-1EA1-C306-44C4-8CAF24E1EDAB}"/>
              </a:ext>
            </a:extLst>
          </p:cNvPr>
          <p:cNvSpPr/>
          <p:nvPr/>
        </p:nvSpPr>
        <p:spPr>
          <a:xfrm>
            <a:off x="8224541" y="4817217"/>
            <a:ext cx="1215191" cy="461665"/>
          </a:xfrm>
          <a:prstGeom prst="rect">
            <a:avLst/>
          </a:prstGeom>
          <a:solidFill>
            <a:schemeClr val="accent5"/>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Support Service Provider</a:t>
            </a:r>
          </a:p>
        </p:txBody>
      </p:sp>
      <p:sp>
        <p:nvSpPr>
          <p:cNvPr id="26" name="Rectangle 25">
            <a:extLst>
              <a:ext uri="{FF2B5EF4-FFF2-40B4-BE49-F238E27FC236}">
                <a16:creationId xmlns:a16="http://schemas.microsoft.com/office/drawing/2014/main" id="{60393EE2-A6C4-DEEE-360C-AFE233B95CE4}"/>
              </a:ext>
            </a:extLst>
          </p:cNvPr>
          <p:cNvSpPr/>
          <p:nvPr/>
        </p:nvSpPr>
        <p:spPr>
          <a:xfrm>
            <a:off x="9657917" y="3374306"/>
            <a:ext cx="933300" cy="276999"/>
          </a:xfrm>
          <a:prstGeom prst="rect">
            <a:avLst/>
          </a:prstGeom>
          <a:solidFill>
            <a:schemeClr val="bg2"/>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Funders</a:t>
            </a:r>
          </a:p>
        </p:txBody>
      </p:sp>
      <p:sp>
        <p:nvSpPr>
          <p:cNvPr id="27" name="Rectangle 26">
            <a:extLst>
              <a:ext uri="{FF2B5EF4-FFF2-40B4-BE49-F238E27FC236}">
                <a16:creationId xmlns:a16="http://schemas.microsoft.com/office/drawing/2014/main" id="{3A18AEB8-D85F-81F7-DBB6-AA67ECEEB822}"/>
              </a:ext>
            </a:extLst>
          </p:cNvPr>
          <p:cNvSpPr/>
          <p:nvPr/>
        </p:nvSpPr>
        <p:spPr>
          <a:xfrm>
            <a:off x="5973808" y="2782992"/>
            <a:ext cx="933300" cy="461665"/>
          </a:xfrm>
          <a:prstGeom prst="rect">
            <a:avLst/>
          </a:prstGeom>
          <a:solidFill>
            <a:schemeClr val="accent4"/>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rPr>
              <a:t>Property Manager</a:t>
            </a:r>
          </a:p>
        </p:txBody>
      </p:sp>
      <p:sp>
        <p:nvSpPr>
          <p:cNvPr id="28" name="Rectangle 27">
            <a:extLst>
              <a:ext uri="{FF2B5EF4-FFF2-40B4-BE49-F238E27FC236}">
                <a16:creationId xmlns:a16="http://schemas.microsoft.com/office/drawing/2014/main" id="{821ECC52-6224-80FA-E949-608DDE501EA0}"/>
              </a:ext>
            </a:extLst>
          </p:cNvPr>
          <p:cNvSpPr/>
          <p:nvPr/>
        </p:nvSpPr>
        <p:spPr>
          <a:xfrm>
            <a:off x="5843278" y="4201357"/>
            <a:ext cx="1118590" cy="646331"/>
          </a:xfrm>
          <a:prstGeom prst="rect">
            <a:avLst/>
          </a:prstGeom>
          <a:solidFill>
            <a:schemeClr val="accent2"/>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i="1" kern="0">
                <a:solidFill>
                  <a:schemeClr val="bg1"/>
                </a:solidFill>
                <a:latin typeface="Roboto Condensed" panose="02000000000000000000" pitchFamily="2" charset="0"/>
                <a:ea typeface="Roboto Condensed" panose="02000000000000000000" pitchFamily="2" charset="0"/>
              </a:rPr>
              <a:t>Residents’ Membership Association</a:t>
            </a:r>
            <a:endParaRPr kumimoji="0" lang="en-CA" sz="1200" b="1" i="1" u="none" strike="noStrike" kern="0" cap="none" spc="0" normalizeH="0" baseline="0" noProof="0">
              <a:ln>
                <a:noFill/>
              </a:ln>
              <a:solidFill>
                <a:schemeClr val="bg1"/>
              </a:solidFill>
              <a:effectLst/>
              <a:uLnTx/>
              <a:uFillTx/>
              <a:latin typeface="Roboto Condensed" panose="02000000000000000000" pitchFamily="2" charset="0"/>
              <a:ea typeface="Roboto Condensed" panose="02000000000000000000" pitchFamily="2" charset="0"/>
            </a:endParaRPr>
          </a:p>
        </p:txBody>
      </p:sp>
      <p:sp>
        <p:nvSpPr>
          <p:cNvPr id="29" name="Freeform 28">
            <a:extLst>
              <a:ext uri="{FF2B5EF4-FFF2-40B4-BE49-F238E27FC236}">
                <a16:creationId xmlns:a16="http://schemas.microsoft.com/office/drawing/2014/main" id="{BDE2ECFD-3A16-AE39-8BC0-86C9B7F44E8C}"/>
              </a:ext>
            </a:extLst>
          </p:cNvPr>
          <p:cNvSpPr/>
          <p:nvPr/>
        </p:nvSpPr>
        <p:spPr>
          <a:xfrm>
            <a:off x="6736215" y="3710221"/>
            <a:ext cx="1019603" cy="461665"/>
          </a:xfrm>
          <a:custGeom>
            <a:avLst/>
            <a:gdLst>
              <a:gd name="connsiteX0" fmla="*/ 870857 w 870857"/>
              <a:gd name="connsiteY0" fmla="*/ 0 h 283029"/>
              <a:gd name="connsiteX1" fmla="*/ 0 w 870857"/>
              <a:gd name="connsiteY1" fmla="*/ 283029 h 283029"/>
              <a:gd name="connsiteX0" fmla="*/ 870857 w 870857"/>
              <a:gd name="connsiteY0" fmla="*/ 63779 h 346808"/>
              <a:gd name="connsiteX1" fmla="*/ 0 w 870857"/>
              <a:gd name="connsiteY1" fmla="*/ 346808 h 346808"/>
              <a:gd name="connsiteX0" fmla="*/ 870857 w 870857"/>
              <a:gd name="connsiteY0" fmla="*/ 155882 h 438911"/>
              <a:gd name="connsiteX1" fmla="*/ 0 w 870857"/>
              <a:gd name="connsiteY1" fmla="*/ 438911 h 438911"/>
              <a:gd name="connsiteX0" fmla="*/ 1019056 w 1019056"/>
              <a:gd name="connsiteY0" fmla="*/ 71602 h 618036"/>
              <a:gd name="connsiteX1" fmla="*/ 0 w 1019056"/>
              <a:gd name="connsiteY1" fmla="*/ 618036 h 618036"/>
              <a:gd name="connsiteX0" fmla="*/ 1019056 w 1019056"/>
              <a:gd name="connsiteY0" fmla="*/ 62760 h 609194"/>
              <a:gd name="connsiteX1" fmla="*/ 0 w 1019056"/>
              <a:gd name="connsiteY1" fmla="*/ 609194 h 609194"/>
              <a:gd name="connsiteX0" fmla="*/ 1042456 w 1042456"/>
              <a:gd name="connsiteY0" fmla="*/ 84055 h 539310"/>
              <a:gd name="connsiteX1" fmla="*/ 0 w 1042456"/>
              <a:gd name="connsiteY1" fmla="*/ 539310 h 539310"/>
              <a:gd name="connsiteX0" fmla="*/ 1065855 w 1065855"/>
              <a:gd name="connsiteY0" fmla="*/ 73627 h 569405"/>
              <a:gd name="connsiteX1" fmla="*/ 0 w 1065855"/>
              <a:gd name="connsiteY1" fmla="*/ 569406 h 569405"/>
            </a:gdLst>
            <a:ahLst/>
            <a:cxnLst>
              <a:cxn ang="0">
                <a:pos x="connsiteX0" y="connsiteY0"/>
              </a:cxn>
              <a:cxn ang="0">
                <a:pos x="connsiteX1" y="connsiteY1"/>
              </a:cxn>
            </a:cxnLst>
            <a:rect l="l" t="t" r="r" b="b"/>
            <a:pathLst>
              <a:path w="1065855" h="569405">
                <a:moveTo>
                  <a:pt x="1065855" y="73627"/>
                </a:moveTo>
                <a:cubicBezTo>
                  <a:pt x="759971" y="-65043"/>
                  <a:pt x="282486" y="-61880"/>
                  <a:pt x="0" y="569406"/>
                </a:cubicBez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a:extLst>
              <a:ext uri="{FF2B5EF4-FFF2-40B4-BE49-F238E27FC236}">
                <a16:creationId xmlns:a16="http://schemas.microsoft.com/office/drawing/2014/main" id="{B7BD84FB-C8A3-7576-4E9B-C44B54D93C44}"/>
              </a:ext>
            </a:extLst>
          </p:cNvPr>
          <p:cNvSpPr/>
          <p:nvPr/>
        </p:nvSpPr>
        <p:spPr>
          <a:xfrm rot="10611032">
            <a:off x="6485697" y="2680867"/>
            <a:ext cx="1828625" cy="1443866"/>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729135 w 729135"/>
              <a:gd name="connsiteY0" fmla="*/ 0 h 331852"/>
              <a:gd name="connsiteX1" fmla="*/ 0 w 729135"/>
              <a:gd name="connsiteY1" fmla="*/ 331852 h 331852"/>
              <a:gd name="connsiteX0" fmla="*/ 723104 w 723104"/>
              <a:gd name="connsiteY0" fmla="*/ 0 h 316228"/>
              <a:gd name="connsiteX1" fmla="*/ 0 w 723104"/>
              <a:gd name="connsiteY1" fmla="*/ 316228 h 316228"/>
              <a:gd name="connsiteX0" fmla="*/ 766062 w 766062"/>
              <a:gd name="connsiteY0" fmla="*/ 0 h 343070"/>
              <a:gd name="connsiteX1" fmla="*/ 0 w 766062"/>
              <a:gd name="connsiteY1" fmla="*/ 343070 h 343070"/>
              <a:gd name="connsiteX0" fmla="*/ 782145 w 782145"/>
              <a:gd name="connsiteY0" fmla="*/ 0 h 385055"/>
              <a:gd name="connsiteX1" fmla="*/ 0 w 782145"/>
              <a:gd name="connsiteY1" fmla="*/ 385055 h 385055"/>
              <a:gd name="connsiteX0" fmla="*/ 782145 w 782145"/>
              <a:gd name="connsiteY0" fmla="*/ 0 h 385055"/>
              <a:gd name="connsiteX1" fmla="*/ 0 w 782145"/>
              <a:gd name="connsiteY1" fmla="*/ 385055 h 385055"/>
              <a:gd name="connsiteX0" fmla="*/ 779177 w 779177"/>
              <a:gd name="connsiteY0" fmla="*/ 0 h 398463"/>
              <a:gd name="connsiteX1" fmla="*/ 0 w 779177"/>
              <a:gd name="connsiteY1" fmla="*/ 398463 h 398463"/>
            </a:gdLst>
            <a:ahLst/>
            <a:cxnLst>
              <a:cxn ang="0">
                <a:pos x="connsiteX0" y="connsiteY0"/>
              </a:cxn>
              <a:cxn ang="0">
                <a:pos x="connsiteX1" y="connsiteY1"/>
              </a:cxn>
            </a:cxnLst>
            <a:rect l="l" t="t" r="r" b="b"/>
            <a:pathLst>
              <a:path w="779177" h="398463">
                <a:moveTo>
                  <a:pt x="779177" y="0"/>
                </a:moveTo>
                <a:cubicBezTo>
                  <a:pt x="711938" y="186254"/>
                  <a:pt x="239025" y="382237"/>
                  <a:pt x="0" y="398463"/>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a:extLst>
              <a:ext uri="{FF2B5EF4-FFF2-40B4-BE49-F238E27FC236}">
                <a16:creationId xmlns:a16="http://schemas.microsoft.com/office/drawing/2014/main" id="{471D1C24-B20D-CEF0-19EF-17AEF777EDC2}"/>
              </a:ext>
            </a:extLst>
          </p:cNvPr>
          <p:cNvGrpSpPr/>
          <p:nvPr/>
        </p:nvGrpSpPr>
        <p:grpSpPr>
          <a:xfrm>
            <a:off x="7922455" y="3215783"/>
            <a:ext cx="346818" cy="348236"/>
            <a:chOff x="6319134" y="4154884"/>
            <a:chExt cx="521090" cy="523220"/>
          </a:xfrm>
        </p:grpSpPr>
        <p:sp>
          <p:nvSpPr>
            <p:cNvPr id="32" name="Freeform 31">
              <a:extLst>
                <a:ext uri="{FF2B5EF4-FFF2-40B4-BE49-F238E27FC236}">
                  <a16:creationId xmlns:a16="http://schemas.microsoft.com/office/drawing/2014/main" id="{A0F635F4-883A-0524-D2B7-973AF6B420BB}"/>
                </a:ext>
              </a:extLst>
            </p:cNvPr>
            <p:cNvSpPr/>
            <p:nvPr/>
          </p:nvSpPr>
          <p:spPr>
            <a:xfrm>
              <a:off x="6319134" y="4154884"/>
              <a:ext cx="521090" cy="523220"/>
            </a:xfrm>
            <a:custGeom>
              <a:avLst/>
              <a:gdLst>
                <a:gd name="connsiteX0" fmla="*/ 402772 w 805543"/>
                <a:gd name="connsiteY0" fmla="*/ 0 h 1110136"/>
                <a:gd name="connsiteX1" fmla="*/ 805543 w 805543"/>
                <a:gd name="connsiteY1" fmla="*/ 694434 h 1110136"/>
                <a:gd name="connsiteX2" fmla="*/ 681911 w 805543"/>
                <a:gd name="connsiteY2" fmla="*/ 694434 h 1110136"/>
                <a:gd name="connsiteX3" fmla="*/ 681911 w 805543"/>
                <a:gd name="connsiteY3" fmla="*/ 1110136 h 1110136"/>
                <a:gd name="connsiteX4" fmla="*/ 123634 w 805543"/>
                <a:gd name="connsiteY4" fmla="*/ 1110136 h 1110136"/>
                <a:gd name="connsiteX5" fmla="*/ 123634 w 805543"/>
                <a:gd name="connsiteY5" fmla="*/ 694434 h 1110136"/>
                <a:gd name="connsiteX6" fmla="*/ 0 w 805543"/>
                <a:gd name="connsiteY6" fmla="*/ 694434 h 11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543" h="1110136">
                  <a:moveTo>
                    <a:pt x="402772" y="0"/>
                  </a:moveTo>
                  <a:lnTo>
                    <a:pt x="805543" y="694434"/>
                  </a:lnTo>
                  <a:lnTo>
                    <a:pt x="681911" y="694434"/>
                  </a:lnTo>
                  <a:lnTo>
                    <a:pt x="681911" y="1110136"/>
                  </a:lnTo>
                  <a:lnTo>
                    <a:pt x="123634" y="1110136"/>
                  </a:lnTo>
                  <a:lnTo>
                    <a:pt x="123634" y="694434"/>
                  </a:lnTo>
                  <a:lnTo>
                    <a:pt x="0" y="694434"/>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3" name="Rectangle 32">
              <a:extLst>
                <a:ext uri="{FF2B5EF4-FFF2-40B4-BE49-F238E27FC236}">
                  <a16:creationId xmlns:a16="http://schemas.microsoft.com/office/drawing/2014/main" id="{3ED81931-7BDA-6D62-8D09-1F98950195F0}"/>
                </a:ext>
              </a:extLst>
            </p:cNvPr>
            <p:cNvSpPr/>
            <p:nvPr/>
          </p:nvSpPr>
          <p:spPr>
            <a:xfrm>
              <a:off x="6579679" y="4531489"/>
              <a:ext cx="87339" cy="146615"/>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Freeform 33">
            <a:extLst>
              <a:ext uri="{FF2B5EF4-FFF2-40B4-BE49-F238E27FC236}">
                <a16:creationId xmlns:a16="http://schemas.microsoft.com/office/drawing/2014/main" id="{EEBDE8E0-80C9-F885-3B0B-2195E913BB48}"/>
              </a:ext>
            </a:extLst>
          </p:cNvPr>
          <p:cNvSpPr/>
          <p:nvPr/>
        </p:nvSpPr>
        <p:spPr>
          <a:xfrm>
            <a:off x="8395005" y="2863786"/>
            <a:ext cx="159939" cy="777371"/>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4574 w 874574"/>
              <a:gd name="connsiteY0" fmla="*/ 0 h 283029"/>
              <a:gd name="connsiteX1" fmla="*/ 3717 w 874574"/>
              <a:gd name="connsiteY1" fmla="*/ 283029 h 283029"/>
              <a:gd name="connsiteX0" fmla="*/ 814972 w 814972"/>
              <a:gd name="connsiteY0" fmla="*/ 0 h 289100"/>
              <a:gd name="connsiteX1" fmla="*/ 4876 w 814972"/>
              <a:gd name="connsiteY1" fmla="*/ 289100 h 289100"/>
              <a:gd name="connsiteX0" fmla="*/ 594714 w 594714"/>
              <a:gd name="connsiteY0" fmla="*/ 0 h 234465"/>
              <a:gd name="connsiteX1" fmla="*/ 27664 w 594714"/>
              <a:gd name="connsiteY1" fmla="*/ 234465 h 234465"/>
              <a:gd name="connsiteX0" fmla="*/ 648484 w 648484"/>
              <a:gd name="connsiteY0" fmla="*/ 0 h 234465"/>
              <a:gd name="connsiteX1" fmla="*/ 81434 w 648484"/>
              <a:gd name="connsiteY1" fmla="*/ 234465 h 234465"/>
              <a:gd name="connsiteX0" fmla="*/ 644488 w 644488"/>
              <a:gd name="connsiteY0" fmla="*/ 0 h 234465"/>
              <a:gd name="connsiteX1" fmla="*/ 77438 w 644488"/>
              <a:gd name="connsiteY1" fmla="*/ 234465 h 234465"/>
              <a:gd name="connsiteX0" fmla="*/ 505356 w 505356"/>
              <a:gd name="connsiteY0" fmla="*/ 0 h 234465"/>
              <a:gd name="connsiteX1" fmla="*/ 140844 w 505356"/>
              <a:gd name="connsiteY1" fmla="*/ 234465 h 234465"/>
              <a:gd name="connsiteX0" fmla="*/ 483231 w 483231"/>
              <a:gd name="connsiteY0" fmla="*/ 0 h 234465"/>
              <a:gd name="connsiteX1" fmla="*/ 118719 w 483231"/>
              <a:gd name="connsiteY1" fmla="*/ 234465 h 234465"/>
              <a:gd name="connsiteX0" fmla="*/ 398947 w 398947"/>
              <a:gd name="connsiteY0" fmla="*/ 0 h 238512"/>
              <a:gd name="connsiteX1" fmla="*/ 186339 w 398947"/>
              <a:gd name="connsiteY1" fmla="*/ 238512 h 238512"/>
              <a:gd name="connsiteX0" fmla="*/ 320729 w 320729"/>
              <a:gd name="connsiteY0" fmla="*/ 0 h 238512"/>
              <a:gd name="connsiteX1" fmla="*/ 108121 w 320729"/>
              <a:gd name="connsiteY1" fmla="*/ 238512 h 238512"/>
              <a:gd name="connsiteX0" fmla="*/ 314716 w 314716"/>
              <a:gd name="connsiteY0" fmla="*/ 0 h 238512"/>
              <a:gd name="connsiteX1" fmla="*/ 102108 w 314716"/>
              <a:gd name="connsiteY1" fmla="*/ 238512 h 238512"/>
            </a:gdLst>
            <a:ahLst/>
            <a:cxnLst>
              <a:cxn ang="0">
                <a:pos x="connsiteX0" y="connsiteY0"/>
              </a:cxn>
              <a:cxn ang="0">
                <a:pos x="connsiteX1" y="connsiteY1"/>
              </a:cxn>
            </a:cxnLst>
            <a:rect l="l" t="t" r="r" b="b"/>
            <a:pathLst>
              <a:path w="314716" h="238512">
                <a:moveTo>
                  <a:pt x="314716" y="0"/>
                </a:moveTo>
                <a:cubicBezTo>
                  <a:pt x="-66711" y="82201"/>
                  <a:pt x="-53190" y="140122"/>
                  <a:pt x="102108" y="238512"/>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a:extLst>
              <a:ext uri="{FF2B5EF4-FFF2-40B4-BE49-F238E27FC236}">
                <a16:creationId xmlns:a16="http://schemas.microsoft.com/office/drawing/2014/main" id="{9F96E378-8E41-6ADA-1780-607916BD2D2F}"/>
              </a:ext>
            </a:extLst>
          </p:cNvPr>
          <p:cNvSpPr/>
          <p:nvPr/>
        </p:nvSpPr>
        <p:spPr>
          <a:xfrm rot="3551085">
            <a:off x="8463902" y="4008274"/>
            <a:ext cx="1135369" cy="406188"/>
          </a:xfrm>
          <a:custGeom>
            <a:avLst/>
            <a:gdLst>
              <a:gd name="connsiteX0" fmla="*/ 870857 w 870857"/>
              <a:gd name="connsiteY0" fmla="*/ 0 h 283029"/>
              <a:gd name="connsiteX1" fmla="*/ 0 w 870857"/>
              <a:gd name="connsiteY1" fmla="*/ 283029 h 283029"/>
              <a:gd name="connsiteX0" fmla="*/ 870857 w 870857"/>
              <a:gd name="connsiteY0" fmla="*/ 0 h 301745"/>
              <a:gd name="connsiteX1" fmla="*/ 0 w 870857"/>
              <a:gd name="connsiteY1" fmla="*/ 283029 h 301745"/>
              <a:gd name="connsiteX0" fmla="*/ 870857 w 870857"/>
              <a:gd name="connsiteY0" fmla="*/ 0 h 303158"/>
              <a:gd name="connsiteX1" fmla="*/ 0 w 870857"/>
              <a:gd name="connsiteY1" fmla="*/ 283029 h 303158"/>
              <a:gd name="connsiteX0" fmla="*/ 960043 w 960043"/>
              <a:gd name="connsiteY0" fmla="*/ 0 h 191521"/>
              <a:gd name="connsiteX1" fmla="*/ 0 w 960043"/>
              <a:gd name="connsiteY1" fmla="*/ 159993 h 191521"/>
              <a:gd name="connsiteX0" fmla="*/ 944582 w 944582"/>
              <a:gd name="connsiteY0" fmla="*/ 0 h 185953"/>
              <a:gd name="connsiteX1" fmla="*/ 0 w 944582"/>
              <a:gd name="connsiteY1" fmla="*/ 153483 h 185953"/>
              <a:gd name="connsiteX0" fmla="*/ 944582 w 944582"/>
              <a:gd name="connsiteY0" fmla="*/ 82679 h 247439"/>
              <a:gd name="connsiteX1" fmla="*/ 0 w 944582"/>
              <a:gd name="connsiteY1" fmla="*/ 236162 h 247439"/>
              <a:gd name="connsiteX0" fmla="*/ 944582 w 944582"/>
              <a:gd name="connsiteY0" fmla="*/ 115913 h 269396"/>
              <a:gd name="connsiteX1" fmla="*/ 0 w 944582"/>
              <a:gd name="connsiteY1" fmla="*/ 269396 h 269396"/>
              <a:gd name="connsiteX0" fmla="*/ 1115531 w 1115531"/>
              <a:gd name="connsiteY0" fmla="*/ 158623 h 163274"/>
              <a:gd name="connsiteX1" fmla="*/ 0 w 1115531"/>
              <a:gd name="connsiteY1" fmla="*/ 163274 h 163274"/>
              <a:gd name="connsiteX0" fmla="*/ 930606 w 930606"/>
              <a:gd name="connsiteY0" fmla="*/ 121790 h 249314"/>
              <a:gd name="connsiteX1" fmla="*/ 0 w 930606"/>
              <a:gd name="connsiteY1" fmla="*/ 249314 h 249314"/>
              <a:gd name="connsiteX0" fmla="*/ 904235 w 904235"/>
              <a:gd name="connsiteY0" fmla="*/ 120562 h 253317"/>
              <a:gd name="connsiteX1" fmla="*/ 0 w 904235"/>
              <a:gd name="connsiteY1" fmla="*/ 253317 h 253317"/>
              <a:gd name="connsiteX0" fmla="*/ 1271205 w 1271205"/>
              <a:gd name="connsiteY0" fmla="*/ 222246 h 222246"/>
              <a:gd name="connsiteX1" fmla="*/ 0 w 1271205"/>
              <a:gd name="connsiteY1" fmla="*/ 95432 h 222246"/>
              <a:gd name="connsiteX0" fmla="*/ 1271205 w 1271205"/>
              <a:gd name="connsiteY0" fmla="*/ 299183 h 299183"/>
              <a:gd name="connsiteX1" fmla="*/ 0 w 1271205"/>
              <a:gd name="connsiteY1" fmla="*/ 172369 h 299183"/>
            </a:gdLst>
            <a:ahLst/>
            <a:cxnLst>
              <a:cxn ang="0">
                <a:pos x="connsiteX0" y="connsiteY0"/>
              </a:cxn>
              <a:cxn ang="0">
                <a:pos x="connsiteX1" y="connsiteY1"/>
              </a:cxn>
            </a:cxnLst>
            <a:rect l="l" t="t" r="r" b="b"/>
            <a:pathLst>
              <a:path w="1271205" h="299183">
                <a:moveTo>
                  <a:pt x="1271205" y="299183"/>
                </a:moveTo>
                <a:cubicBezTo>
                  <a:pt x="653720" y="-189241"/>
                  <a:pt x="70479" y="35795"/>
                  <a:pt x="0" y="172369"/>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a:extLst>
              <a:ext uri="{FF2B5EF4-FFF2-40B4-BE49-F238E27FC236}">
                <a16:creationId xmlns:a16="http://schemas.microsoft.com/office/drawing/2014/main" id="{295EFB6E-226A-60AD-D0D5-D2683542998F}"/>
              </a:ext>
            </a:extLst>
          </p:cNvPr>
          <p:cNvSpPr/>
          <p:nvPr/>
        </p:nvSpPr>
        <p:spPr>
          <a:xfrm rot="5796148">
            <a:off x="9321439" y="2446097"/>
            <a:ext cx="752268" cy="947747"/>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Lst>
            <a:ahLst/>
            <a:cxnLst>
              <a:cxn ang="0">
                <a:pos x="connsiteX0" y="connsiteY0"/>
              </a:cxn>
              <a:cxn ang="0">
                <a:pos x="connsiteX1" y="connsiteY1"/>
              </a:cxn>
            </a:cxnLst>
            <a:rect l="l" t="t" r="r" b="b"/>
            <a:pathLst>
              <a:path w="947668" h="182674">
                <a:moveTo>
                  <a:pt x="947668" y="2776"/>
                </a:moveTo>
                <a:cubicBezTo>
                  <a:pt x="659247" y="-11041"/>
                  <a:pt x="-53273" y="23335"/>
                  <a:pt x="3168" y="182674"/>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a:extLst>
              <a:ext uri="{FF2B5EF4-FFF2-40B4-BE49-F238E27FC236}">
                <a16:creationId xmlns:a16="http://schemas.microsoft.com/office/drawing/2014/main" id="{0A5AEFD2-074D-5113-5D17-27B462CD5C33}"/>
              </a:ext>
            </a:extLst>
          </p:cNvPr>
          <p:cNvSpPr/>
          <p:nvPr/>
        </p:nvSpPr>
        <p:spPr>
          <a:xfrm rot="16200000">
            <a:off x="5846400" y="3663547"/>
            <a:ext cx="897697" cy="129522"/>
          </a:xfrm>
          <a:custGeom>
            <a:avLst/>
            <a:gdLst>
              <a:gd name="connsiteX0" fmla="*/ 870857 w 870857"/>
              <a:gd name="connsiteY0" fmla="*/ 0 h 283029"/>
              <a:gd name="connsiteX1" fmla="*/ 0 w 870857"/>
              <a:gd name="connsiteY1" fmla="*/ 283029 h 283029"/>
              <a:gd name="connsiteX0" fmla="*/ 789063 w 789063"/>
              <a:gd name="connsiteY0" fmla="*/ 0 h 170536"/>
              <a:gd name="connsiteX1" fmla="*/ 0 w 789063"/>
              <a:gd name="connsiteY1" fmla="*/ 170536 h 170536"/>
              <a:gd name="connsiteX0" fmla="*/ 789063 w 789063"/>
              <a:gd name="connsiteY0" fmla="*/ 65462 h 235998"/>
              <a:gd name="connsiteX1" fmla="*/ 0 w 789063"/>
              <a:gd name="connsiteY1" fmla="*/ 235998 h 235998"/>
              <a:gd name="connsiteX0" fmla="*/ 789063 w 789063"/>
              <a:gd name="connsiteY0" fmla="*/ 74264 h 244800"/>
              <a:gd name="connsiteX1" fmla="*/ 0 w 789063"/>
              <a:gd name="connsiteY1" fmla="*/ 244800 h 244800"/>
              <a:gd name="connsiteX0" fmla="*/ 1020474 w 1020474"/>
              <a:gd name="connsiteY0" fmla="*/ 59430 h 323276"/>
              <a:gd name="connsiteX1" fmla="*/ 0 w 1020474"/>
              <a:gd name="connsiteY1" fmla="*/ 323276 h 323276"/>
              <a:gd name="connsiteX0" fmla="*/ 1231795 w 1231795"/>
              <a:gd name="connsiteY0" fmla="*/ 76608 h 235466"/>
              <a:gd name="connsiteX1" fmla="*/ 0 w 1231795"/>
              <a:gd name="connsiteY1" fmla="*/ 235467 h 235466"/>
            </a:gdLst>
            <a:ahLst/>
            <a:cxnLst>
              <a:cxn ang="0">
                <a:pos x="connsiteX0" y="connsiteY0"/>
              </a:cxn>
              <a:cxn ang="0">
                <a:pos x="connsiteX1" y="connsiteY1"/>
              </a:cxn>
            </a:cxnLst>
            <a:rect l="l" t="t" r="r" b="b"/>
            <a:pathLst>
              <a:path w="1231795" h="235466">
                <a:moveTo>
                  <a:pt x="1231795" y="76608"/>
                </a:moveTo>
                <a:cubicBezTo>
                  <a:pt x="859715" y="-110274"/>
                  <a:pt x="81259" y="84880"/>
                  <a:pt x="0" y="235467"/>
                </a:cubicBezTo>
              </a:path>
            </a:pathLst>
          </a:custGeom>
          <a:noFill/>
          <a:ln w="9525">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a:extLst>
              <a:ext uri="{FF2B5EF4-FFF2-40B4-BE49-F238E27FC236}">
                <a16:creationId xmlns:a16="http://schemas.microsoft.com/office/drawing/2014/main" id="{79AF7D49-FDBB-81EA-D716-A4B837302351}"/>
              </a:ext>
            </a:extLst>
          </p:cNvPr>
          <p:cNvSpPr/>
          <p:nvPr/>
        </p:nvSpPr>
        <p:spPr>
          <a:xfrm>
            <a:off x="6710602" y="2170630"/>
            <a:ext cx="1553678" cy="600511"/>
          </a:xfrm>
          <a:custGeom>
            <a:avLst/>
            <a:gdLst>
              <a:gd name="connsiteX0" fmla="*/ 870857 w 870857"/>
              <a:gd name="connsiteY0" fmla="*/ 0 h 283029"/>
              <a:gd name="connsiteX1" fmla="*/ 0 w 870857"/>
              <a:gd name="connsiteY1" fmla="*/ 283029 h 283029"/>
              <a:gd name="connsiteX0" fmla="*/ 870857 w 870857"/>
              <a:gd name="connsiteY0" fmla="*/ 95302 h 378331"/>
              <a:gd name="connsiteX1" fmla="*/ 0 w 870857"/>
              <a:gd name="connsiteY1" fmla="*/ 378331 h 378331"/>
              <a:gd name="connsiteX0" fmla="*/ 870857 w 870857"/>
              <a:gd name="connsiteY0" fmla="*/ 101472 h 384501"/>
              <a:gd name="connsiteX1" fmla="*/ 0 w 870857"/>
              <a:gd name="connsiteY1" fmla="*/ 384501 h 384501"/>
              <a:gd name="connsiteX0" fmla="*/ 809913 w 809913"/>
              <a:gd name="connsiteY0" fmla="*/ 89227 h 464909"/>
              <a:gd name="connsiteX1" fmla="*/ 0 w 809913"/>
              <a:gd name="connsiteY1" fmla="*/ 464909 h 464909"/>
              <a:gd name="connsiteX0" fmla="*/ 809913 w 809913"/>
              <a:gd name="connsiteY0" fmla="*/ 116937 h 492619"/>
              <a:gd name="connsiteX1" fmla="*/ 0 w 809913"/>
              <a:gd name="connsiteY1" fmla="*/ 492619 h 492619"/>
              <a:gd name="connsiteX0" fmla="*/ 809913 w 809913"/>
              <a:gd name="connsiteY0" fmla="*/ 151091 h 526773"/>
              <a:gd name="connsiteX1" fmla="*/ 0 w 809913"/>
              <a:gd name="connsiteY1" fmla="*/ 526773 h 526773"/>
            </a:gdLst>
            <a:ahLst/>
            <a:cxnLst>
              <a:cxn ang="0">
                <a:pos x="connsiteX0" y="connsiteY0"/>
              </a:cxn>
              <a:cxn ang="0">
                <a:pos x="connsiteX1" y="connsiteY1"/>
              </a:cxn>
            </a:cxnLst>
            <a:rect l="l" t="t" r="r" b="b"/>
            <a:pathLst>
              <a:path w="809913" h="526773">
                <a:moveTo>
                  <a:pt x="809913" y="151091"/>
                </a:moveTo>
                <a:cubicBezTo>
                  <a:pt x="443431" y="-225039"/>
                  <a:pt x="14284" y="177593"/>
                  <a:pt x="0" y="526773"/>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a:extLst>
              <a:ext uri="{FF2B5EF4-FFF2-40B4-BE49-F238E27FC236}">
                <a16:creationId xmlns:a16="http://schemas.microsoft.com/office/drawing/2014/main" id="{5CB958A3-A562-0591-843C-3DD30C8DC369}"/>
              </a:ext>
            </a:extLst>
          </p:cNvPr>
          <p:cNvSpPr/>
          <p:nvPr/>
        </p:nvSpPr>
        <p:spPr>
          <a:xfrm rot="10800000">
            <a:off x="6967642" y="3906795"/>
            <a:ext cx="911795" cy="545380"/>
          </a:xfrm>
          <a:custGeom>
            <a:avLst/>
            <a:gdLst>
              <a:gd name="connsiteX0" fmla="*/ 870857 w 870857"/>
              <a:gd name="connsiteY0" fmla="*/ 0 h 283029"/>
              <a:gd name="connsiteX1" fmla="*/ 0 w 870857"/>
              <a:gd name="connsiteY1" fmla="*/ 283029 h 283029"/>
              <a:gd name="connsiteX0" fmla="*/ 870857 w 870857"/>
              <a:gd name="connsiteY0" fmla="*/ 0 h 283029"/>
              <a:gd name="connsiteX1" fmla="*/ 0 w 870857"/>
              <a:gd name="connsiteY1" fmla="*/ 283029 h 283029"/>
              <a:gd name="connsiteX0" fmla="*/ 870857 w 870857"/>
              <a:gd name="connsiteY0" fmla="*/ 18856 h 301885"/>
              <a:gd name="connsiteX1" fmla="*/ 0 w 870857"/>
              <a:gd name="connsiteY1" fmla="*/ 301885 h 301885"/>
              <a:gd name="connsiteX0" fmla="*/ 870857 w 870857"/>
              <a:gd name="connsiteY0" fmla="*/ 27528 h 310557"/>
              <a:gd name="connsiteX1" fmla="*/ 0 w 870857"/>
              <a:gd name="connsiteY1" fmla="*/ 310557 h 310557"/>
              <a:gd name="connsiteX0" fmla="*/ 870857 w 870857"/>
              <a:gd name="connsiteY0" fmla="*/ 35149 h 259752"/>
              <a:gd name="connsiteX1" fmla="*/ 0 w 870857"/>
              <a:gd name="connsiteY1" fmla="*/ 259752 h 259752"/>
              <a:gd name="connsiteX0" fmla="*/ 870857 w 870857"/>
              <a:gd name="connsiteY0" fmla="*/ 65893 h 290496"/>
              <a:gd name="connsiteX1" fmla="*/ 0 w 870857"/>
              <a:gd name="connsiteY1" fmla="*/ 290496 h 290496"/>
              <a:gd name="connsiteX0" fmla="*/ 960273 w 960273"/>
              <a:gd name="connsiteY0" fmla="*/ 41024 h 466872"/>
              <a:gd name="connsiteX1" fmla="*/ 0 w 960273"/>
              <a:gd name="connsiteY1" fmla="*/ 466872 h 466872"/>
              <a:gd name="connsiteX0" fmla="*/ 960273 w 960273"/>
              <a:gd name="connsiteY0" fmla="*/ 41508 h 467356"/>
              <a:gd name="connsiteX1" fmla="*/ 0 w 960273"/>
              <a:gd name="connsiteY1" fmla="*/ 467356 h 467356"/>
              <a:gd name="connsiteX0" fmla="*/ 794214 w 794214"/>
              <a:gd name="connsiteY0" fmla="*/ 38573 h 503372"/>
              <a:gd name="connsiteX1" fmla="*/ 0 w 794214"/>
              <a:gd name="connsiteY1" fmla="*/ 503372 h 503372"/>
              <a:gd name="connsiteX0" fmla="*/ 794214 w 794214"/>
              <a:gd name="connsiteY0" fmla="*/ 18055 h 482854"/>
              <a:gd name="connsiteX1" fmla="*/ 0 w 794214"/>
              <a:gd name="connsiteY1" fmla="*/ 482854 h 482854"/>
            </a:gdLst>
            <a:ahLst/>
            <a:cxnLst>
              <a:cxn ang="0">
                <a:pos x="connsiteX0" y="connsiteY0"/>
              </a:cxn>
              <a:cxn ang="0">
                <a:pos x="connsiteX1" y="connsiteY1"/>
              </a:cxn>
            </a:cxnLst>
            <a:rect l="l" t="t" r="r" b="b"/>
            <a:pathLst>
              <a:path w="794214" h="482854">
                <a:moveTo>
                  <a:pt x="794214" y="18055"/>
                </a:moveTo>
                <a:cubicBezTo>
                  <a:pt x="305936" y="-82355"/>
                  <a:pt x="22037" y="258675"/>
                  <a:pt x="0" y="482854"/>
                </a:cubicBez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TextBox 91">
            <a:extLst>
              <a:ext uri="{FF2B5EF4-FFF2-40B4-BE49-F238E27FC236}">
                <a16:creationId xmlns:a16="http://schemas.microsoft.com/office/drawing/2014/main" id="{1CAF6513-151A-368D-E8CA-F65508C84275}"/>
              </a:ext>
            </a:extLst>
          </p:cNvPr>
          <p:cNvSpPr txBox="1"/>
          <p:nvPr/>
        </p:nvSpPr>
        <p:spPr>
          <a:xfrm>
            <a:off x="8387572" y="1438045"/>
            <a:ext cx="2201652" cy="823302"/>
          </a:xfrm>
          <a:prstGeom prst="rect">
            <a:avLst/>
          </a:prstGeom>
          <a:noFill/>
        </p:spPr>
        <p:txBody>
          <a:bodyPr wrap="square" rtlCol="0">
            <a:spAutoFit/>
          </a:bodyPr>
          <a:lstStyle/>
          <a:p>
            <a:pPr>
              <a:spcAft>
                <a:spcPts val="300"/>
              </a:spcAft>
            </a:pPr>
            <a:r>
              <a:rPr lang="en-CA" sz="900" b="1" spc="100">
                <a:latin typeface="Roboto Condensed" panose="02000000000000000000" pitchFamily="2" charset="0"/>
                <a:ea typeface="Roboto Condensed" panose="02000000000000000000" pitchFamily="2" charset="0"/>
              </a:rPr>
              <a:t>SCALING UP</a:t>
            </a:r>
          </a:p>
          <a:p>
            <a:r>
              <a:rPr lang="en-CA" sz="900">
                <a:latin typeface="Roboto Condensed" panose="02000000000000000000" pitchFamily="2" charset="0"/>
                <a:ea typeface="Roboto Condensed" panose="02000000000000000000" pitchFamily="2" charset="0"/>
              </a:rPr>
              <a:t>This could scale up to a consortium of non-profit landowners forming a land trust, allowing residents to move between units or buildings while preserving their membership.</a:t>
            </a:r>
          </a:p>
        </p:txBody>
      </p:sp>
      <p:grpSp>
        <p:nvGrpSpPr>
          <p:cNvPr id="93" name="Group 92">
            <a:extLst>
              <a:ext uri="{FF2B5EF4-FFF2-40B4-BE49-F238E27FC236}">
                <a16:creationId xmlns:a16="http://schemas.microsoft.com/office/drawing/2014/main" id="{CF21BF77-C34B-7F2D-F69D-67DEE7AE465E}"/>
              </a:ext>
            </a:extLst>
          </p:cNvPr>
          <p:cNvGrpSpPr/>
          <p:nvPr/>
        </p:nvGrpSpPr>
        <p:grpSpPr>
          <a:xfrm>
            <a:off x="10577872" y="1238439"/>
            <a:ext cx="814170" cy="814167"/>
            <a:chOff x="10216248" y="129804"/>
            <a:chExt cx="385952" cy="385951"/>
          </a:xfrm>
        </p:grpSpPr>
        <p:sp>
          <p:nvSpPr>
            <p:cNvPr id="94" name="Rectangle 93">
              <a:extLst>
                <a:ext uri="{FF2B5EF4-FFF2-40B4-BE49-F238E27FC236}">
                  <a16:creationId xmlns:a16="http://schemas.microsoft.com/office/drawing/2014/main" id="{C4361D90-C298-2FAF-3488-497812CCFF69}"/>
                </a:ext>
              </a:extLst>
            </p:cNvPr>
            <p:cNvSpPr/>
            <p:nvPr/>
          </p:nvSpPr>
          <p:spPr>
            <a:xfrm>
              <a:off x="10490200" y="201515"/>
              <a:ext cx="47103"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a:extLst>
                <a:ext uri="{FF2B5EF4-FFF2-40B4-BE49-F238E27FC236}">
                  <a16:creationId xmlns:a16="http://schemas.microsoft.com/office/drawing/2014/main" id="{497D3EB4-02C2-0385-50B2-B7F674F5F245}"/>
                </a:ext>
              </a:extLst>
            </p:cNvPr>
            <p:cNvSpPr/>
            <p:nvPr/>
          </p:nvSpPr>
          <p:spPr>
            <a:xfrm>
              <a:off x="10401750" y="282712"/>
              <a:ext cx="47103"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a:extLst>
                <a:ext uri="{FF2B5EF4-FFF2-40B4-BE49-F238E27FC236}">
                  <a16:creationId xmlns:a16="http://schemas.microsoft.com/office/drawing/2014/main" id="{2D9FDE11-654C-008D-15B7-E2B79B37548F}"/>
                </a:ext>
              </a:extLst>
            </p:cNvPr>
            <p:cNvSpPr/>
            <p:nvPr/>
          </p:nvSpPr>
          <p:spPr>
            <a:xfrm>
              <a:off x="10314380" y="354712"/>
              <a:ext cx="47103"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7" name="Graphic 96" descr="Bar graph with upward trend outline">
              <a:extLst>
                <a:ext uri="{FF2B5EF4-FFF2-40B4-BE49-F238E27FC236}">
                  <a16:creationId xmlns:a16="http://schemas.microsoft.com/office/drawing/2014/main" id="{28B8A659-0BEF-B909-4A52-3C1D12328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6248" y="129804"/>
              <a:ext cx="385952" cy="385951"/>
            </a:xfrm>
            <a:prstGeom prst="rect">
              <a:avLst/>
            </a:prstGeom>
          </p:spPr>
        </p:pic>
      </p:grpSp>
      <p:sp>
        <p:nvSpPr>
          <p:cNvPr id="98" name="Freeform 97">
            <a:extLst>
              <a:ext uri="{FF2B5EF4-FFF2-40B4-BE49-F238E27FC236}">
                <a16:creationId xmlns:a16="http://schemas.microsoft.com/office/drawing/2014/main" id="{F0794B02-9ACF-76D7-74E4-6A3C76EAE30F}"/>
              </a:ext>
            </a:extLst>
          </p:cNvPr>
          <p:cNvSpPr/>
          <p:nvPr/>
        </p:nvSpPr>
        <p:spPr>
          <a:xfrm rot="5796148">
            <a:off x="8262844" y="3552945"/>
            <a:ext cx="1860975" cy="616902"/>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 name="connsiteX0" fmla="*/ 1861935 w 1861935"/>
              <a:gd name="connsiteY0" fmla="*/ 13505 h 122797"/>
              <a:gd name="connsiteX1" fmla="*/ 1433 w 1861935"/>
              <a:gd name="connsiteY1" fmla="*/ 122797 h 122797"/>
              <a:gd name="connsiteX0" fmla="*/ 1860502 w 1860502"/>
              <a:gd name="connsiteY0" fmla="*/ 12882 h 122174"/>
              <a:gd name="connsiteX1" fmla="*/ 0 w 1860502"/>
              <a:gd name="connsiteY1" fmla="*/ 122174 h 122174"/>
              <a:gd name="connsiteX0" fmla="*/ 1893824 w 1893824"/>
              <a:gd name="connsiteY0" fmla="*/ 14166 h 119417"/>
              <a:gd name="connsiteX1" fmla="*/ 0 w 1893824"/>
              <a:gd name="connsiteY1" fmla="*/ 119417 h 119417"/>
              <a:gd name="connsiteX0" fmla="*/ 1893824 w 1893824"/>
              <a:gd name="connsiteY0" fmla="*/ 9533 h 114784"/>
              <a:gd name="connsiteX1" fmla="*/ 0 w 1893824"/>
              <a:gd name="connsiteY1" fmla="*/ 114784 h 114784"/>
              <a:gd name="connsiteX0" fmla="*/ 1896417 w 1896417"/>
              <a:gd name="connsiteY0" fmla="*/ 10421 h 112245"/>
              <a:gd name="connsiteX1" fmla="*/ 0 w 1896417"/>
              <a:gd name="connsiteY1" fmla="*/ 112245 h 112245"/>
              <a:gd name="connsiteX0" fmla="*/ 2490804 w 2490804"/>
              <a:gd name="connsiteY0" fmla="*/ 9167 h 115915"/>
              <a:gd name="connsiteX1" fmla="*/ 0 w 2490804"/>
              <a:gd name="connsiteY1" fmla="*/ 115915 h 115915"/>
              <a:gd name="connsiteX0" fmla="*/ 2419926 w 2419926"/>
              <a:gd name="connsiteY0" fmla="*/ 9945 h 113570"/>
              <a:gd name="connsiteX1" fmla="*/ 0 w 2419926"/>
              <a:gd name="connsiteY1" fmla="*/ 113570 h 113570"/>
              <a:gd name="connsiteX0" fmla="*/ 2388866 w 2388866"/>
              <a:gd name="connsiteY0" fmla="*/ 7905 h 120318"/>
              <a:gd name="connsiteX1" fmla="*/ 0 w 2388866"/>
              <a:gd name="connsiteY1" fmla="*/ 120318 h 120318"/>
              <a:gd name="connsiteX0" fmla="*/ 2344360 w 2344360"/>
              <a:gd name="connsiteY0" fmla="*/ 8283 h 118905"/>
              <a:gd name="connsiteX1" fmla="*/ 0 w 2344360"/>
              <a:gd name="connsiteY1" fmla="*/ 118905 h 118905"/>
            </a:gdLst>
            <a:ahLst/>
            <a:cxnLst>
              <a:cxn ang="0">
                <a:pos x="connsiteX0" y="connsiteY0"/>
              </a:cxn>
              <a:cxn ang="0">
                <a:pos x="connsiteX1" y="connsiteY1"/>
              </a:cxn>
            </a:cxnLst>
            <a:rect l="l" t="t" r="r" b="b"/>
            <a:pathLst>
              <a:path w="2344360" h="118905">
                <a:moveTo>
                  <a:pt x="2344360" y="8283"/>
                </a:moveTo>
                <a:cubicBezTo>
                  <a:pt x="2055939" y="-5534"/>
                  <a:pt x="504484" y="-19110"/>
                  <a:pt x="0" y="118905"/>
                </a:cubicBezTo>
              </a:path>
            </a:pathLst>
          </a:custGeom>
          <a:noFill/>
          <a:ln w="9525">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Freeform 98">
            <a:extLst>
              <a:ext uri="{FF2B5EF4-FFF2-40B4-BE49-F238E27FC236}">
                <a16:creationId xmlns:a16="http://schemas.microsoft.com/office/drawing/2014/main" id="{1CB2499E-86C5-ED83-4DB4-BCF73AFA1C7C}"/>
              </a:ext>
            </a:extLst>
          </p:cNvPr>
          <p:cNvSpPr/>
          <p:nvPr/>
        </p:nvSpPr>
        <p:spPr>
          <a:xfrm rot="4485238" flipH="1">
            <a:off x="9200763" y="3848687"/>
            <a:ext cx="1096453" cy="949229"/>
          </a:xfrm>
          <a:custGeom>
            <a:avLst/>
            <a:gdLst>
              <a:gd name="connsiteX0" fmla="*/ 870857 w 870857"/>
              <a:gd name="connsiteY0" fmla="*/ 0 h 283029"/>
              <a:gd name="connsiteX1" fmla="*/ 0 w 870857"/>
              <a:gd name="connsiteY1" fmla="*/ 283029 h 283029"/>
              <a:gd name="connsiteX0" fmla="*/ 874375 w 874375"/>
              <a:gd name="connsiteY0" fmla="*/ 0 h 283029"/>
              <a:gd name="connsiteX1" fmla="*/ 3518 w 874375"/>
              <a:gd name="connsiteY1" fmla="*/ 283029 h 283029"/>
              <a:gd name="connsiteX0" fmla="*/ 874654 w 874654"/>
              <a:gd name="connsiteY0" fmla="*/ 0 h 283029"/>
              <a:gd name="connsiteX1" fmla="*/ 3797 w 874654"/>
              <a:gd name="connsiteY1" fmla="*/ 283029 h 283029"/>
              <a:gd name="connsiteX0" fmla="*/ 969068 w 969068"/>
              <a:gd name="connsiteY0" fmla="*/ 0 h 145283"/>
              <a:gd name="connsiteX1" fmla="*/ 3304 w 969068"/>
              <a:gd name="connsiteY1" fmla="*/ 145283 h 145283"/>
              <a:gd name="connsiteX0" fmla="*/ 969270 w 969270"/>
              <a:gd name="connsiteY0" fmla="*/ 2112 h 147395"/>
              <a:gd name="connsiteX1" fmla="*/ 3506 w 969270"/>
              <a:gd name="connsiteY1" fmla="*/ 147395 h 147395"/>
              <a:gd name="connsiteX0" fmla="*/ 997045 w 997045"/>
              <a:gd name="connsiteY0" fmla="*/ 3761 h 136734"/>
              <a:gd name="connsiteX1" fmla="*/ 3370 w 997045"/>
              <a:gd name="connsiteY1" fmla="*/ 136734 h 136734"/>
              <a:gd name="connsiteX0" fmla="*/ 996651 w 996651"/>
              <a:gd name="connsiteY0" fmla="*/ 7563 h 140536"/>
              <a:gd name="connsiteX1" fmla="*/ 2976 w 996651"/>
              <a:gd name="connsiteY1" fmla="*/ 140536 h 140536"/>
              <a:gd name="connsiteX0" fmla="*/ 991881 w 991881"/>
              <a:gd name="connsiteY0" fmla="*/ 12906 h 124127"/>
              <a:gd name="connsiteX1" fmla="*/ 2993 w 991881"/>
              <a:gd name="connsiteY1" fmla="*/ 124127 h 124127"/>
              <a:gd name="connsiteX0" fmla="*/ 947668 w 947668"/>
              <a:gd name="connsiteY0" fmla="*/ 2776 h 182674"/>
              <a:gd name="connsiteX1" fmla="*/ 3168 w 947668"/>
              <a:gd name="connsiteY1" fmla="*/ 182674 h 182674"/>
              <a:gd name="connsiteX0" fmla="*/ 870861 w 870861"/>
              <a:gd name="connsiteY0" fmla="*/ 5708 h 150205"/>
              <a:gd name="connsiteX1" fmla="*/ 3528 w 870861"/>
              <a:gd name="connsiteY1" fmla="*/ 150205 h 150205"/>
              <a:gd name="connsiteX0" fmla="*/ 871344 w 871344"/>
              <a:gd name="connsiteY0" fmla="*/ 0 h 144497"/>
              <a:gd name="connsiteX1" fmla="*/ 4011 w 871344"/>
              <a:gd name="connsiteY1" fmla="*/ 144497 h 144497"/>
              <a:gd name="connsiteX0" fmla="*/ 871875 w 871875"/>
              <a:gd name="connsiteY0" fmla="*/ 2167 h 146664"/>
              <a:gd name="connsiteX1" fmla="*/ 4542 w 871875"/>
              <a:gd name="connsiteY1" fmla="*/ 146664 h 146664"/>
              <a:gd name="connsiteX0" fmla="*/ 870130 w 870130"/>
              <a:gd name="connsiteY0" fmla="*/ 2049 h 146546"/>
              <a:gd name="connsiteX1" fmla="*/ 2797 w 870130"/>
              <a:gd name="connsiteY1" fmla="*/ 146546 h 146546"/>
              <a:gd name="connsiteX0" fmla="*/ 955534 w 955534"/>
              <a:gd name="connsiteY0" fmla="*/ 10876 h 116034"/>
              <a:gd name="connsiteX1" fmla="*/ 2543 w 955534"/>
              <a:gd name="connsiteY1" fmla="*/ 116034 h 116034"/>
              <a:gd name="connsiteX0" fmla="*/ 933837 w 933837"/>
              <a:gd name="connsiteY0" fmla="*/ 11198 h 115449"/>
              <a:gd name="connsiteX1" fmla="*/ 2602 w 933837"/>
              <a:gd name="connsiteY1" fmla="*/ 115449 h 115449"/>
              <a:gd name="connsiteX0" fmla="*/ 931235 w 931235"/>
              <a:gd name="connsiteY0" fmla="*/ 930 h 105181"/>
              <a:gd name="connsiteX1" fmla="*/ 0 w 931235"/>
              <a:gd name="connsiteY1" fmla="*/ 105181 h 105181"/>
              <a:gd name="connsiteX0" fmla="*/ 930771 w 930771"/>
              <a:gd name="connsiteY0" fmla="*/ 803 h 108412"/>
              <a:gd name="connsiteX1" fmla="*/ 0 w 930771"/>
              <a:gd name="connsiteY1" fmla="*/ 108412 h 108412"/>
              <a:gd name="connsiteX0" fmla="*/ 942913 w 942913"/>
              <a:gd name="connsiteY0" fmla="*/ 773 h 109310"/>
              <a:gd name="connsiteX1" fmla="*/ 0 w 942913"/>
              <a:gd name="connsiteY1" fmla="*/ 109310 h 109310"/>
              <a:gd name="connsiteX0" fmla="*/ 1210399 w 1210399"/>
              <a:gd name="connsiteY0" fmla="*/ 432 h 127173"/>
              <a:gd name="connsiteX1" fmla="*/ 0 w 1210399"/>
              <a:gd name="connsiteY1" fmla="*/ 127173 h 127173"/>
            </a:gdLst>
            <a:ahLst/>
            <a:cxnLst>
              <a:cxn ang="0">
                <a:pos x="connsiteX0" y="connsiteY0"/>
              </a:cxn>
              <a:cxn ang="0">
                <a:pos x="connsiteX1" y="connsiteY1"/>
              </a:cxn>
            </a:cxnLst>
            <a:rect l="l" t="t" r="r" b="b"/>
            <a:pathLst>
              <a:path w="1210399" h="127173">
                <a:moveTo>
                  <a:pt x="1210399" y="432"/>
                </a:moveTo>
                <a:cubicBezTo>
                  <a:pt x="1101940" y="-4202"/>
                  <a:pt x="50292" y="27750"/>
                  <a:pt x="0" y="127173"/>
                </a:cubicBezTo>
              </a:path>
            </a:pathLst>
          </a:custGeom>
          <a:noFill/>
          <a:ln w="952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24737C73-61A9-376A-884D-9CC2B0B71240}"/>
              </a:ext>
            </a:extLst>
          </p:cNvPr>
          <p:cNvSpPr/>
          <p:nvPr/>
        </p:nvSpPr>
        <p:spPr>
          <a:xfrm>
            <a:off x="5663390" y="1864769"/>
            <a:ext cx="2170740" cy="35551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77CF956A-BBC8-83F8-B53E-A3585A56602D}"/>
              </a:ext>
            </a:extLst>
          </p:cNvPr>
          <p:cNvSpPr/>
          <p:nvPr/>
        </p:nvSpPr>
        <p:spPr>
          <a:xfrm>
            <a:off x="7769393" y="2863786"/>
            <a:ext cx="3023291" cy="284533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200E9D28-0F73-9DC7-6C50-61B866DB4E5F}"/>
              </a:ext>
            </a:extLst>
          </p:cNvPr>
          <p:cNvSpPr/>
          <p:nvPr/>
        </p:nvSpPr>
        <p:spPr>
          <a:xfrm rot="21254735">
            <a:off x="9617288" y="2642559"/>
            <a:ext cx="814170" cy="23116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876B29BA-CFBA-B324-F7E0-BFFB53C696BE}"/>
              </a:ext>
            </a:extLst>
          </p:cNvPr>
          <p:cNvSpPr/>
          <p:nvPr/>
        </p:nvSpPr>
        <p:spPr>
          <a:xfrm rot="1618236">
            <a:off x="7844892" y="2616381"/>
            <a:ext cx="308759" cy="28060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59163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33</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rPr>
              <a:t>Moving Forward</a:t>
            </a: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F2EF85-99AA-C941-A6EC-AB493F67B834}"/>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7967BCC0-0D8E-2343-8C3A-D94D6CBA1FB7}"/>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Implementing Dwell</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8" name="Rectangle 17">
            <a:extLst>
              <a:ext uri="{FF2B5EF4-FFF2-40B4-BE49-F238E27FC236}">
                <a16:creationId xmlns:a16="http://schemas.microsoft.com/office/drawing/2014/main" id="{F078FFD9-6A57-8893-FABE-B192034B1AB4}"/>
              </a:ext>
            </a:extLst>
          </p:cNvPr>
          <p:cNvSpPr/>
          <p:nvPr/>
        </p:nvSpPr>
        <p:spPr>
          <a:xfrm>
            <a:off x="876410" y="1355043"/>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Desired Impact</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0" name="TextBox 19">
            <a:extLst>
              <a:ext uri="{FF2B5EF4-FFF2-40B4-BE49-F238E27FC236}">
                <a16:creationId xmlns:a16="http://schemas.microsoft.com/office/drawing/2014/main" id="{663DBB72-7F4B-5E6A-E331-4313BD392674}"/>
              </a:ext>
            </a:extLst>
          </p:cNvPr>
          <p:cNvSpPr txBox="1"/>
          <p:nvPr/>
        </p:nvSpPr>
        <p:spPr>
          <a:xfrm>
            <a:off x="884878" y="1667575"/>
            <a:ext cx="3302947" cy="3816429"/>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The idea of giving Dwell residents a rental rebate at the end of their tenure came from a desire to address the widening gap between renters and homeowners, who receive a payout of equity when they sell and move out of their home.</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While the amount offered by Dwell may seem inconsequential compared to the potential equity gained through homeownership, as we have seen with cash transfer experiments like the </a:t>
            </a:r>
            <a:r>
              <a:rPr lang="en-US" sz="1100" i="1">
                <a:latin typeface="Roboto" panose="02000000000000000000" pitchFamily="2" charset="0"/>
                <a:ea typeface="Roboto" panose="02000000000000000000" pitchFamily="2" charset="0"/>
              </a:rPr>
              <a:t>New Leaf Project </a:t>
            </a:r>
            <a:r>
              <a:rPr lang="en-US" sz="1100">
                <a:latin typeface="Roboto" panose="02000000000000000000" pitchFamily="2" charset="0"/>
                <a:ea typeface="Roboto" panose="02000000000000000000" pitchFamily="2" charset="0"/>
              </a:rPr>
              <a:t>in Vancouver, having a sum of money to fall back on can make a huge difference for those experiencing housing and other economic challenges. In the spring of 2018, the Foundations for Social Change gave $7500 to participants experiencing recent homelessness in the Vancouver area. Over the course of a year, researchers measured a variety of positive outcomes, including more rapid attainment of stable housing and improved food security compared to individuals who did not receive a cash transfer</a:t>
            </a:r>
            <a:r>
              <a:rPr lang="en-US" sz="1100" baseline="30000">
                <a:latin typeface="Roboto" panose="02000000000000000000" pitchFamily="2" charset="0"/>
                <a:ea typeface="Roboto" panose="02000000000000000000" pitchFamily="2" charset="0"/>
              </a:rPr>
              <a:t>1</a:t>
            </a:r>
            <a:r>
              <a:rPr lang="en-US" sz="1100">
                <a:latin typeface="Roboto" panose="02000000000000000000" pitchFamily="2" charset="0"/>
                <a:ea typeface="Roboto" panose="02000000000000000000" pitchFamily="2" charset="0"/>
              </a:rPr>
              <a:t>.</a:t>
            </a:r>
          </a:p>
        </p:txBody>
      </p:sp>
      <p:sp>
        <p:nvSpPr>
          <p:cNvPr id="22" name="TextBox 21">
            <a:extLst>
              <a:ext uri="{FF2B5EF4-FFF2-40B4-BE49-F238E27FC236}">
                <a16:creationId xmlns:a16="http://schemas.microsoft.com/office/drawing/2014/main" id="{86FF96C6-4DCC-D61A-2A32-A1BE10E52595}"/>
              </a:ext>
            </a:extLst>
          </p:cNvPr>
          <p:cNvSpPr txBox="1"/>
          <p:nvPr/>
        </p:nvSpPr>
        <p:spPr>
          <a:xfrm>
            <a:off x="8256588" y="1667575"/>
            <a:ext cx="3302947" cy="2462213"/>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In the early phases of this project, the Lab Team engaged with lived experts, many of whom were experiencing homelessness at the time we spoke to them. For many people staying in shelters, we heard that it was difficult for them to plan for the future, to think beyond immediate circumstances. However, that did not stop people, of varied ages and backgrounds, from having dreams and ambitions of their ideal lives. </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We hope for Dwell to be a part of supporting people on their journeys forward–towards future life experiences they may not even feel are possible today.</a:t>
            </a:r>
          </a:p>
        </p:txBody>
      </p:sp>
      <p:sp>
        <p:nvSpPr>
          <p:cNvPr id="23" name="TextBox 22">
            <a:extLst>
              <a:ext uri="{FF2B5EF4-FFF2-40B4-BE49-F238E27FC236}">
                <a16:creationId xmlns:a16="http://schemas.microsoft.com/office/drawing/2014/main" id="{D5C92BFA-0A1E-5303-3FED-E29F705B4514}"/>
              </a:ext>
            </a:extLst>
          </p:cNvPr>
          <p:cNvSpPr txBox="1"/>
          <p:nvPr/>
        </p:nvSpPr>
        <p:spPr>
          <a:xfrm>
            <a:off x="4556766" y="1667575"/>
            <a:ext cx="3302947" cy="3647152"/>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Where Dwell differs from this initiative is that instead of giving people this amount up front, while they are experiencing housing need, the program first offers people a home to stay and get settled in, with supports and deeply affordable rents. With this base, we see the potential for people to overcome challenges, increase their income over time, and improve their quality of life.</a:t>
            </a:r>
          </a:p>
          <a:p>
            <a:endParaRPr lang="en-US" sz="1100">
              <a:latin typeface="Roboto" panose="02000000000000000000" pitchFamily="2" charset="0"/>
              <a:ea typeface="Roboto" panose="02000000000000000000" pitchFamily="2" charset="0"/>
            </a:endParaRPr>
          </a:p>
          <a:p>
            <a:r>
              <a:rPr lang="en-US" sz="1100">
                <a:latin typeface="Roboto" panose="02000000000000000000" pitchFamily="2" charset="0"/>
                <a:ea typeface="Roboto" panose="02000000000000000000" pitchFamily="2" charset="0"/>
              </a:rPr>
              <a:t>When people leave the program, we hope the rebate they receive can be used for more than fulfilling basic needs: for things that could further advance their personal goals or bring peace and security to their lives. The ambition of this model is to not only help people stay housed and afloat, but see them thrive, with choice and freedom in their lives. We believe that access to affordable, adequate housing, along with means of financial security will create a strong foundation to permanently end precarious living for folks and prevent cycles of homelessness.</a:t>
            </a:r>
          </a:p>
        </p:txBody>
      </p:sp>
      <p:sp>
        <p:nvSpPr>
          <p:cNvPr id="27" name="TextBox 26">
            <a:extLst>
              <a:ext uri="{FF2B5EF4-FFF2-40B4-BE49-F238E27FC236}">
                <a16:creationId xmlns:a16="http://schemas.microsoft.com/office/drawing/2014/main" id="{522663BD-C5C0-9066-7D28-56C1913CC0E3}"/>
              </a:ext>
            </a:extLst>
          </p:cNvPr>
          <p:cNvSpPr txBox="1"/>
          <p:nvPr/>
        </p:nvSpPr>
        <p:spPr>
          <a:xfrm>
            <a:off x="884878" y="6063707"/>
            <a:ext cx="6974835" cy="369332"/>
          </a:xfrm>
          <a:prstGeom prst="rect">
            <a:avLst/>
          </a:prstGeom>
          <a:noFill/>
          <a:ln>
            <a:noFill/>
          </a:ln>
        </p:spPr>
        <p:txBody>
          <a:bodyPr wrap="square" rtlCol="0">
            <a:spAutoFit/>
          </a:bodyPr>
          <a:lstStyle/>
          <a:p>
            <a:r>
              <a:rPr lang="en-US" sz="900" baseline="30000">
                <a:latin typeface="Roboto" panose="02000000000000000000" pitchFamily="2" charset="0"/>
                <a:ea typeface="Roboto" panose="02000000000000000000" pitchFamily="2" charset="0"/>
              </a:rPr>
              <a:t>1</a:t>
            </a:r>
            <a:r>
              <a:rPr lang="en-US" sz="900">
                <a:latin typeface="Roboto" panose="02000000000000000000" pitchFamily="2" charset="0"/>
                <a:ea typeface="Roboto" panose="02000000000000000000" pitchFamily="2" charset="0"/>
              </a:rPr>
              <a:t>Foundations for Social Change, Taking Bold Action on Homelessness, 2021.</a:t>
            </a:r>
          </a:p>
          <a:p>
            <a:endParaRPr lang="en-US" sz="9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7004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A79498-83F0-0243-92F1-84342F99ACFB}"/>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CA"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CA"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CA"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 name="Slide Number Placeholder 1">
            <a:extLst>
              <a:ext uri="{FF2B5EF4-FFF2-40B4-BE49-F238E27FC236}">
                <a16:creationId xmlns:a16="http://schemas.microsoft.com/office/drawing/2014/main" id="{401D5011-DF6B-F342-B592-DF2A23240E0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CA"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34</a:t>
            </a:fld>
            <a:endParaRPr lang="en-CA"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779F5700-88D8-0149-A32B-5D54FCFEA5B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Implementing Dwell</a:t>
            </a:r>
            <a:endParaRPr kumimoji="0" lang="en-CA"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86EDCF8C-55D5-1F4E-9FB6-2AF93C5C6617}"/>
              </a:ext>
            </a:extLst>
          </p:cNvPr>
          <p:cNvSpPr txBox="1"/>
          <p:nvPr/>
        </p:nvSpPr>
        <p:spPr>
          <a:xfrm>
            <a:off x="884338" y="1653379"/>
            <a:ext cx="3302947" cy="2292935"/>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The Housing Journeys Reimagined team went through an ever-evolving 18-month process together to create a model and roadmap for implementing Dwell, a new housing tenure model. The team agrees that nothing good comes easily--we worked hard and continued at building Dwell into a solution that can be adopted widely as a housing program or new development model across several different settings and for a wide range of populations. </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This section provides an overview of some of our reflections on the process and lessons learned.</a:t>
            </a:r>
          </a:p>
        </p:txBody>
      </p:sp>
      <p:sp>
        <p:nvSpPr>
          <p:cNvPr id="16" name="Rectangle 15">
            <a:extLst>
              <a:ext uri="{FF2B5EF4-FFF2-40B4-BE49-F238E27FC236}">
                <a16:creationId xmlns:a16="http://schemas.microsoft.com/office/drawing/2014/main" id="{D28DFEF2-5861-024B-96AB-86D0A1801F6F}"/>
              </a:ext>
            </a:extLst>
          </p:cNvPr>
          <p:cNvSpPr/>
          <p:nvPr/>
        </p:nvSpPr>
        <p:spPr>
          <a:xfrm>
            <a:off x="884338" y="1336637"/>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Reflections and Lessons Learned</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7" name="TextBox 16">
            <a:extLst>
              <a:ext uri="{FF2B5EF4-FFF2-40B4-BE49-F238E27FC236}">
                <a16:creationId xmlns:a16="http://schemas.microsoft.com/office/drawing/2014/main" id="{BA908830-B8F2-2914-7CDA-A1192AA3B60B}"/>
              </a:ext>
            </a:extLst>
          </p:cNvPr>
          <p:cNvSpPr txBox="1"/>
          <p:nvPr/>
        </p:nvSpPr>
        <p:spPr>
          <a:xfrm>
            <a:off x="884338" y="4094125"/>
            <a:ext cx="3313106" cy="307777"/>
          </a:xfrm>
          <a:prstGeom prst="rect">
            <a:avLst/>
          </a:prstGeom>
          <a:noFill/>
        </p:spPr>
        <p:txBody>
          <a:bodyPr wrap="square">
            <a:spAutoFit/>
          </a:bodyPr>
          <a:lstStyle/>
          <a:p>
            <a:r>
              <a:rPr lang="en-CA" sz="1400" b="1" i="1">
                <a:solidFill>
                  <a:schemeClr val="accent4"/>
                </a:solidFill>
                <a:latin typeface="Roboto Condensed" panose="02000000000000000000" pitchFamily="2" charset="0"/>
                <a:ea typeface="Roboto Condensed" panose="02000000000000000000" pitchFamily="2" charset="0"/>
                <a:cs typeface="Roboto Condensed" charset="0"/>
              </a:rPr>
              <a:t>The Solutions Lab Process</a:t>
            </a:r>
            <a:endParaRPr lang="en-CA" sz="1400" b="1" i="1">
              <a:solidFill>
                <a:schemeClr val="accent4"/>
              </a:solidFill>
              <a:latin typeface="Roboto Condensed" panose="02000000000000000000" pitchFamily="2" charset="0"/>
              <a:ea typeface="Roboto Condensed" panose="02000000000000000000" pitchFamily="2" charset="0"/>
            </a:endParaRPr>
          </a:p>
        </p:txBody>
      </p:sp>
      <p:sp>
        <p:nvSpPr>
          <p:cNvPr id="18" name="TextBox 17">
            <a:extLst>
              <a:ext uri="{FF2B5EF4-FFF2-40B4-BE49-F238E27FC236}">
                <a16:creationId xmlns:a16="http://schemas.microsoft.com/office/drawing/2014/main" id="{5BA4B056-ECDD-68B8-1C6B-1048D6DA8313}"/>
              </a:ext>
            </a:extLst>
          </p:cNvPr>
          <p:cNvSpPr txBox="1"/>
          <p:nvPr/>
        </p:nvSpPr>
        <p:spPr>
          <a:xfrm>
            <a:off x="884338" y="4412259"/>
            <a:ext cx="3302947" cy="1615827"/>
          </a:xfrm>
          <a:prstGeom prst="rect">
            <a:avLst/>
          </a:prstGeom>
          <a:noFill/>
          <a:ln>
            <a:noFill/>
          </a:ln>
        </p:spPr>
        <p:txBody>
          <a:bodyPr wrap="square" rtlCol="0">
            <a:spAutoFit/>
          </a:bodyPr>
          <a:lstStyle/>
          <a:p>
            <a:pPr marL="171450" indent="-171450">
              <a:buFont typeface="Arial" panose="020B0604020202020204" pitchFamily="34" charset="0"/>
              <a:buChar char="•"/>
            </a:pPr>
            <a:r>
              <a:rPr lang="en-CA" sz="1100" b="1">
                <a:latin typeface="Roboto" panose="02000000000000000000" pitchFamily="2" charset="0"/>
                <a:ea typeface="Roboto" panose="02000000000000000000" pitchFamily="2" charset="0"/>
              </a:rPr>
              <a:t>Virtual meetings: </a:t>
            </a:r>
            <a:r>
              <a:rPr lang="en-CA" sz="1100">
                <a:latin typeface="Roboto" panose="02000000000000000000" pitchFamily="2" charset="0"/>
                <a:ea typeface="Roboto" panose="02000000000000000000" pitchFamily="2" charset="0"/>
              </a:rPr>
              <a:t>Perhaps one of the main challenges or limitations with the project was the inability to meet in person for the majority of the project. The energy and stronger brainstorming and communication generated through in-person meetings may have helped us earlier on in the process to capture the different expertise brought to the table to navigate towards the Dwell model.</a:t>
            </a:r>
          </a:p>
        </p:txBody>
      </p:sp>
      <p:sp>
        <p:nvSpPr>
          <p:cNvPr id="19" name="TextBox 18">
            <a:extLst>
              <a:ext uri="{FF2B5EF4-FFF2-40B4-BE49-F238E27FC236}">
                <a16:creationId xmlns:a16="http://schemas.microsoft.com/office/drawing/2014/main" id="{CC6D32E7-C45A-E4EE-BAB4-E42C8F5113F9}"/>
              </a:ext>
            </a:extLst>
          </p:cNvPr>
          <p:cNvSpPr txBox="1"/>
          <p:nvPr/>
        </p:nvSpPr>
        <p:spPr>
          <a:xfrm>
            <a:off x="4558319" y="3103996"/>
            <a:ext cx="3302947" cy="2877711"/>
          </a:xfrm>
          <a:prstGeom prst="rect">
            <a:avLst/>
          </a:prstGeom>
          <a:noFill/>
          <a:ln>
            <a:noFill/>
          </a:ln>
        </p:spPr>
        <p:txBody>
          <a:bodyPr wrap="square" rtlCol="0">
            <a:spAutoFit/>
          </a:bodyPr>
          <a:lstStyle/>
          <a:p>
            <a:pPr marL="171450" indent="-171450">
              <a:spcAft>
                <a:spcPts val="600"/>
              </a:spcAft>
              <a:buFont typeface="Arial" panose="020B0604020202020204" pitchFamily="34" charset="0"/>
              <a:buChar char="•"/>
            </a:pPr>
            <a:r>
              <a:rPr lang="en-CA" sz="1100" b="1">
                <a:latin typeface="Roboto" panose="02000000000000000000" pitchFamily="2" charset="0"/>
                <a:ea typeface="Roboto" panose="02000000000000000000" pitchFamily="2" charset="0"/>
              </a:rPr>
              <a:t>Building the model with a target population in mind: </a:t>
            </a:r>
            <a:r>
              <a:rPr lang="en-CA" sz="1100">
                <a:latin typeface="Roboto" panose="02000000000000000000" pitchFamily="2" charset="0"/>
                <a:ea typeface="Roboto" panose="02000000000000000000" pitchFamily="2" charset="0"/>
              </a:rPr>
              <a:t>A key to the success of this approach was our desire to not give up on our target population—we were challenged on numerous occasions to produce a model that would be equity-generating and yet serve our most vulnerable.</a:t>
            </a:r>
          </a:p>
          <a:p>
            <a:pPr marL="171450" indent="-171450">
              <a:spcAft>
                <a:spcPts val="600"/>
              </a:spcAft>
              <a:buFont typeface="Arial" panose="020B0604020202020204" pitchFamily="34" charset="0"/>
              <a:buChar char="•"/>
            </a:pPr>
            <a:r>
              <a:rPr lang="en-CA" sz="1100" b="1">
                <a:latin typeface="Roboto" panose="02000000000000000000" pitchFamily="2" charset="0"/>
                <a:ea typeface="Roboto" panose="02000000000000000000" pitchFamily="2" charset="0"/>
              </a:rPr>
              <a:t>An opportunity for scaling</a:t>
            </a:r>
            <a:r>
              <a:rPr lang="en-CA" sz="1100">
                <a:latin typeface="Roboto" panose="02000000000000000000" pitchFamily="2" charset="0"/>
                <a:ea typeface="Roboto" panose="02000000000000000000" pitchFamily="2" charset="0"/>
              </a:rPr>
              <a:t>: We believe we created a strong programmatic model that can be applied in a number of settings, including for some of our most vulnerable. The challenge will remain with non-profit housing and support service providers to think innovatively about securing and acquiring properties and identifying partners who can help deliver this model.</a:t>
            </a:r>
          </a:p>
        </p:txBody>
      </p:sp>
      <p:sp>
        <p:nvSpPr>
          <p:cNvPr id="20" name="TextBox 19">
            <a:extLst>
              <a:ext uri="{FF2B5EF4-FFF2-40B4-BE49-F238E27FC236}">
                <a16:creationId xmlns:a16="http://schemas.microsoft.com/office/drawing/2014/main" id="{9BE1F1CA-41BD-DC95-6172-14975AAC6008}"/>
              </a:ext>
            </a:extLst>
          </p:cNvPr>
          <p:cNvSpPr txBox="1"/>
          <p:nvPr/>
        </p:nvSpPr>
        <p:spPr>
          <a:xfrm>
            <a:off x="4562800" y="2776452"/>
            <a:ext cx="3313106" cy="307777"/>
          </a:xfrm>
          <a:prstGeom prst="rect">
            <a:avLst/>
          </a:prstGeom>
          <a:noFill/>
        </p:spPr>
        <p:txBody>
          <a:bodyPr wrap="square">
            <a:spAutoFit/>
          </a:bodyPr>
          <a:lstStyle/>
          <a:p>
            <a:r>
              <a:rPr lang="en-CA" sz="1400" b="1" i="1">
                <a:solidFill>
                  <a:schemeClr val="accent4"/>
                </a:solidFill>
                <a:latin typeface="Roboto Condensed" panose="02000000000000000000" pitchFamily="2" charset="0"/>
                <a:ea typeface="Roboto Condensed" panose="02000000000000000000" pitchFamily="2" charset="0"/>
                <a:cs typeface="Roboto Condensed" charset="0"/>
              </a:rPr>
              <a:t>Building Dwell</a:t>
            </a:r>
            <a:endParaRPr lang="en-CA" sz="1400" b="1" i="1">
              <a:solidFill>
                <a:schemeClr val="accent4"/>
              </a:solidFill>
              <a:latin typeface="Roboto Condensed" panose="02000000000000000000" pitchFamily="2" charset="0"/>
              <a:ea typeface="Roboto Condensed" panose="02000000000000000000" pitchFamily="2" charset="0"/>
            </a:endParaRPr>
          </a:p>
        </p:txBody>
      </p:sp>
      <p:sp>
        <p:nvSpPr>
          <p:cNvPr id="21" name="TextBox 20">
            <a:extLst>
              <a:ext uri="{FF2B5EF4-FFF2-40B4-BE49-F238E27FC236}">
                <a16:creationId xmlns:a16="http://schemas.microsoft.com/office/drawing/2014/main" id="{393C8B23-FCB0-76E9-07AF-1C10D4D8D861}"/>
              </a:ext>
            </a:extLst>
          </p:cNvPr>
          <p:cNvSpPr txBox="1"/>
          <p:nvPr/>
        </p:nvSpPr>
        <p:spPr>
          <a:xfrm>
            <a:off x="8275326" y="5186379"/>
            <a:ext cx="3313106" cy="307777"/>
          </a:xfrm>
          <a:prstGeom prst="rect">
            <a:avLst/>
          </a:prstGeom>
          <a:noFill/>
        </p:spPr>
        <p:txBody>
          <a:bodyPr wrap="square">
            <a:spAutoFit/>
          </a:bodyPr>
          <a:lstStyle/>
          <a:p>
            <a:r>
              <a:rPr lang="en-CA" sz="1400" b="1" i="1">
                <a:solidFill>
                  <a:schemeClr val="accent4"/>
                </a:solidFill>
                <a:latin typeface="Roboto Condensed" panose="02000000000000000000" pitchFamily="2" charset="0"/>
                <a:ea typeface="Roboto Condensed" panose="02000000000000000000" pitchFamily="2" charset="0"/>
                <a:cs typeface="Roboto Condensed" charset="0"/>
              </a:rPr>
              <a:t>Next Steps</a:t>
            </a:r>
            <a:endParaRPr lang="en-CA" sz="1400" b="1" i="1">
              <a:solidFill>
                <a:schemeClr val="accent4"/>
              </a:solidFill>
              <a:latin typeface="Roboto Condensed" panose="02000000000000000000" pitchFamily="2" charset="0"/>
              <a:ea typeface="Roboto Condensed" panose="02000000000000000000" pitchFamily="2" charset="0"/>
            </a:endParaRPr>
          </a:p>
        </p:txBody>
      </p:sp>
      <p:sp>
        <p:nvSpPr>
          <p:cNvPr id="22" name="TextBox 21">
            <a:extLst>
              <a:ext uri="{FF2B5EF4-FFF2-40B4-BE49-F238E27FC236}">
                <a16:creationId xmlns:a16="http://schemas.microsoft.com/office/drawing/2014/main" id="{E065863A-8013-6CF7-CD6C-14293E5EF1CF}"/>
              </a:ext>
            </a:extLst>
          </p:cNvPr>
          <p:cNvSpPr txBox="1"/>
          <p:nvPr/>
        </p:nvSpPr>
        <p:spPr>
          <a:xfrm>
            <a:off x="8275326" y="5503649"/>
            <a:ext cx="3302947" cy="769441"/>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At Blue Door we are looking towards the next steps of launching the Dwell Pilot to continue the important work that has begun to build independence and housing stability</a:t>
            </a:r>
          </a:p>
        </p:txBody>
      </p:sp>
      <p:sp>
        <p:nvSpPr>
          <p:cNvPr id="23" name="TextBox 22">
            <a:extLst>
              <a:ext uri="{FF2B5EF4-FFF2-40B4-BE49-F238E27FC236}">
                <a16:creationId xmlns:a16="http://schemas.microsoft.com/office/drawing/2014/main" id="{0F2C9048-EFCB-C8E9-BB3A-117A8B8D838F}"/>
              </a:ext>
            </a:extLst>
          </p:cNvPr>
          <p:cNvSpPr txBox="1"/>
          <p:nvPr/>
        </p:nvSpPr>
        <p:spPr>
          <a:xfrm>
            <a:off x="4558319" y="1327012"/>
            <a:ext cx="3302947" cy="1277273"/>
          </a:xfrm>
          <a:prstGeom prst="rect">
            <a:avLst/>
          </a:prstGeom>
          <a:noFill/>
          <a:ln>
            <a:noFill/>
          </a:ln>
        </p:spPr>
        <p:txBody>
          <a:bodyPr wrap="square" rtlCol="0">
            <a:spAutoFit/>
          </a:bodyPr>
          <a:lstStyle/>
          <a:p>
            <a:pPr marL="171450" indent="-171450">
              <a:buFont typeface="Arial" panose="020B0604020202020204" pitchFamily="34" charset="0"/>
              <a:buChar char="•"/>
            </a:pPr>
            <a:r>
              <a:rPr lang="en-CA" sz="1100" b="1">
                <a:latin typeface="Roboto" panose="02000000000000000000" pitchFamily="2" charset="0"/>
                <a:ea typeface="Roboto" panose="02000000000000000000" pitchFamily="2" charset="0"/>
              </a:rPr>
              <a:t>Hybrid meeting models: </a:t>
            </a:r>
            <a:r>
              <a:rPr lang="en-CA" sz="1100">
                <a:latin typeface="Roboto" panose="02000000000000000000" pitchFamily="2" charset="0"/>
                <a:ea typeface="Roboto" panose="02000000000000000000" pitchFamily="2" charset="0"/>
              </a:rPr>
              <a:t>For future collaboration, the Housing Journeys team could look into more hybrid working meeting models. For instance, we could work in small groups in our organizations’ office spaces so that some of those benefits of working in the same space are gained.</a:t>
            </a:r>
          </a:p>
        </p:txBody>
      </p:sp>
      <p:sp>
        <p:nvSpPr>
          <p:cNvPr id="2" name="Rectangle 1">
            <a:extLst>
              <a:ext uri="{FF2B5EF4-FFF2-40B4-BE49-F238E27FC236}">
                <a16:creationId xmlns:a16="http://schemas.microsoft.com/office/drawing/2014/main" id="{AFF8A72D-841F-CB20-FD83-4206484E79E5}"/>
              </a:ext>
            </a:extLst>
          </p:cNvPr>
          <p:cNvSpPr/>
          <p:nvPr/>
        </p:nvSpPr>
        <p:spPr>
          <a:xfrm>
            <a:off x="8265278" y="990126"/>
            <a:ext cx="3292788" cy="3893374"/>
          </a:xfrm>
          <a:prstGeom prst="rect">
            <a:avLst/>
          </a:prstGeom>
        </p:spPr>
        <p:txBody>
          <a:bodyPr wrap="square">
            <a:spAutoFit/>
          </a:bodyPr>
          <a:lstStyle/>
          <a:p>
            <a:pPr marL="171450" lvl="0" indent="-171450">
              <a:spcAft>
                <a:spcPts val="600"/>
              </a:spcAft>
              <a:buFont typeface="Arial" panose="020B0604020202020204" pitchFamily="34" charset="0"/>
              <a:buChar char="•"/>
            </a:pPr>
            <a:r>
              <a:rPr lang="en-CA" sz="1100" b="1">
                <a:solidFill>
                  <a:srgbClr val="000000"/>
                </a:solidFill>
                <a:latin typeface="Roboto" panose="02000000000000000000" pitchFamily="2" charset="0"/>
                <a:ea typeface="Roboto" panose="02000000000000000000" pitchFamily="2" charset="0"/>
              </a:rPr>
              <a:t>Hearing from lived experts early on: </a:t>
            </a:r>
            <a:r>
              <a:rPr lang="en-CA" sz="1100">
                <a:solidFill>
                  <a:srgbClr val="000000"/>
                </a:solidFill>
                <a:latin typeface="Roboto" panose="02000000000000000000" pitchFamily="2" charset="0"/>
                <a:ea typeface="Roboto" panose="02000000000000000000" pitchFamily="2" charset="0"/>
              </a:rPr>
              <a:t>an important lesson for the team was the importance of being client-centred. We established the key success criteria for Dwell early on through connections with people with lived experience and were able to bring those principles into every discussion. The success criteria helped the team stay grounded in the future visions people hoped to experience through the program, especially when the team was brainstorming at a very high conceptual level.</a:t>
            </a:r>
          </a:p>
          <a:p>
            <a:pPr marL="171450" lvl="0" indent="-171450">
              <a:spcAft>
                <a:spcPts val="600"/>
              </a:spcAft>
              <a:buFont typeface="Arial" panose="020B0604020202020204" pitchFamily="34" charset="0"/>
              <a:buChar char="•"/>
            </a:pPr>
            <a:r>
              <a:rPr lang="en-CA" sz="1100" b="1">
                <a:solidFill>
                  <a:srgbClr val="000000"/>
                </a:solidFill>
                <a:latin typeface="Roboto" panose="02000000000000000000" pitchFamily="2" charset="0"/>
                <a:ea typeface="Roboto" panose="02000000000000000000" pitchFamily="2" charset="0"/>
              </a:rPr>
              <a:t>Working with a broader stakeholder base:</a:t>
            </a:r>
            <a:r>
              <a:rPr lang="en-CA" sz="1100">
                <a:solidFill>
                  <a:srgbClr val="000000"/>
                </a:solidFill>
                <a:latin typeface="Roboto" panose="02000000000000000000" pitchFamily="2" charset="0"/>
                <a:ea typeface="Roboto" panose="02000000000000000000" pitchFamily="2" charset="0"/>
              </a:rPr>
              <a:t> Lastly, we believe it is important for these projects to involve stakeholders and potential partners early on since they will only work with their input and buy-in. For instance, we gained a lot from the interactions with our Advisory Committee and others. We will continue to undertake external validation with our Dwell model before moving into the pilot implementation.</a:t>
            </a:r>
          </a:p>
        </p:txBody>
      </p:sp>
    </p:spTree>
    <p:extLst>
      <p:ext uri="{BB962C8B-B14F-4D97-AF65-F5344CB8AC3E}">
        <p14:creationId xmlns:p14="http://schemas.microsoft.com/office/powerpoint/2010/main" val="1865584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4924" y="1252595"/>
            <a:ext cx="44015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Roboto Condensed" charset="0"/>
                <a:ea typeface="Roboto Condensed" charset="0"/>
                <a:cs typeface="Roboto Condensed" charset="0"/>
              </a:rPr>
              <a:t>Appendix</a:t>
            </a:r>
            <a:endParaRPr kumimoji="0" lang="en-US" sz="3200" b="1" i="0"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6" name="TextBox 5"/>
          <p:cNvSpPr txBox="1"/>
          <p:nvPr/>
        </p:nvSpPr>
        <p:spPr>
          <a:xfrm>
            <a:off x="703067" y="991383"/>
            <a:ext cx="9453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accent4"/>
                </a:solidFill>
                <a:effectLst/>
                <a:uLnTx/>
                <a:uFillTx/>
                <a:latin typeface="Roboto Slab" pitchFamily="2" charset="0"/>
                <a:ea typeface="Roboto Slab" pitchFamily="2" charset="0"/>
                <a:cs typeface="Roboto Condensed" charset="0"/>
              </a:rPr>
              <a:t>5</a:t>
            </a:r>
          </a:p>
        </p:txBody>
      </p:sp>
      <p:cxnSp>
        <p:nvCxnSpPr>
          <p:cNvPr id="3" name="Straight Connector 2">
            <a:extLst>
              <a:ext uri="{FF2B5EF4-FFF2-40B4-BE49-F238E27FC236}">
                <a16:creationId xmlns:a16="http://schemas.microsoft.com/office/drawing/2014/main" id="{1D9B9100-23E4-2440-844C-99DBD2F96AE0}"/>
              </a:ext>
            </a:extLst>
          </p:cNvPr>
          <p:cNvCxnSpPr/>
          <p:nvPr/>
        </p:nvCxnSpPr>
        <p:spPr>
          <a:xfrm>
            <a:off x="2088682" y="2118627"/>
            <a:ext cx="4687503" cy="0"/>
          </a:xfrm>
          <a:prstGeom prst="line">
            <a:avLst/>
          </a:prstGeom>
          <a:ln w="952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75747" y="1965942"/>
            <a:ext cx="613088"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FAQs</a:t>
            </a:r>
          </a:p>
        </p:txBody>
      </p:sp>
      <p:sp>
        <p:nvSpPr>
          <p:cNvPr id="7" name="TextBox 6">
            <a:extLst>
              <a:ext uri="{FF2B5EF4-FFF2-40B4-BE49-F238E27FC236}">
                <a16:creationId xmlns:a16="http://schemas.microsoft.com/office/drawing/2014/main" id="{4FA9E6FB-A1BF-A445-951A-EFBD3098AFDB}"/>
              </a:ext>
            </a:extLst>
          </p:cNvPr>
          <p:cNvSpPr txBox="1"/>
          <p:nvPr/>
        </p:nvSpPr>
        <p:spPr>
          <a:xfrm>
            <a:off x="4475747" y="3267417"/>
            <a:ext cx="1728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Visions of the Future</a:t>
            </a:r>
          </a:p>
        </p:txBody>
      </p:sp>
      <p:sp>
        <p:nvSpPr>
          <p:cNvPr id="8" name="TextBox 7">
            <a:extLst>
              <a:ext uri="{FF2B5EF4-FFF2-40B4-BE49-F238E27FC236}">
                <a16:creationId xmlns:a16="http://schemas.microsoft.com/office/drawing/2014/main" id="{19C30DA6-07B4-9F42-B626-189AE55CE0F6}"/>
              </a:ext>
            </a:extLst>
          </p:cNvPr>
          <p:cNvSpPr txBox="1"/>
          <p:nvPr/>
        </p:nvSpPr>
        <p:spPr>
          <a:xfrm>
            <a:off x="4475747" y="2399885"/>
            <a:ext cx="1980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Detailed Financial Model</a:t>
            </a:r>
          </a:p>
        </p:txBody>
      </p:sp>
      <p:sp>
        <p:nvSpPr>
          <p:cNvPr id="9" name="TextBox 8">
            <a:extLst>
              <a:ext uri="{FF2B5EF4-FFF2-40B4-BE49-F238E27FC236}">
                <a16:creationId xmlns:a16="http://schemas.microsoft.com/office/drawing/2014/main" id="{4AE143E6-5E75-6848-916B-30508484F5B8}"/>
              </a:ext>
            </a:extLst>
          </p:cNvPr>
          <p:cNvSpPr txBox="1"/>
          <p:nvPr/>
        </p:nvSpPr>
        <p:spPr>
          <a:xfrm>
            <a:off x="4475747" y="3701360"/>
            <a:ext cx="2484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Departure Points for Innovation</a:t>
            </a:r>
          </a:p>
        </p:txBody>
      </p:sp>
      <p:sp>
        <p:nvSpPr>
          <p:cNvPr id="13" name="TextBox 12">
            <a:extLst>
              <a:ext uri="{FF2B5EF4-FFF2-40B4-BE49-F238E27FC236}">
                <a16:creationId xmlns:a16="http://schemas.microsoft.com/office/drawing/2014/main" id="{11D7035B-BA65-DD0E-DDE4-89EBCBB84AAD}"/>
              </a:ext>
            </a:extLst>
          </p:cNvPr>
          <p:cNvSpPr txBox="1"/>
          <p:nvPr/>
        </p:nvSpPr>
        <p:spPr>
          <a:xfrm>
            <a:off x="4475747" y="2830024"/>
            <a:ext cx="1150353"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Methodology</a:t>
            </a:r>
          </a:p>
        </p:txBody>
      </p:sp>
    </p:spTree>
    <p:extLst>
      <p:ext uri="{BB962C8B-B14F-4D97-AF65-F5344CB8AC3E}">
        <p14:creationId xmlns:p14="http://schemas.microsoft.com/office/powerpoint/2010/main" val="333741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A79498-83F0-0243-92F1-84342F99ACFB}"/>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9" name="Slide Number Placeholder 1">
            <a:extLst>
              <a:ext uri="{FF2B5EF4-FFF2-40B4-BE49-F238E27FC236}">
                <a16:creationId xmlns:a16="http://schemas.microsoft.com/office/drawing/2014/main" id="{401D5011-DF6B-F342-B592-DF2A23240E0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a:extLst>
              <a:ext uri="{FF2B5EF4-FFF2-40B4-BE49-F238E27FC236}">
                <a16:creationId xmlns:a16="http://schemas.microsoft.com/office/drawing/2014/main" id="{154AD0FA-BF64-CC44-99F3-08ED6FBEB52A}"/>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Frequently Asked Questions</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cxnSp>
        <p:nvCxnSpPr>
          <p:cNvPr id="13" name="Straight Connector 12">
            <a:extLst>
              <a:ext uri="{FF2B5EF4-FFF2-40B4-BE49-F238E27FC236}">
                <a16:creationId xmlns:a16="http://schemas.microsoft.com/office/drawing/2014/main" id="{B9274107-9870-294B-9D7F-D5C207D2C86C}"/>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9F5700-88D8-0149-A32B-5D54FCFEA5B2}"/>
              </a:ext>
            </a:extLst>
          </p:cNvPr>
          <p:cNvSpPr txBox="1"/>
          <p:nvPr/>
        </p:nvSpPr>
        <p:spPr>
          <a:xfrm>
            <a:off x="9179860" y="225425"/>
            <a:ext cx="2388254" cy="276999"/>
          </a:xfrm>
          <a:prstGeom prst="rect">
            <a:avLst/>
          </a:prstGeom>
          <a:noFill/>
        </p:spPr>
        <p:txBody>
          <a:bodyPr wrap="square" rtlCol="0" anchor="ctr">
            <a:spAutoFit/>
          </a:bodyPr>
          <a:lstStyle/>
          <a:p>
            <a:pPr lvl="0" algn="r">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Appendix | </a:t>
            </a:r>
            <a:r>
              <a:rPr kumimoji="0" lang="en-CA"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FAQs</a:t>
            </a: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TextBox 14">
            <a:extLst>
              <a:ext uri="{FF2B5EF4-FFF2-40B4-BE49-F238E27FC236}">
                <a16:creationId xmlns:a16="http://schemas.microsoft.com/office/drawing/2014/main" id="{86EDCF8C-55D5-1F4E-9FB6-2AF93C5C6617}"/>
              </a:ext>
            </a:extLst>
          </p:cNvPr>
          <p:cNvSpPr txBox="1"/>
          <p:nvPr/>
        </p:nvSpPr>
        <p:spPr>
          <a:xfrm>
            <a:off x="876410" y="1666170"/>
            <a:ext cx="3302947" cy="4047262"/>
          </a:xfrm>
          <a:prstGeom prst="rect">
            <a:avLst/>
          </a:prstGeom>
          <a:noFill/>
          <a:ln>
            <a:noFill/>
          </a:ln>
        </p:spPr>
        <p:txBody>
          <a:bodyPr wrap="square" rtlCol="0">
            <a:spAutoFit/>
          </a:bodyPr>
          <a:lstStyle/>
          <a:p>
            <a:r>
              <a:rPr lang="en-US" sz="1100" b="1">
                <a:latin typeface="Roboto" panose="02000000000000000000" pitchFamily="2" charset="0"/>
                <a:ea typeface="Roboto" panose="02000000000000000000" pitchFamily="2" charset="0"/>
              </a:rPr>
              <a:t>Q: How are rents set?</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The Dwell model assumes residents pay 30% of their incomes on rent. As of now, the financial modelling makes it feasible to offer rent at 30% of income for someone earning $16,000 per year (equivalent to part-time employment at minimum wage; equal to $400 per month in rent).</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Is the rental rebate commensurate with rent paid?</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Yes. The rental rebate is calculated as a percentage of rent paid. The modelling shown in this report assumes residents receive a rebate equal to 20% of their rent paid.</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Who is eligible to participate in Dwell?</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In addition to means testing, Dwell residents should be interested in participating in a cooperative housing model and looking for a permanent, stable home for at least three years for youth or five years for older individuals and families.</a:t>
            </a:r>
            <a:endParaRPr lang="en-US" sz="1100" b="1">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714A6D08-95BF-85E5-B6C0-B377D1D55B18}"/>
              </a:ext>
            </a:extLst>
          </p:cNvPr>
          <p:cNvSpPr txBox="1"/>
          <p:nvPr/>
        </p:nvSpPr>
        <p:spPr>
          <a:xfrm>
            <a:off x="4558127" y="1665288"/>
            <a:ext cx="3302947" cy="4216539"/>
          </a:xfrm>
          <a:prstGeom prst="rect">
            <a:avLst/>
          </a:prstGeom>
          <a:noFill/>
          <a:ln>
            <a:noFill/>
          </a:ln>
        </p:spPr>
        <p:txBody>
          <a:bodyPr wrap="square" rtlCol="0">
            <a:spAutoFit/>
          </a:bodyPr>
          <a:lstStyle/>
          <a:p>
            <a:r>
              <a:rPr lang="en-US" sz="1100" b="1">
                <a:latin typeface="Roboto" panose="02000000000000000000" pitchFamily="2" charset="0"/>
                <a:ea typeface="Roboto" panose="02000000000000000000" pitchFamily="2" charset="0"/>
              </a:rPr>
              <a:t>Q: What is the rental rebate “for”?</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Dwell residents can use the rebate for whatever they choose. This could include paying off debts, large purchases (e.g., a vehicle or post-secondary education), first and last month’s rent in a new home, furniture, etc. We do not dictate how residents use the funds.</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Is Dwell envisioned for new development projects, redeveloped projects, or existing buildings?</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Dwell could work in all of these circumstances! Our financial modelling assumed a fully-funded (no debt) new building on a site Blue Door already owns.</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In the case where a Dwell resident receives social assistance, how do social assistance agencies treat the rental rebate participants receive?</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Since the cashback Dwell residents receive is considered a “rebate”,  it is not counted as income for social assistance or tax purposes.</a:t>
            </a:r>
            <a:endParaRPr lang="en-US" sz="1100" b="1">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6A205C89-2943-FED8-2C0D-CE392DB42DE8}"/>
              </a:ext>
            </a:extLst>
          </p:cNvPr>
          <p:cNvSpPr txBox="1"/>
          <p:nvPr/>
        </p:nvSpPr>
        <p:spPr>
          <a:xfrm>
            <a:off x="8269661" y="1674345"/>
            <a:ext cx="3302947" cy="4555093"/>
          </a:xfrm>
          <a:prstGeom prst="rect">
            <a:avLst/>
          </a:prstGeom>
          <a:noFill/>
          <a:ln>
            <a:noFill/>
          </a:ln>
        </p:spPr>
        <p:txBody>
          <a:bodyPr wrap="square" rtlCol="0">
            <a:spAutoFit/>
          </a:bodyPr>
          <a:lstStyle/>
          <a:p>
            <a:r>
              <a:rPr lang="en-US" sz="1100" b="1">
                <a:latin typeface="Roboto" panose="02000000000000000000" pitchFamily="2" charset="0"/>
                <a:ea typeface="Roboto" panose="02000000000000000000" pitchFamily="2" charset="0"/>
              </a:rPr>
              <a:t>Q: Could this model reach even deeper affordability levels?</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Of course! For this iteration, we did not consider other opportunities such as adding on an additional housing benefit or deeper rent supplement.</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What kinds of support services are offered through Dwell?</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We hope to provide the support services the first Dwell residents are seeking—we hope to iron out the details through our Dwell Pilot.</a:t>
            </a:r>
            <a:endParaRPr lang="en-US" sz="1100" b="1">
              <a:latin typeface="Roboto" panose="02000000000000000000" pitchFamily="2" charset="0"/>
              <a:ea typeface="Roboto" panose="02000000000000000000" pitchFamily="2" charset="0"/>
            </a:endParaRPr>
          </a:p>
          <a:p>
            <a:endParaRPr lang="en-US" sz="1100" b="1">
              <a:latin typeface="Roboto" panose="02000000000000000000" pitchFamily="2" charset="0"/>
              <a:ea typeface="Roboto" panose="02000000000000000000" pitchFamily="2" charset="0"/>
            </a:endParaRPr>
          </a:p>
          <a:p>
            <a:r>
              <a:rPr lang="en-US" sz="1100" b="1">
                <a:latin typeface="Roboto" panose="02000000000000000000" pitchFamily="2" charset="0"/>
                <a:ea typeface="Roboto" panose="02000000000000000000" pitchFamily="2" charset="0"/>
              </a:rPr>
              <a:t>Q: Is $10,000 enough to make a difference in someone’s housing situation in the long term?</a:t>
            </a:r>
          </a:p>
          <a:p>
            <a:pPr>
              <a:spcBef>
                <a:spcPts val="600"/>
              </a:spcBef>
            </a:pPr>
            <a:r>
              <a:rPr lang="en-US" sz="1100" b="1">
                <a:latin typeface="Roboto" panose="02000000000000000000" pitchFamily="2" charset="0"/>
                <a:ea typeface="Roboto" panose="02000000000000000000" pitchFamily="2" charset="0"/>
              </a:rPr>
              <a:t>A: </a:t>
            </a:r>
            <a:r>
              <a:rPr lang="en-US" sz="1100">
                <a:latin typeface="Roboto" panose="02000000000000000000" pitchFamily="2" charset="0"/>
                <a:ea typeface="Roboto" panose="02000000000000000000" pitchFamily="2" charset="0"/>
              </a:rPr>
              <a:t>Based on universal basic income pilots and research we have consulted we expect the rental rebate to have a positive impact. It is important to remember that not only do Dwell residents leave with the cash in their pockets, but the other positive side-effects of living in a safe, stable, and affordable home for five years, where they had control and agency over their space and hopefully built a sense of pride and responsibility in their home and cooperative community.</a:t>
            </a:r>
            <a:endParaRPr lang="en-US" sz="1100" b="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24573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37</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01C52FB0-B321-97FC-657F-7439438AAC21}"/>
              </a:ext>
            </a:extLst>
          </p:cNvPr>
          <p:cNvSpPr txBox="1">
            <a:spLocks/>
          </p:cNvSpPr>
          <p:nvPr/>
        </p:nvSpPr>
        <p:spPr>
          <a:xfrm>
            <a:off x="874718" y="476250"/>
            <a:ext cx="331310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Detailed Financial Modelling</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cxnSp>
        <p:nvCxnSpPr>
          <p:cNvPr id="6" name="Straight Connector 5">
            <a:extLst>
              <a:ext uri="{FF2B5EF4-FFF2-40B4-BE49-F238E27FC236}">
                <a16:creationId xmlns:a16="http://schemas.microsoft.com/office/drawing/2014/main" id="{422DB53B-9C78-4348-564F-508799E2BE8C}"/>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BBF38D-C649-C102-5F16-3133A9D99103}"/>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8" name="TextBox 7">
            <a:extLst>
              <a:ext uri="{FF2B5EF4-FFF2-40B4-BE49-F238E27FC236}">
                <a16:creationId xmlns:a16="http://schemas.microsoft.com/office/drawing/2014/main" id="{22A1AF27-7877-BDFF-942B-50BD74B1EA52}"/>
              </a:ext>
            </a:extLst>
          </p:cNvPr>
          <p:cNvSpPr txBox="1"/>
          <p:nvPr/>
        </p:nvSpPr>
        <p:spPr>
          <a:xfrm>
            <a:off x="876410" y="1666170"/>
            <a:ext cx="3302947" cy="600164"/>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This section provides an overview of the additional detailed financial modelling for Archetypes 1, 2, and 3. </a:t>
            </a:r>
          </a:p>
        </p:txBody>
      </p:sp>
      <p:sp>
        <p:nvSpPr>
          <p:cNvPr id="9" name="Rectangle 8">
            <a:extLst>
              <a:ext uri="{FF2B5EF4-FFF2-40B4-BE49-F238E27FC236}">
                <a16:creationId xmlns:a16="http://schemas.microsoft.com/office/drawing/2014/main" id="{5E7780DD-62A8-079D-1229-22802CB797AC}"/>
              </a:ext>
            </a:extLst>
          </p:cNvPr>
          <p:cNvSpPr/>
          <p:nvPr/>
        </p:nvSpPr>
        <p:spPr>
          <a:xfrm>
            <a:off x="884878" y="2400721"/>
            <a:ext cx="3302947" cy="55399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1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rPr>
              <a:t>Youth, unemployed but soon to be employed, looking for moderate wrap-around services</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graphicFrame>
        <p:nvGraphicFramePr>
          <p:cNvPr id="12" name="Table 11">
            <a:extLst>
              <a:ext uri="{FF2B5EF4-FFF2-40B4-BE49-F238E27FC236}">
                <a16:creationId xmlns:a16="http://schemas.microsoft.com/office/drawing/2014/main" id="{3BEBDA3A-3095-A60C-FED4-3E2E53996236}"/>
              </a:ext>
            </a:extLst>
          </p:cNvPr>
          <p:cNvGraphicFramePr>
            <a:graphicFrameLocks noGrp="1"/>
          </p:cNvGraphicFramePr>
          <p:nvPr>
            <p:extLst>
              <p:ext uri="{D42A27DB-BD31-4B8C-83A1-F6EECF244321}">
                <p14:modId xmlns:p14="http://schemas.microsoft.com/office/powerpoint/2010/main" val="3184622310"/>
              </p:ext>
            </p:extLst>
          </p:nvPr>
        </p:nvGraphicFramePr>
        <p:xfrm>
          <a:off x="4548188" y="1884150"/>
          <a:ext cx="6517423" cy="4351341"/>
        </p:xfrm>
        <a:graphic>
          <a:graphicData uri="http://schemas.openxmlformats.org/drawingml/2006/table">
            <a:tbl>
              <a:tblPr/>
              <a:tblGrid>
                <a:gridCol w="2062293">
                  <a:extLst>
                    <a:ext uri="{9D8B030D-6E8A-4147-A177-3AD203B41FA5}">
                      <a16:colId xmlns:a16="http://schemas.microsoft.com/office/drawing/2014/main" val="907116561"/>
                    </a:ext>
                  </a:extLst>
                </a:gridCol>
                <a:gridCol w="891026">
                  <a:extLst>
                    <a:ext uri="{9D8B030D-6E8A-4147-A177-3AD203B41FA5}">
                      <a16:colId xmlns:a16="http://schemas.microsoft.com/office/drawing/2014/main" val="3372956927"/>
                    </a:ext>
                  </a:extLst>
                </a:gridCol>
                <a:gridCol w="891026">
                  <a:extLst>
                    <a:ext uri="{9D8B030D-6E8A-4147-A177-3AD203B41FA5}">
                      <a16:colId xmlns:a16="http://schemas.microsoft.com/office/drawing/2014/main" val="2053551241"/>
                    </a:ext>
                  </a:extLst>
                </a:gridCol>
                <a:gridCol w="891026">
                  <a:extLst>
                    <a:ext uri="{9D8B030D-6E8A-4147-A177-3AD203B41FA5}">
                      <a16:colId xmlns:a16="http://schemas.microsoft.com/office/drawing/2014/main" val="2825256318"/>
                    </a:ext>
                  </a:extLst>
                </a:gridCol>
                <a:gridCol w="891026">
                  <a:extLst>
                    <a:ext uri="{9D8B030D-6E8A-4147-A177-3AD203B41FA5}">
                      <a16:colId xmlns:a16="http://schemas.microsoft.com/office/drawing/2014/main" val="2409039903"/>
                    </a:ext>
                  </a:extLst>
                </a:gridCol>
                <a:gridCol w="891026">
                  <a:extLst>
                    <a:ext uri="{9D8B030D-6E8A-4147-A177-3AD203B41FA5}">
                      <a16:colId xmlns:a16="http://schemas.microsoft.com/office/drawing/2014/main" val="3340972835"/>
                    </a:ext>
                  </a:extLst>
                </a:gridCol>
              </a:tblGrid>
              <a:tr h="201273">
                <a:tc gridSpan="6">
                  <a:txBody>
                    <a:bodyPr/>
                    <a:lstStyle/>
                    <a:p>
                      <a:pPr algn="ctr" fontAlgn="ctr"/>
                      <a:r>
                        <a:rPr lang="en-CA" sz="1000" b="1" i="0" u="none" strike="noStrike">
                          <a:solidFill>
                            <a:schemeClr val="bg1"/>
                          </a:solidFill>
                          <a:effectLst/>
                          <a:latin typeface="Roboto" panose="02000000000000000000" pitchFamily="2" charset="0"/>
                          <a:ea typeface="Roboto" panose="02000000000000000000" pitchFamily="2" charset="0"/>
                        </a:rPr>
                        <a:t>Preliminary Year 1 to 5 Proforma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9830293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Revenue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9684052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168,000.00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172,200.00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176,505.00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180,917.63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185,440.57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7532346"/>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Additional Income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892911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Potential Gross Income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168,000.00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172,200.00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176,505.00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180,917.63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185,440.57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0100039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(4,552.80)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(4,666.62)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(4,783.29)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(4,902.87)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(5,025.44)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895055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Bad Debts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(2,520.00)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(2,583.00)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(2,647.58)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(2,713.76)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(2,781.61)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9117741"/>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Others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724721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Vacancy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(7,072.80)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(7,249.62)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(7,430.86)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(7,616.63)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(7,807.05)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26487349"/>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Effective Gross Income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160,927.20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164,950.38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169,074.14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173,300.99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177,633.52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59133642"/>
                  </a:ext>
                </a:extLst>
              </a:tr>
              <a:tr h="153351">
                <a:tc>
                  <a:txBody>
                    <a:bodyPr/>
                    <a:lstStyle/>
                    <a:p>
                      <a:pPr algn="l" fontAlgn="b"/>
                      <a:r>
                        <a:rPr lang="en-CA" sz="800" b="0" i="0" u="none" strike="noStrike">
                          <a:solidFill>
                            <a:schemeClr val="tx1"/>
                          </a:solidFill>
                          <a:effectLst/>
                          <a:latin typeface="Roboto" panose="02000000000000000000" pitchFamily="2" charset="0"/>
                          <a:ea typeface="Roboto" panose="02000000000000000000" pitchFamily="2"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46540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Operating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04704459"/>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Capital Replacement Reserve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10,943.05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11,216.63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11,497.04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11,784.47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12,079.08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932692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Operational Contingency </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2,653.28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2,719.61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2,787.60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2,857.29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2,928.72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107727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97,722.33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100,165.39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102,669.52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105,236.26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107,867.17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222901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221826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9501433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Res. Net Operating Income (NOI)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63,204.87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64,784.99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66,404.62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68,064.73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69,766.35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7230953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Annual Debt Payment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92039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Debt Coverage Ratio (DCR)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7485722"/>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Cash Flow /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63,204.87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64,784.99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66,404.62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68,064.73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69,766.35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42193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Asset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1,099,215.14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1,126,695.52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1,154,862.90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1,183,734.48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1,213,327.84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961176"/>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2461424"/>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Residential Revenue (Per Year)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Cap Rate</a:t>
                      </a:r>
                    </a:p>
                  </a:txBody>
                  <a:tcPr marL="0" marR="0" marT="0" marB="0" anchor="ctr">
                    <a:lnL>
                      <a:noFill/>
                    </a:lnL>
                    <a:lnR>
                      <a:noFill/>
                    </a:lnR>
                    <a:lnT>
                      <a:noFill/>
                    </a:lnT>
                    <a:lnB>
                      <a:noFill/>
                    </a:lnB>
                    <a:solidFill>
                      <a:srgbClr val="FFFFFF"/>
                    </a:solidFill>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5.75%</a:t>
                      </a:r>
                    </a:p>
                  </a:txBody>
                  <a:tcPr marL="0" marR="0" marT="0" marB="0" anchor="ctr">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032132092"/>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Expenses (Per Year)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028417071"/>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70565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Accumulated Replacement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10,943.05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22,159.68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33,656.72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45,441.18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57,520.26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678996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Ending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63,204.87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127,989.86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194,394.48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262,459.21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332,225.56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883281"/>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Ending Reserve and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74,147.92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150,149.54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228,051.20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307,900.40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389,745.83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3258628"/>
                  </a:ext>
                </a:extLst>
              </a:tr>
            </a:tbl>
          </a:graphicData>
        </a:graphic>
      </p:graphicFrame>
      <p:sp>
        <p:nvSpPr>
          <p:cNvPr id="13" name="TextBox 12">
            <a:extLst>
              <a:ext uri="{FF2B5EF4-FFF2-40B4-BE49-F238E27FC236}">
                <a16:creationId xmlns:a16="http://schemas.microsoft.com/office/drawing/2014/main" id="{8CEE90C1-B422-4258-4182-C7EE9F46EAE8}"/>
              </a:ext>
            </a:extLst>
          </p:cNvPr>
          <p:cNvSpPr txBox="1"/>
          <p:nvPr/>
        </p:nvSpPr>
        <p:spPr>
          <a:xfrm>
            <a:off x="884987" y="3009632"/>
            <a:ext cx="3302947" cy="3108543"/>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Some of the key assumptions for this archetype include:</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Building: </a:t>
            </a:r>
            <a:r>
              <a:rPr lang="en-US" sz="1100">
                <a:latin typeface="Roboto" panose="02000000000000000000" pitchFamily="2" charset="0"/>
                <a:ea typeface="Roboto" panose="02000000000000000000" pitchFamily="2" charset="0"/>
              </a:rPr>
              <a:t>14 studio and shared living units located on a property already owned by Blue Door, in Newmarket, Ontario</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Contributions: </a:t>
            </a:r>
            <a:r>
              <a:rPr lang="en-US" sz="1100">
                <a:latin typeface="Roboto" panose="02000000000000000000" pitchFamily="2" charset="0"/>
                <a:ea typeface="Roboto" panose="02000000000000000000" pitchFamily="2" charset="0"/>
              </a:rPr>
              <a:t>funding from a program similar to the Rapid Housing Initiative</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Rents: </a:t>
            </a:r>
            <a:r>
              <a:rPr lang="en-US" sz="1100">
                <a:latin typeface="Roboto" panose="02000000000000000000" pitchFamily="2" charset="0"/>
                <a:ea typeface="Roboto" panose="02000000000000000000" pitchFamily="2" charset="0"/>
              </a:rPr>
              <a:t>residents pay $400 (affordable to a household earning $16,000 per year) at Year 1 on move-in and then their household incomes increase by approximately 6% every year, resulting in the ability to afford $827 in rent by Year 5</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Features: </a:t>
            </a:r>
            <a:r>
              <a:rPr lang="en-US" sz="1100">
                <a:latin typeface="Roboto" panose="02000000000000000000" pitchFamily="2" charset="0"/>
                <a:ea typeface="Roboto" panose="02000000000000000000" pitchFamily="2" charset="0"/>
              </a:rPr>
              <a:t>accessibility and sustainability features meet minimum National Housing Co-Investment Fund guidelines</a:t>
            </a:r>
          </a:p>
        </p:txBody>
      </p:sp>
      <p:sp>
        <p:nvSpPr>
          <p:cNvPr id="14" name="Rectangle 13">
            <a:extLst>
              <a:ext uri="{FF2B5EF4-FFF2-40B4-BE49-F238E27FC236}">
                <a16:creationId xmlns:a16="http://schemas.microsoft.com/office/drawing/2014/main" id="{448A87F1-23DD-E8FC-5DDC-7A652603DBC6}"/>
              </a:ext>
            </a:extLst>
          </p:cNvPr>
          <p:cNvSpPr/>
          <p:nvPr/>
        </p:nvSpPr>
        <p:spPr>
          <a:xfrm>
            <a:off x="457127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Pro-Forma</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Tree>
    <p:extLst>
      <p:ext uri="{BB962C8B-B14F-4D97-AF65-F5344CB8AC3E}">
        <p14:creationId xmlns:p14="http://schemas.microsoft.com/office/powerpoint/2010/main" val="758818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38</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5E7780DD-62A8-079D-1229-22802CB797AC}"/>
              </a:ext>
            </a:extLst>
          </p:cNvPr>
          <p:cNvSpPr/>
          <p:nvPr/>
        </p:nvSpPr>
        <p:spPr>
          <a:xfrm>
            <a:off x="904037" y="495046"/>
            <a:ext cx="3302947" cy="55399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1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kumimoji="0" lang="en-CA"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rPr>
              <a:t>Youth, unemployed but soon to be employed, looking for moderate wrap-around services</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4" name="TextBox 13">
            <a:extLst>
              <a:ext uri="{FF2B5EF4-FFF2-40B4-BE49-F238E27FC236}">
                <a16:creationId xmlns:a16="http://schemas.microsoft.com/office/drawing/2014/main" id="{AFB13D0C-E787-0D9A-46D6-819549185643}"/>
              </a:ext>
            </a:extLst>
          </p:cNvPr>
          <p:cNvSpPr txBox="1"/>
          <p:nvPr/>
        </p:nvSpPr>
        <p:spPr>
          <a:xfrm>
            <a:off x="904037" y="1684338"/>
            <a:ext cx="6983301" cy="600164"/>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The following table provides a snapshot of the potential Dwell resident rental rebates at </a:t>
            </a:r>
            <a:r>
              <a:rPr lang="en-CA" sz="1100" b="1">
                <a:latin typeface="Roboto" panose="02000000000000000000" pitchFamily="2" charset="0"/>
                <a:ea typeface="Roboto" panose="02000000000000000000" pitchFamily="2" charset="0"/>
              </a:rPr>
              <a:t>20% of rent paid </a:t>
            </a:r>
            <a:r>
              <a:rPr lang="en-CA" sz="1100">
                <a:latin typeface="Roboto" panose="02000000000000000000" pitchFamily="2" charset="0"/>
                <a:ea typeface="Roboto" panose="02000000000000000000" pitchFamily="2" charset="0"/>
              </a:rPr>
              <a:t>at the three- to ten-year marks. The surplus is calculated assuming all Dwell residents leave in the same year (the most conservative scenario), however Dwell residents will leave on their own accord. </a:t>
            </a:r>
          </a:p>
        </p:txBody>
      </p:sp>
      <p:graphicFrame>
        <p:nvGraphicFramePr>
          <p:cNvPr id="15" name="Table 14">
            <a:extLst>
              <a:ext uri="{FF2B5EF4-FFF2-40B4-BE49-F238E27FC236}">
                <a16:creationId xmlns:a16="http://schemas.microsoft.com/office/drawing/2014/main" id="{05836950-543D-0866-ECD2-B64EB9830C34}"/>
              </a:ext>
            </a:extLst>
          </p:cNvPr>
          <p:cNvGraphicFramePr>
            <a:graphicFrameLocks noGrp="1"/>
          </p:cNvGraphicFramePr>
          <p:nvPr>
            <p:extLst>
              <p:ext uri="{D42A27DB-BD31-4B8C-83A1-F6EECF244321}">
                <p14:modId xmlns:p14="http://schemas.microsoft.com/office/powerpoint/2010/main" val="3976452413"/>
              </p:ext>
            </p:extLst>
          </p:nvPr>
        </p:nvGraphicFramePr>
        <p:xfrm>
          <a:off x="904037" y="2539045"/>
          <a:ext cx="6984995" cy="2984202"/>
        </p:xfrm>
        <a:graphic>
          <a:graphicData uri="http://schemas.openxmlformats.org/drawingml/2006/table">
            <a:tbl>
              <a:tblPr/>
              <a:tblGrid>
                <a:gridCol w="598487">
                  <a:extLst>
                    <a:ext uri="{9D8B030D-6E8A-4147-A177-3AD203B41FA5}">
                      <a16:colId xmlns:a16="http://schemas.microsoft.com/office/drawing/2014/main" val="3665634988"/>
                    </a:ext>
                  </a:extLst>
                </a:gridCol>
                <a:gridCol w="1536700">
                  <a:extLst>
                    <a:ext uri="{9D8B030D-6E8A-4147-A177-3AD203B41FA5}">
                      <a16:colId xmlns:a16="http://schemas.microsoft.com/office/drawing/2014/main" val="209058455"/>
                    </a:ext>
                  </a:extLst>
                </a:gridCol>
                <a:gridCol w="606226">
                  <a:extLst>
                    <a:ext uri="{9D8B030D-6E8A-4147-A177-3AD203B41FA5}">
                      <a16:colId xmlns:a16="http://schemas.microsoft.com/office/drawing/2014/main" val="3695450716"/>
                    </a:ext>
                  </a:extLst>
                </a:gridCol>
                <a:gridCol w="606226">
                  <a:extLst>
                    <a:ext uri="{9D8B030D-6E8A-4147-A177-3AD203B41FA5}">
                      <a16:colId xmlns:a16="http://schemas.microsoft.com/office/drawing/2014/main" val="532004703"/>
                    </a:ext>
                  </a:extLst>
                </a:gridCol>
                <a:gridCol w="606226">
                  <a:extLst>
                    <a:ext uri="{9D8B030D-6E8A-4147-A177-3AD203B41FA5}">
                      <a16:colId xmlns:a16="http://schemas.microsoft.com/office/drawing/2014/main" val="1655199989"/>
                    </a:ext>
                  </a:extLst>
                </a:gridCol>
                <a:gridCol w="606226">
                  <a:extLst>
                    <a:ext uri="{9D8B030D-6E8A-4147-A177-3AD203B41FA5}">
                      <a16:colId xmlns:a16="http://schemas.microsoft.com/office/drawing/2014/main" val="1831719906"/>
                    </a:ext>
                  </a:extLst>
                </a:gridCol>
                <a:gridCol w="606226">
                  <a:extLst>
                    <a:ext uri="{9D8B030D-6E8A-4147-A177-3AD203B41FA5}">
                      <a16:colId xmlns:a16="http://schemas.microsoft.com/office/drawing/2014/main" val="405768715"/>
                    </a:ext>
                  </a:extLst>
                </a:gridCol>
                <a:gridCol w="606226">
                  <a:extLst>
                    <a:ext uri="{9D8B030D-6E8A-4147-A177-3AD203B41FA5}">
                      <a16:colId xmlns:a16="http://schemas.microsoft.com/office/drawing/2014/main" val="3963401791"/>
                    </a:ext>
                  </a:extLst>
                </a:gridCol>
                <a:gridCol w="606226">
                  <a:extLst>
                    <a:ext uri="{9D8B030D-6E8A-4147-A177-3AD203B41FA5}">
                      <a16:colId xmlns:a16="http://schemas.microsoft.com/office/drawing/2014/main" val="1346748074"/>
                    </a:ext>
                  </a:extLst>
                </a:gridCol>
                <a:gridCol w="606226">
                  <a:extLst>
                    <a:ext uri="{9D8B030D-6E8A-4147-A177-3AD203B41FA5}">
                      <a16:colId xmlns:a16="http://schemas.microsoft.com/office/drawing/2014/main" val="3001263481"/>
                    </a:ext>
                  </a:extLst>
                </a:gridCol>
              </a:tblGrid>
              <a:tr h="240005">
                <a:tc>
                  <a:txBody>
                    <a:bodyPr/>
                    <a:lstStyle/>
                    <a:p>
                      <a:endParaRPr lang="en-CA" sz="11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CA" sz="1100" b="0" i="0">
                          <a:effectLst/>
                          <a:latin typeface="Roboto" panose="02000000000000000000" pitchFamily="2" charset="0"/>
                          <a:ea typeface="Roboto" panose="02000000000000000000" pitchFamily="2" charset="0"/>
                          <a:cs typeface="Times New Roman (Body CS)"/>
                        </a:rPr>
                        <a:t>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54854481"/>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Rents paid</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paid per unit</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rPr>
                        <a:t> $35,353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$47,732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$60,420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$73,426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$86,756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$100,420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$114,425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$128,781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406082"/>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collected (14 Dwell households)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$494,951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$668,252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$845,886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$1,027,961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$1,214,587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$1,405,879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$1,601,953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$1,802,929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234019"/>
                  </a:ext>
                </a:extLst>
              </a:tr>
              <a:tr h="421686">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Rolling end of year surplus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$194,394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$262,459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$332,226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$403,736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$477,034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$552,165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$629,174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$708,108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952773"/>
                  </a:ext>
                </a:extLst>
              </a:tr>
              <a:tr h="214081">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065348"/>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Rebates to Dwell residents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solidFill>
                            <a:srgbClr val="000000"/>
                          </a:solidFill>
                          <a:effectLst/>
                          <a:latin typeface="Roboto" panose="02000000000000000000" pitchFamily="2" charset="0"/>
                          <a:ea typeface="Roboto" panose="02000000000000000000" pitchFamily="2" charset="0"/>
                          <a:cs typeface="Times New Roman (Body CS)"/>
                        </a:rPr>
                        <a:t>Rental rebate paid out per Dwell household</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$7,070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$9,546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$12,084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$14,685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$17,351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$20,084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$22,885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$25,756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38723287"/>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Total rental rebates paid out (14 Dwell households)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$98,980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$133,644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$169,176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$205,590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$242,914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$281,176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$320,390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$360,584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53051794"/>
                  </a:ext>
                </a:extLst>
              </a:tr>
              <a:tr h="421686">
                <a:tc>
                  <a:txBody>
                    <a:bodyPr/>
                    <a:lstStyle/>
                    <a:p>
                      <a:pPr marL="52388" indent="0">
                        <a:tabLst/>
                      </a:pPr>
                      <a:endParaRPr lang="en-CA" sz="9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Surplus if all Dwell residents chose to leave in the same year</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Arial" panose="020B0604020202020204" pitchFamily="34" charset="0"/>
                        </a:rPr>
                        <a:t> $95,404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 $128,808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$163,048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$198,144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Arial" panose="020B0604020202020204" pitchFamily="34" charset="0"/>
                        </a:rPr>
                        <a:t>$234,117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Arial" panose="020B0604020202020204" pitchFamily="34" charset="0"/>
                        </a:rPr>
                        <a:t>$270,989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Arial" panose="020B0604020202020204" pitchFamily="34" charset="0"/>
                        </a:rPr>
                        <a:t>$308,784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CA" sz="800" b="0" i="0" u="none" strike="noStrike">
                          <a:solidFill>
                            <a:srgbClr val="000000"/>
                          </a:solidFill>
                          <a:effectLst/>
                          <a:latin typeface="Arial" panose="020B0604020202020204" pitchFamily="34" charset="0"/>
                        </a:rPr>
                        <a:t>$347,523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48024849"/>
                  </a:ext>
                </a:extLst>
              </a:tr>
            </a:tbl>
          </a:graphicData>
        </a:graphic>
      </p:graphicFrame>
      <p:sp>
        <p:nvSpPr>
          <p:cNvPr id="16" name="Rectangle 15">
            <a:extLst>
              <a:ext uri="{FF2B5EF4-FFF2-40B4-BE49-F238E27FC236}">
                <a16:creationId xmlns:a16="http://schemas.microsoft.com/office/drawing/2014/main" id="{06CEF7D4-435D-8A61-C0F6-F07BC53D6EB0}"/>
              </a:ext>
            </a:extLst>
          </p:cNvPr>
          <p:cNvSpPr/>
          <p:nvPr/>
        </p:nvSpPr>
        <p:spPr>
          <a:xfrm>
            <a:off x="89462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Rental Rebate Scenario</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7" name="TextBox 16">
            <a:extLst>
              <a:ext uri="{FF2B5EF4-FFF2-40B4-BE49-F238E27FC236}">
                <a16:creationId xmlns:a16="http://schemas.microsoft.com/office/drawing/2014/main" id="{4C564587-E05E-B706-09E6-55EAD130018E}"/>
              </a:ext>
            </a:extLst>
          </p:cNvPr>
          <p:cNvSpPr txBox="1"/>
          <p:nvPr/>
        </p:nvSpPr>
        <p:spPr>
          <a:xfrm>
            <a:off x="8265216" y="1671638"/>
            <a:ext cx="3313058" cy="1107996"/>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This model shows one possible rental rebate option. For instance, a 10% rental rebate scenario using this project’s assumptions would result in a $6,042 rental rebate at Year 5, which could be matched by philanthropic contributions to bring the total rebate up to $10,000.</a:t>
            </a:r>
          </a:p>
        </p:txBody>
      </p:sp>
      <p:sp>
        <p:nvSpPr>
          <p:cNvPr id="10" name="TextBox 9">
            <a:extLst>
              <a:ext uri="{FF2B5EF4-FFF2-40B4-BE49-F238E27FC236}">
                <a16:creationId xmlns:a16="http://schemas.microsoft.com/office/drawing/2014/main" id="{56E9FDDE-D1EA-124C-FC6B-BE6901AC1F61}"/>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417064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39</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71D8C968-15FF-B1BD-4E3D-64E5E88C5EB3}"/>
              </a:ext>
            </a:extLst>
          </p:cNvPr>
          <p:cNvSpPr/>
          <p:nvPr/>
        </p:nvSpPr>
        <p:spPr>
          <a:xfrm>
            <a:off x="903927" y="1684338"/>
            <a:ext cx="3302947"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2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solidFill>
                  <a:srgbClr val="03539F"/>
                </a:solidFill>
                <a:latin typeface="Roboto Slab" pitchFamily="2" charset="0"/>
                <a:ea typeface="Roboto Slab" pitchFamily="2" charset="0"/>
              </a:rPr>
              <a:t>Single parent with one child, currently on social assistance</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graphicFrame>
        <p:nvGraphicFramePr>
          <p:cNvPr id="12" name="Table 11">
            <a:extLst>
              <a:ext uri="{FF2B5EF4-FFF2-40B4-BE49-F238E27FC236}">
                <a16:creationId xmlns:a16="http://schemas.microsoft.com/office/drawing/2014/main" id="{3BEBDA3A-3095-A60C-FED4-3E2E53996236}"/>
              </a:ext>
            </a:extLst>
          </p:cNvPr>
          <p:cNvGraphicFramePr>
            <a:graphicFrameLocks noGrp="1"/>
          </p:cNvGraphicFramePr>
          <p:nvPr>
            <p:extLst>
              <p:ext uri="{D42A27DB-BD31-4B8C-83A1-F6EECF244321}">
                <p14:modId xmlns:p14="http://schemas.microsoft.com/office/powerpoint/2010/main" val="1197603006"/>
              </p:ext>
            </p:extLst>
          </p:nvPr>
        </p:nvGraphicFramePr>
        <p:xfrm>
          <a:off x="4548188" y="1884150"/>
          <a:ext cx="6517423" cy="4351341"/>
        </p:xfrm>
        <a:graphic>
          <a:graphicData uri="http://schemas.openxmlformats.org/drawingml/2006/table">
            <a:tbl>
              <a:tblPr/>
              <a:tblGrid>
                <a:gridCol w="2062293">
                  <a:extLst>
                    <a:ext uri="{9D8B030D-6E8A-4147-A177-3AD203B41FA5}">
                      <a16:colId xmlns:a16="http://schemas.microsoft.com/office/drawing/2014/main" val="907116561"/>
                    </a:ext>
                  </a:extLst>
                </a:gridCol>
                <a:gridCol w="891026">
                  <a:extLst>
                    <a:ext uri="{9D8B030D-6E8A-4147-A177-3AD203B41FA5}">
                      <a16:colId xmlns:a16="http://schemas.microsoft.com/office/drawing/2014/main" val="3372956927"/>
                    </a:ext>
                  </a:extLst>
                </a:gridCol>
                <a:gridCol w="891026">
                  <a:extLst>
                    <a:ext uri="{9D8B030D-6E8A-4147-A177-3AD203B41FA5}">
                      <a16:colId xmlns:a16="http://schemas.microsoft.com/office/drawing/2014/main" val="2053551241"/>
                    </a:ext>
                  </a:extLst>
                </a:gridCol>
                <a:gridCol w="891026">
                  <a:extLst>
                    <a:ext uri="{9D8B030D-6E8A-4147-A177-3AD203B41FA5}">
                      <a16:colId xmlns:a16="http://schemas.microsoft.com/office/drawing/2014/main" val="2825256318"/>
                    </a:ext>
                  </a:extLst>
                </a:gridCol>
                <a:gridCol w="891026">
                  <a:extLst>
                    <a:ext uri="{9D8B030D-6E8A-4147-A177-3AD203B41FA5}">
                      <a16:colId xmlns:a16="http://schemas.microsoft.com/office/drawing/2014/main" val="2409039903"/>
                    </a:ext>
                  </a:extLst>
                </a:gridCol>
                <a:gridCol w="891026">
                  <a:extLst>
                    <a:ext uri="{9D8B030D-6E8A-4147-A177-3AD203B41FA5}">
                      <a16:colId xmlns:a16="http://schemas.microsoft.com/office/drawing/2014/main" val="3340972835"/>
                    </a:ext>
                  </a:extLst>
                </a:gridCol>
              </a:tblGrid>
              <a:tr h="201273">
                <a:tc gridSpan="6">
                  <a:txBody>
                    <a:bodyPr/>
                    <a:lstStyle/>
                    <a:p>
                      <a:pPr algn="ctr" fontAlgn="ctr"/>
                      <a:r>
                        <a:rPr lang="en-CA" sz="1000" b="1" i="0" u="none" strike="noStrike">
                          <a:solidFill>
                            <a:schemeClr val="bg1"/>
                          </a:solidFill>
                          <a:effectLst/>
                          <a:latin typeface="Roboto" panose="02000000000000000000" pitchFamily="2" charset="0"/>
                          <a:ea typeface="Roboto" panose="02000000000000000000" pitchFamily="2" charset="0"/>
                        </a:rPr>
                        <a:t>Preliminary Year 1 to 5 Proforma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9830293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Revenue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9684052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168,000.00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174,720.00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181,708.80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188,977.15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196,536.24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7532346"/>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Additional Income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8,867.20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9,221.89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9,590.76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9,974.39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10,373.37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892911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Potential Gross Income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176,867.20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183,941.89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191,299.56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198,951.55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206,909.61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0100039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(4,552.80)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(4,734.91)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(4,924.31)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(5,121.28)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(5,326.13)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895055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Bad Debts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(2,653.01)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(2,759.13)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(2,869.49)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(2,984.27)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(3,103.64)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9117741"/>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Others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724721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Vacancy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(7,205.81)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(7,494.04)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(7,793.80)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(8,105.55)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(8,429.78)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26487349"/>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Effective Gross Income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169,661.39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176,447.85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183,505.76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190,845.99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198,479.83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59133642"/>
                  </a:ext>
                </a:extLst>
              </a:tr>
              <a:tr h="153351">
                <a:tc>
                  <a:txBody>
                    <a:bodyPr/>
                    <a:lstStyle/>
                    <a:p>
                      <a:pPr algn="l" fontAlgn="b"/>
                      <a:r>
                        <a:rPr lang="en-CA" sz="800" b="0" i="0" u="none" strike="noStrike">
                          <a:solidFill>
                            <a:schemeClr val="tx1"/>
                          </a:solidFill>
                          <a:effectLst/>
                          <a:latin typeface="Roboto" panose="02000000000000000000" pitchFamily="2" charset="0"/>
                          <a:ea typeface="Roboto" panose="02000000000000000000" pitchFamily="2"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46540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Operating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04704459"/>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Capital Replacement Reserve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11,536.97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11,825.40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12,121.03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12,424.06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12,734.66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932692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Operational Contingency </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2,653.28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2,719.61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2,787.60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2,857.29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2,928.72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107727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98,316.25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100,774.16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103,293.52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105,875.85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108,522.75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222901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56.29%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55.48%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54.68%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221826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54.79%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53.22%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52.45%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9501433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Res. Net Operating Income (NOI)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71,345.14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75,673.69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80,212.25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84,970.14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89,957.08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7230953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Annual Debt Payment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64,851.42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64,851.42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64,851.42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64,851.42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64,851.42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92039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Debt Coverage Ratio (DCR)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7485722"/>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Cash Flow /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6,493.72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10,822.27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15,360.83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20,118.72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25,105.67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42193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Asset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1,240,785.00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1,316,064.12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1,394,995.59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1,477,741.55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1,564,471.00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961176"/>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2461424"/>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Residential Revenue (Per Year)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4.00%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Cap Rate</a:t>
                      </a:r>
                    </a:p>
                  </a:txBody>
                  <a:tcPr marL="0" marR="0" marT="0" marB="0" anchor="ctr">
                    <a:lnL>
                      <a:noFill/>
                    </a:lnL>
                    <a:lnR>
                      <a:noFill/>
                    </a:lnR>
                    <a:lnT>
                      <a:noFill/>
                    </a:lnT>
                    <a:lnB>
                      <a:noFill/>
                    </a:lnB>
                    <a:solidFill>
                      <a:srgbClr val="FFFFFF"/>
                    </a:solidFill>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5.75%</a:t>
                      </a:r>
                    </a:p>
                  </a:txBody>
                  <a:tcPr marL="0" marR="0" marT="0" marB="0" anchor="ctr">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032132092"/>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Expenses (Per Year)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028417071"/>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70565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Accumulated Replacement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11,536.97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23,362.37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35,483.41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47,907.47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60,642.13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678996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Ending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6,493.72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17,315.99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32,676.82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52,795.55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77,901.21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883281"/>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Ending Reserve and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18,030.70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40,678.37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68,160.23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100,703.01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138,543.34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3258628"/>
                  </a:ext>
                </a:extLst>
              </a:tr>
            </a:tbl>
          </a:graphicData>
        </a:graphic>
      </p:graphicFrame>
      <p:sp>
        <p:nvSpPr>
          <p:cNvPr id="13" name="TextBox 12">
            <a:extLst>
              <a:ext uri="{FF2B5EF4-FFF2-40B4-BE49-F238E27FC236}">
                <a16:creationId xmlns:a16="http://schemas.microsoft.com/office/drawing/2014/main" id="{8CEE90C1-B422-4258-4182-C7EE9F46EAE8}"/>
              </a:ext>
            </a:extLst>
          </p:cNvPr>
          <p:cNvSpPr txBox="1"/>
          <p:nvPr/>
        </p:nvSpPr>
        <p:spPr>
          <a:xfrm>
            <a:off x="893763" y="2141598"/>
            <a:ext cx="3302947" cy="3277820"/>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Some of the key assumptions for this archetype include:</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Building: </a:t>
            </a:r>
            <a:r>
              <a:rPr lang="en-US" sz="1100">
                <a:latin typeface="Roboto" panose="02000000000000000000" pitchFamily="2" charset="0"/>
                <a:ea typeface="Roboto" panose="02000000000000000000" pitchFamily="2" charset="0"/>
              </a:rPr>
              <a:t>13 two- and three-bedroom units located on a property already owned by Blue Door, in Newmarket, Ontario</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Contributions: </a:t>
            </a:r>
            <a:r>
              <a:rPr lang="en-US" sz="1100">
                <a:latin typeface="Roboto" panose="02000000000000000000" pitchFamily="2" charset="0"/>
                <a:ea typeface="Roboto" panose="02000000000000000000" pitchFamily="2" charset="0"/>
              </a:rPr>
              <a:t>funding from a program similar to the Rapid Housing Initiative and the National Housing Co-Investment Fund</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Rents: </a:t>
            </a:r>
            <a:r>
              <a:rPr lang="en-US" sz="1100">
                <a:latin typeface="Roboto" panose="02000000000000000000" pitchFamily="2" charset="0"/>
                <a:ea typeface="Roboto" panose="02000000000000000000" pitchFamily="2" charset="0"/>
              </a:rPr>
              <a:t>residents pay $600 (affordable to a household earning $24,000 per year) at Year 1 on move-in and then their household incomes increase by approximately 4% every year, resulting in the ability to afford $1,371 in rent by Year 5</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Features: </a:t>
            </a:r>
            <a:r>
              <a:rPr lang="en-US" sz="1100">
                <a:latin typeface="Roboto" panose="02000000000000000000" pitchFamily="2" charset="0"/>
                <a:ea typeface="Roboto" panose="02000000000000000000" pitchFamily="2" charset="0"/>
              </a:rPr>
              <a:t>accessibility and sustainability features meet minimum National Housing Co-Investment Fund guidelines</a:t>
            </a:r>
          </a:p>
        </p:txBody>
      </p:sp>
      <p:sp>
        <p:nvSpPr>
          <p:cNvPr id="14" name="Rectangle 13">
            <a:extLst>
              <a:ext uri="{FF2B5EF4-FFF2-40B4-BE49-F238E27FC236}">
                <a16:creationId xmlns:a16="http://schemas.microsoft.com/office/drawing/2014/main" id="{448A87F1-23DD-E8FC-5DDC-7A652603DBC6}"/>
              </a:ext>
            </a:extLst>
          </p:cNvPr>
          <p:cNvSpPr/>
          <p:nvPr/>
        </p:nvSpPr>
        <p:spPr>
          <a:xfrm>
            <a:off x="457127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Pro-Forma</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9" name="TextBox 8">
            <a:extLst>
              <a:ext uri="{FF2B5EF4-FFF2-40B4-BE49-F238E27FC236}">
                <a16:creationId xmlns:a16="http://schemas.microsoft.com/office/drawing/2014/main" id="{FDCBA22D-EEC0-B296-3C80-2D65FB9E3A40}"/>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23943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C4F91C4-36D5-6E49-B8A2-B5C4915451E4}"/>
              </a:ext>
            </a:extLst>
          </p:cNvPr>
          <p:cNvSpPr/>
          <p:nvPr/>
        </p:nvSpPr>
        <p:spPr>
          <a:xfrm>
            <a:off x="8065068" y="0"/>
            <a:ext cx="3971358"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D1B28C7-67EB-4541-A332-429CB7813847}"/>
              </a:ext>
            </a:extLst>
          </p:cNvPr>
          <p:cNvSpPr/>
          <p:nvPr/>
        </p:nvSpPr>
        <p:spPr>
          <a:xfrm>
            <a:off x="8256588" y="1665288"/>
            <a:ext cx="3311525" cy="938719"/>
          </a:xfrm>
          <a:prstGeom prst="rect">
            <a:avLst/>
          </a:prstGeom>
        </p:spPr>
        <p:txBody>
          <a:bodyPr wrap="square">
            <a:spAutoFit/>
          </a:bodyPr>
          <a:lstStyle/>
          <a:p>
            <a:pPr lvl="0" defTabSz="514350">
              <a:defRPr/>
            </a:pP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Conventional wisdom supports a “traditional” pathway to permanent housing, consisting of moving along the housing continuum from emergency shelter to transitional housing, and then to a form of rental housing. </a:t>
            </a:r>
          </a:p>
        </p:txBody>
      </p:sp>
      <p:grpSp>
        <p:nvGrpSpPr>
          <p:cNvPr id="21" name="Group 20">
            <a:extLst>
              <a:ext uri="{FF2B5EF4-FFF2-40B4-BE49-F238E27FC236}">
                <a16:creationId xmlns:a16="http://schemas.microsoft.com/office/drawing/2014/main" id="{19DBE566-ECB7-3948-89B8-634C3DA50A72}"/>
              </a:ext>
            </a:extLst>
          </p:cNvPr>
          <p:cNvGrpSpPr/>
          <p:nvPr/>
        </p:nvGrpSpPr>
        <p:grpSpPr>
          <a:xfrm>
            <a:off x="8259450" y="2758582"/>
            <a:ext cx="3308663" cy="1267811"/>
            <a:chOff x="647699" y="4078944"/>
            <a:chExt cx="4304787" cy="1649505"/>
          </a:xfrm>
        </p:grpSpPr>
        <p:pic>
          <p:nvPicPr>
            <p:cNvPr id="22" name="Picture 2" descr="About Affordable Housing in Canada">
              <a:extLst>
                <a:ext uri="{FF2B5EF4-FFF2-40B4-BE49-F238E27FC236}">
                  <a16:creationId xmlns:a16="http://schemas.microsoft.com/office/drawing/2014/main" id="{2FD6A1C8-3F2B-CA4B-B999-E6698A4E3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9" y="4287333"/>
              <a:ext cx="3929067" cy="93110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001A1656-8706-FD4D-8F16-78EA78E79B24}"/>
                </a:ext>
              </a:extLst>
            </p:cNvPr>
            <p:cNvCxnSpPr>
              <a:cxnSpLocks/>
            </p:cNvCxnSpPr>
            <p:nvPr/>
          </p:nvCxnSpPr>
          <p:spPr>
            <a:xfrm>
              <a:off x="822228" y="5455773"/>
              <a:ext cx="3929068"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FC8D20A-CC80-3446-B902-D444C130515A}"/>
                </a:ext>
              </a:extLst>
            </p:cNvPr>
            <p:cNvSpPr/>
            <p:nvPr/>
          </p:nvSpPr>
          <p:spPr>
            <a:xfrm>
              <a:off x="647699" y="4078944"/>
              <a:ext cx="4304787" cy="16495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a:ea typeface="+mn-ea"/>
                <a:cs typeface="+mn-cs"/>
              </a:endParaRPr>
            </a:p>
          </p:txBody>
        </p:sp>
      </p:grpSp>
      <p:sp>
        <p:nvSpPr>
          <p:cNvPr id="20" name="Rectangle 19">
            <a:extLst>
              <a:ext uri="{FF2B5EF4-FFF2-40B4-BE49-F238E27FC236}">
                <a16:creationId xmlns:a16="http://schemas.microsoft.com/office/drawing/2014/main" id="{413F21A9-E7CA-2F46-9328-124C21A05F79}"/>
              </a:ext>
            </a:extLst>
          </p:cNvPr>
          <p:cNvSpPr/>
          <p:nvPr/>
        </p:nvSpPr>
        <p:spPr>
          <a:xfrm>
            <a:off x="6372705" y="1337385"/>
            <a:ext cx="5034812" cy="323165"/>
          </a:xfrm>
          <a:prstGeom prst="rect">
            <a:avLst/>
          </a:prstGeom>
        </p:spPr>
        <p:txBody>
          <a:bodyPr wrap="square">
            <a:spAutoFit/>
          </a:bodyPr>
          <a:lstStyle/>
          <a:p>
            <a:pPr lvl="0" defTabSz="514350">
              <a:defRPr/>
            </a:pPr>
            <a:r>
              <a:rPr lang="en-CA" sz="1500">
                <a:solidFill>
                  <a:schemeClr val="bg1"/>
                </a:solidFill>
                <a:latin typeface="Roboto Condensed" charset="0"/>
                <a:ea typeface="Roboto Condensed" charset="0"/>
                <a:cs typeface="Roboto Condensed" charset="0"/>
              </a:rPr>
              <a:t>d</a:t>
            </a:r>
          </a:p>
        </p:txBody>
      </p:sp>
      <p:sp>
        <p:nvSpPr>
          <p:cNvPr id="3" name="Rectangle 2">
            <a:extLst>
              <a:ext uri="{FF2B5EF4-FFF2-40B4-BE49-F238E27FC236}">
                <a16:creationId xmlns:a16="http://schemas.microsoft.com/office/drawing/2014/main" id="{DE3E22CE-692F-F44C-811F-7D7695231C25}"/>
              </a:ext>
            </a:extLst>
          </p:cNvPr>
          <p:cNvSpPr/>
          <p:nvPr/>
        </p:nvSpPr>
        <p:spPr>
          <a:xfrm>
            <a:off x="8256588" y="4244675"/>
            <a:ext cx="3311526" cy="1277273"/>
          </a:xfrm>
          <a:prstGeom prst="rect">
            <a:avLst/>
          </a:prstGeom>
        </p:spPr>
        <p:txBody>
          <a:bodyPr wrap="square">
            <a:spAutoFit/>
          </a:bodyPr>
          <a:lstStyle/>
          <a:p>
            <a:pPr>
              <a:defRPr/>
            </a:pP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This Lab seeks to envision a new journey, where we challenge the current pathway along the housing continuum. The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desired outcome</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to give people access to the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equity-building opportunities </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that exist in the ownership real estate market, as well as the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sense of security and control </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that come with being a homeowner.</a:t>
            </a:r>
          </a:p>
        </p:txBody>
      </p:sp>
      <p:pic>
        <p:nvPicPr>
          <p:cNvPr id="5" name="Graphic 4" descr="Key outline">
            <a:extLst>
              <a:ext uri="{FF2B5EF4-FFF2-40B4-BE49-F238E27FC236}">
                <a16:creationId xmlns:a16="http://schemas.microsoft.com/office/drawing/2014/main" id="{323AD7DC-439A-634A-815A-5474D0C348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6300" y="2382220"/>
            <a:ext cx="536530" cy="536530"/>
          </a:xfrm>
          <a:prstGeom prst="rect">
            <a:avLst/>
          </a:prstGeom>
        </p:spPr>
      </p:pic>
      <p:sp>
        <p:nvSpPr>
          <p:cNvPr id="29" name="Rectangle 28">
            <a:extLst>
              <a:ext uri="{FF2B5EF4-FFF2-40B4-BE49-F238E27FC236}">
                <a16:creationId xmlns:a16="http://schemas.microsoft.com/office/drawing/2014/main" id="{75AB271D-7297-6D4F-BB0D-2921C23CB40D}"/>
              </a:ext>
            </a:extLst>
          </p:cNvPr>
          <p:cNvSpPr/>
          <p:nvPr/>
        </p:nvSpPr>
        <p:spPr>
          <a:xfrm>
            <a:off x="8265166" y="1355293"/>
            <a:ext cx="3302947" cy="307777"/>
          </a:xfrm>
          <a:prstGeom prst="rect">
            <a:avLst/>
          </a:prstGeom>
          <a:noFill/>
          <a:ln>
            <a:noFill/>
          </a:ln>
        </p:spPr>
        <p:txBody>
          <a:bodyPr wrap="square">
            <a:spAutoFit/>
          </a:bodyPr>
          <a:lstStyle/>
          <a:p>
            <a:pPr lvl="0">
              <a:defRPr/>
            </a:pPr>
            <a:r>
              <a:rPr lang="en-CA" sz="1400" b="1" kern="0">
                <a:solidFill>
                  <a:schemeClr val="accent1"/>
                </a:solidFill>
                <a:latin typeface="Roboto Slab" pitchFamily="2" charset="0"/>
                <a:ea typeface="Roboto Slab" pitchFamily="2" charset="0"/>
              </a:rPr>
              <a:t>A New Journey</a:t>
            </a:r>
          </a:p>
        </p:txBody>
      </p:sp>
      <p:sp>
        <p:nvSpPr>
          <p:cNvPr id="32" name="Rectangle 31">
            <a:extLst>
              <a:ext uri="{FF2B5EF4-FFF2-40B4-BE49-F238E27FC236}">
                <a16:creationId xmlns:a16="http://schemas.microsoft.com/office/drawing/2014/main" id="{EABA8371-7398-E140-9171-500466221F04}"/>
              </a:ext>
            </a:extLst>
          </p:cNvPr>
          <p:cNvSpPr/>
          <p:nvPr/>
        </p:nvSpPr>
        <p:spPr>
          <a:xfrm>
            <a:off x="4541133" y="1665288"/>
            <a:ext cx="3313112" cy="769441"/>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The development and delivery of a radical new supportive affordable housing program requires working through three key dimensions of existing housing models:</a:t>
            </a:r>
            <a:endParaRPr lang="en-CA" sz="1100">
              <a:latin typeface="Roboto" panose="02000000000000000000" pitchFamily="2" charset="0"/>
              <a:ea typeface="Roboto" panose="02000000000000000000" pitchFamily="2" charset="0"/>
              <a:cs typeface="Roboto" panose="02000000000000000000" pitchFamily="2" charset="0"/>
            </a:endParaRPr>
          </a:p>
        </p:txBody>
      </p:sp>
      <p:sp>
        <p:nvSpPr>
          <p:cNvPr id="33" name="Slide Number Placeholder 1">
            <a:extLst>
              <a:ext uri="{FF2B5EF4-FFF2-40B4-BE49-F238E27FC236}">
                <a16:creationId xmlns:a16="http://schemas.microsoft.com/office/drawing/2014/main" id="{CEF80D24-5EF2-A24C-89DB-A3EA0EAEF1B0}"/>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04CA875B-4049-FD43-8E52-06598B079EE6}"/>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Where we Started</a:t>
            </a:r>
          </a:p>
        </p:txBody>
      </p:sp>
      <p:sp>
        <p:nvSpPr>
          <p:cNvPr id="2" name="Rectangle 1">
            <a:extLst>
              <a:ext uri="{FF2B5EF4-FFF2-40B4-BE49-F238E27FC236}">
                <a16:creationId xmlns:a16="http://schemas.microsoft.com/office/drawing/2014/main" id="{F7F7039E-2476-AF4C-A99C-C94A327CA199}"/>
              </a:ext>
            </a:extLst>
          </p:cNvPr>
          <p:cNvSpPr/>
          <p:nvPr/>
        </p:nvSpPr>
        <p:spPr>
          <a:xfrm>
            <a:off x="874713" y="1665288"/>
            <a:ext cx="3313112" cy="3647152"/>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The rising cost of housing and lack of available rental options across urban regions in Canada like York Region has put strain on emergency housing systems, which are seeing longer shelter stays from people who cannot secure rental housing, as well as recurring cycles of homelessness when people are not able to maintain their housing. </a:t>
            </a:r>
          </a:p>
          <a:p>
            <a:endParaRPr lang="en-CA" sz="110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The Lab Team consisting of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Blue Door</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in partnership with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Habitat for Humanity GTA</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and in collaboration with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SHS Consulting</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is looking to design, test, and implement a new supportive housing model that would offer residents more benefits than traditional rental housing—ones that are akin to homeownership.</a:t>
            </a:r>
          </a:p>
          <a:p>
            <a:endParaRPr lang="en-CA" sz="110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This Lab aims to help young adults, families, and other groups obtain true housing stability and security of tenure through this new model that challenges our existing understanding of “rental” and “ownership” tenures.</a:t>
            </a:r>
          </a:p>
        </p:txBody>
      </p:sp>
      <p:pic>
        <p:nvPicPr>
          <p:cNvPr id="7" name="Graphic 6" descr="Piggy Bank outline">
            <a:extLst>
              <a:ext uri="{FF2B5EF4-FFF2-40B4-BE49-F238E27FC236}">
                <a16:creationId xmlns:a16="http://schemas.microsoft.com/office/drawing/2014/main" id="{EDB908F8-A6DB-A14C-A4BD-BA6F8E2174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58236" y="3777929"/>
            <a:ext cx="506938" cy="506938"/>
          </a:xfrm>
          <a:prstGeom prst="rect">
            <a:avLst/>
          </a:prstGeom>
        </p:spPr>
      </p:pic>
      <p:pic>
        <p:nvPicPr>
          <p:cNvPr id="9" name="Graphic 8" descr="Home1 outline">
            <a:extLst>
              <a:ext uri="{FF2B5EF4-FFF2-40B4-BE49-F238E27FC236}">
                <a16:creationId xmlns:a16="http://schemas.microsoft.com/office/drawing/2014/main" id="{91DDF8E8-8F2D-6E45-93DE-530DC1800A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58236" y="5029631"/>
            <a:ext cx="485715" cy="485715"/>
          </a:xfrm>
          <a:prstGeom prst="rect">
            <a:avLst/>
          </a:prstGeom>
        </p:spPr>
      </p:pic>
      <p:sp>
        <p:nvSpPr>
          <p:cNvPr id="25" name="TextBox 24">
            <a:extLst>
              <a:ext uri="{FF2B5EF4-FFF2-40B4-BE49-F238E27FC236}">
                <a16:creationId xmlns:a16="http://schemas.microsoft.com/office/drawing/2014/main" id="{A6416DCD-24FC-D844-9DB2-10E0BD8CFE63}"/>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cxnSp>
        <p:nvCxnSpPr>
          <p:cNvPr id="26" name="Straight Connector 25">
            <a:extLst>
              <a:ext uri="{FF2B5EF4-FFF2-40B4-BE49-F238E27FC236}">
                <a16:creationId xmlns:a16="http://schemas.microsoft.com/office/drawing/2014/main" id="{30372652-92BC-1B47-B45C-2C7D7B37F7E0}"/>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34F3296-8AF5-564F-914F-501141741FCE}"/>
              </a:ext>
            </a:extLst>
          </p:cNvPr>
          <p:cNvSpPr/>
          <p:nvPr/>
        </p:nvSpPr>
        <p:spPr>
          <a:xfrm>
            <a:off x="4558236" y="2815730"/>
            <a:ext cx="3306057" cy="938719"/>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Exploring new relationships and roles between different players involved in the housing model (e.g., residents, owner, service provider, property manager, funder) that result in more benefits for the residents than traditional rental arrangements</a:t>
            </a:r>
          </a:p>
        </p:txBody>
      </p:sp>
      <p:sp>
        <p:nvSpPr>
          <p:cNvPr id="39" name="Rectangle 38">
            <a:extLst>
              <a:ext uri="{FF2B5EF4-FFF2-40B4-BE49-F238E27FC236}">
                <a16:creationId xmlns:a16="http://schemas.microsoft.com/office/drawing/2014/main" id="{647C4F33-45E2-B34A-AA3C-29B006449F6C}"/>
              </a:ext>
            </a:extLst>
          </p:cNvPr>
          <p:cNvSpPr/>
          <p:nvPr/>
        </p:nvSpPr>
        <p:spPr>
          <a:xfrm>
            <a:off x="4558236" y="4245592"/>
            <a:ext cx="3313112" cy="769441"/>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rPr>
              <a:t>Exploring new ways for residents to earn “equity” throughout the course of their tenure, while ensuring long-term financial sustainability for the housing provider</a:t>
            </a:r>
          </a:p>
        </p:txBody>
      </p:sp>
      <p:sp>
        <p:nvSpPr>
          <p:cNvPr id="40" name="Rectangle 39">
            <a:extLst>
              <a:ext uri="{FF2B5EF4-FFF2-40B4-BE49-F238E27FC236}">
                <a16:creationId xmlns:a16="http://schemas.microsoft.com/office/drawing/2014/main" id="{0E7632E0-3F91-AC42-9E70-1AC1168EEBD3}"/>
              </a:ext>
            </a:extLst>
          </p:cNvPr>
          <p:cNvSpPr/>
          <p:nvPr/>
        </p:nvSpPr>
        <p:spPr>
          <a:xfrm>
            <a:off x="4558236" y="5499543"/>
            <a:ext cx="3313112" cy="769441"/>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rPr>
              <a:t>Exploring new ways to serve and support residents before and during their tenancy to create more positive housing experiences, reducing existing “pain points”</a:t>
            </a:r>
          </a:p>
        </p:txBody>
      </p:sp>
      <p:sp>
        <p:nvSpPr>
          <p:cNvPr id="41" name="Rectangle 40">
            <a:extLst>
              <a:ext uri="{FF2B5EF4-FFF2-40B4-BE49-F238E27FC236}">
                <a16:creationId xmlns:a16="http://schemas.microsoft.com/office/drawing/2014/main" id="{AEB02198-BBBF-BD4D-B06D-9A3635A6878F}"/>
              </a:ext>
            </a:extLst>
          </p:cNvPr>
          <p:cNvSpPr/>
          <p:nvPr/>
        </p:nvSpPr>
        <p:spPr>
          <a:xfrm>
            <a:off x="5110893" y="2513928"/>
            <a:ext cx="1444062" cy="26161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1">
                <a:solidFill>
                  <a:srgbClr val="000000"/>
                </a:solidFill>
                <a:latin typeface="Roboto Slab" pitchFamily="2" charset="0"/>
                <a:ea typeface="Roboto Slab" pitchFamily="2" charset="0"/>
                <a:cs typeface="Roboto Condensed" charset="0"/>
              </a:rPr>
              <a:t>Governance Model</a:t>
            </a:r>
            <a:endParaRPr kumimoji="0" lang="en-US" sz="11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endParaRPr>
          </a:p>
        </p:txBody>
      </p:sp>
      <p:sp>
        <p:nvSpPr>
          <p:cNvPr id="42" name="Rectangle 41">
            <a:extLst>
              <a:ext uri="{FF2B5EF4-FFF2-40B4-BE49-F238E27FC236}">
                <a16:creationId xmlns:a16="http://schemas.microsoft.com/office/drawing/2014/main" id="{0B844CED-6D6A-5D45-B041-D5716F821966}"/>
              </a:ext>
            </a:extLst>
          </p:cNvPr>
          <p:cNvSpPr/>
          <p:nvPr/>
        </p:nvSpPr>
        <p:spPr>
          <a:xfrm>
            <a:off x="5110893" y="3937157"/>
            <a:ext cx="1170861" cy="26161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1">
                <a:solidFill>
                  <a:srgbClr val="000000"/>
                </a:solidFill>
                <a:latin typeface="Roboto Slab" pitchFamily="2" charset="0"/>
                <a:ea typeface="Roboto Slab" pitchFamily="2" charset="0"/>
                <a:cs typeface="Roboto Condensed" charset="0"/>
              </a:rPr>
              <a:t>Finance Model</a:t>
            </a:r>
            <a:endParaRPr kumimoji="0" lang="en-US" sz="11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endParaRPr>
          </a:p>
        </p:txBody>
      </p:sp>
      <p:sp>
        <p:nvSpPr>
          <p:cNvPr id="43" name="Rectangle 42">
            <a:extLst>
              <a:ext uri="{FF2B5EF4-FFF2-40B4-BE49-F238E27FC236}">
                <a16:creationId xmlns:a16="http://schemas.microsoft.com/office/drawing/2014/main" id="{9250E940-0C95-4544-9BBB-450157F5F013}"/>
              </a:ext>
            </a:extLst>
          </p:cNvPr>
          <p:cNvSpPr/>
          <p:nvPr/>
        </p:nvSpPr>
        <p:spPr>
          <a:xfrm>
            <a:off x="5110893" y="5192529"/>
            <a:ext cx="1131832" cy="26161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b="1">
                <a:solidFill>
                  <a:srgbClr val="000000"/>
                </a:solidFill>
                <a:latin typeface="Roboto Slab" pitchFamily="2" charset="0"/>
                <a:ea typeface="Roboto Slab" pitchFamily="2" charset="0"/>
                <a:cs typeface="Roboto Condensed" charset="0"/>
              </a:rPr>
              <a:t>Service Model</a:t>
            </a:r>
            <a:endParaRPr kumimoji="0" lang="en-US" sz="11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endParaRPr>
          </a:p>
        </p:txBody>
      </p:sp>
      <p:sp>
        <p:nvSpPr>
          <p:cNvPr id="31" name="Title 1">
            <a:extLst>
              <a:ext uri="{FF2B5EF4-FFF2-40B4-BE49-F238E27FC236}">
                <a16:creationId xmlns:a16="http://schemas.microsoft.com/office/drawing/2014/main" id="{DA5C9E52-279B-6741-AC61-6C0C22C6DCF7}"/>
              </a:ext>
            </a:extLst>
          </p:cNvPr>
          <p:cNvSpPr txBox="1">
            <a:spLocks/>
          </p:cNvSpPr>
          <p:nvPr/>
        </p:nvSpPr>
        <p:spPr>
          <a:xfrm>
            <a:off x="874718" y="476250"/>
            <a:ext cx="4944575"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500">
                <a:solidFill>
                  <a:srgbClr val="03539F"/>
                </a:solidFill>
                <a:latin typeface="Roboto Slab Black" pitchFamily="2" charset="0"/>
                <a:ea typeface="Roboto Slab Black" pitchFamily="2" charset="0"/>
              </a:rPr>
              <a:t>Breaking Away from Traditional Housing Pathways</a:t>
            </a:r>
          </a:p>
          <a:p>
            <a:pPr lvl="0">
              <a:defRPr/>
            </a:pPr>
            <a:endParaRPr lang="en-US" sz="2500">
              <a:solidFill>
                <a:srgbClr val="03539F"/>
              </a:solidFill>
              <a:latin typeface="Roboto Slab Black" pitchFamily="2" charset="0"/>
              <a:ea typeface="Roboto Slab Black" pitchFamily="2" charset="0"/>
            </a:endParaRPr>
          </a:p>
        </p:txBody>
      </p:sp>
    </p:spTree>
    <p:extLst>
      <p:ext uri="{BB962C8B-B14F-4D97-AF65-F5344CB8AC3E}">
        <p14:creationId xmlns:p14="http://schemas.microsoft.com/office/powerpoint/2010/main" val="1116752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40</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AFB13D0C-E787-0D9A-46D6-819549185643}"/>
              </a:ext>
            </a:extLst>
          </p:cNvPr>
          <p:cNvSpPr txBox="1"/>
          <p:nvPr/>
        </p:nvSpPr>
        <p:spPr>
          <a:xfrm>
            <a:off x="904037" y="1684338"/>
            <a:ext cx="6983301" cy="938719"/>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The following table provides a snapshot of the potential Dwell resident rental rebates at </a:t>
            </a:r>
            <a:r>
              <a:rPr lang="en-CA" sz="1100" b="1">
                <a:latin typeface="Roboto" panose="02000000000000000000" pitchFamily="2" charset="0"/>
                <a:ea typeface="Roboto" panose="02000000000000000000" pitchFamily="2" charset="0"/>
              </a:rPr>
              <a:t>8% of rent paid </a:t>
            </a:r>
            <a:r>
              <a:rPr lang="en-CA" sz="1100">
                <a:latin typeface="Roboto" panose="02000000000000000000" pitchFamily="2" charset="0"/>
                <a:ea typeface="Roboto" panose="02000000000000000000" pitchFamily="2" charset="0"/>
              </a:rPr>
              <a:t>at the five- to ten-year marks. The surplus is calculated assuming all Dwell residents leave in the same year (the most conservative scenario), however Dwell residents will leave on their own accord. For this archetype, this percentage rental rebate was the highest percentage that was financially feasible given the other assumptions in this model.</a:t>
            </a:r>
          </a:p>
        </p:txBody>
      </p:sp>
      <p:graphicFrame>
        <p:nvGraphicFramePr>
          <p:cNvPr id="15" name="Table 14">
            <a:extLst>
              <a:ext uri="{FF2B5EF4-FFF2-40B4-BE49-F238E27FC236}">
                <a16:creationId xmlns:a16="http://schemas.microsoft.com/office/drawing/2014/main" id="{05836950-543D-0866-ECD2-B64EB9830C34}"/>
              </a:ext>
            </a:extLst>
          </p:cNvPr>
          <p:cNvGraphicFramePr>
            <a:graphicFrameLocks noGrp="1"/>
          </p:cNvGraphicFramePr>
          <p:nvPr>
            <p:extLst>
              <p:ext uri="{D42A27DB-BD31-4B8C-83A1-F6EECF244321}">
                <p14:modId xmlns:p14="http://schemas.microsoft.com/office/powerpoint/2010/main" val="1195351341"/>
              </p:ext>
            </p:extLst>
          </p:nvPr>
        </p:nvGraphicFramePr>
        <p:xfrm>
          <a:off x="904037" y="2762332"/>
          <a:ext cx="5772543" cy="2984202"/>
        </p:xfrm>
        <a:graphic>
          <a:graphicData uri="http://schemas.openxmlformats.org/drawingml/2006/table">
            <a:tbl>
              <a:tblPr/>
              <a:tblGrid>
                <a:gridCol w="598487">
                  <a:extLst>
                    <a:ext uri="{9D8B030D-6E8A-4147-A177-3AD203B41FA5}">
                      <a16:colId xmlns:a16="http://schemas.microsoft.com/office/drawing/2014/main" val="3665634988"/>
                    </a:ext>
                  </a:extLst>
                </a:gridCol>
                <a:gridCol w="1536700">
                  <a:extLst>
                    <a:ext uri="{9D8B030D-6E8A-4147-A177-3AD203B41FA5}">
                      <a16:colId xmlns:a16="http://schemas.microsoft.com/office/drawing/2014/main" val="209058455"/>
                    </a:ext>
                  </a:extLst>
                </a:gridCol>
                <a:gridCol w="606226">
                  <a:extLst>
                    <a:ext uri="{9D8B030D-6E8A-4147-A177-3AD203B41FA5}">
                      <a16:colId xmlns:a16="http://schemas.microsoft.com/office/drawing/2014/main" val="1655199989"/>
                    </a:ext>
                  </a:extLst>
                </a:gridCol>
                <a:gridCol w="606226">
                  <a:extLst>
                    <a:ext uri="{9D8B030D-6E8A-4147-A177-3AD203B41FA5}">
                      <a16:colId xmlns:a16="http://schemas.microsoft.com/office/drawing/2014/main" val="1831719906"/>
                    </a:ext>
                  </a:extLst>
                </a:gridCol>
                <a:gridCol w="606226">
                  <a:extLst>
                    <a:ext uri="{9D8B030D-6E8A-4147-A177-3AD203B41FA5}">
                      <a16:colId xmlns:a16="http://schemas.microsoft.com/office/drawing/2014/main" val="405768715"/>
                    </a:ext>
                  </a:extLst>
                </a:gridCol>
                <a:gridCol w="606226">
                  <a:extLst>
                    <a:ext uri="{9D8B030D-6E8A-4147-A177-3AD203B41FA5}">
                      <a16:colId xmlns:a16="http://schemas.microsoft.com/office/drawing/2014/main" val="3963401791"/>
                    </a:ext>
                  </a:extLst>
                </a:gridCol>
                <a:gridCol w="606226">
                  <a:extLst>
                    <a:ext uri="{9D8B030D-6E8A-4147-A177-3AD203B41FA5}">
                      <a16:colId xmlns:a16="http://schemas.microsoft.com/office/drawing/2014/main" val="1346748074"/>
                    </a:ext>
                  </a:extLst>
                </a:gridCol>
                <a:gridCol w="606226">
                  <a:extLst>
                    <a:ext uri="{9D8B030D-6E8A-4147-A177-3AD203B41FA5}">
                      <a16:colId xmlns:a16="http://schemas.microsoft.com/office/drawing/2014/main" val="3001263481"/>
                    </a:ext>
                  </a:extLst>
                </a:gridCol>
              </a:tblGrid>
              <a:tr h="240005">
                <a:tc>
                  <a:txBody>
                    <a:bodyPr/>
                    <a:lstStyle/>
                    <a:p>
                      <a:endParaRPr lang="en-CA" sz="11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CA" sz="1100" b="0" i="0">
                          <a:effectLst/>
                          <a:latin typeface="Roboto" panose="02000000000000000000" pitchFamily="2" charset="0"/>
                          <a:ea typeface="Roboto" panose="02000000000000000000" pitchFamily="2" charset="0"/>
                          <a:cs typeface="Times New Roman (Body CS)"/>
                        </a:rPr>
                        <a:t>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54854481"/>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Rents paid</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paid per unit</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$70,688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$86,566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$103,080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$120,254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$138,115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$156,690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406082"/>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collected (14 Dwell households)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$918,941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$1,125,360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$1,340,036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$1,563,298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$1,795,492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$2,036,973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234019"/>
                  </a:ext>
                </a:extLst>
              </a:tr>
              <a:tr h="421686">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Rolling end of year surplus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$77,901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$108,233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$144,041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$185,585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$233,138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$286,984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952773"/>
                  </a:ext>
                </a:extLst>
              </a:tr>
              <a:tr h="214081">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065348"/>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Rebates to Dwell residents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solidFill>
                            <a:srgbClr val="000000"/>
                          </a:solidFill>
                          <a:effectLst/>
                          <a:latin typeface="Roboto" panose="02000000000000000000" pitchFamily="2" charset="0"/>
                          <a:ea typeface="Roboto" panose="02000000000000000000" pitchFamily="2" charset="0"/>
                          <a:cs typeface="Times New Roman (Body CS)"/>
                        </a:rPr>
                        <a:t>Rental rebate paid out per Dwell household</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$5,655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$6,925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$8,246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$9,620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$11,049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$12,535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38723287"/>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Total rental rebates paid out (13 Dwell households)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$73,515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$90,029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$107,203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$125,064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$143,639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$162,958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53051794"/>
                  </a:ext>
                </a:extLst>
              </a:tr>
              <a:tr h="421686">
                <a:tc>
                  <a:txBody>
                    <a:bodyPr/>
                    <a:lstStyle/>
                    <a:p>
                      <a:pPr marL="52388" indent="0">
                        <a:tabLst/>
                      </a:pPr>
                      <a:endParaRPr lang="en-CA" sz="9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Surplus if all Dwell residents chose to leave in the same year</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$4,386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$18,204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$36,838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$60,521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$89,499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$124,026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48024849"/>
                  </a:ext>
                </a:extLst>
              </a:tr>
            </a:tbl>
          </a:graphicData>
        </a:graphic>
      </p:graphicFrame>
      <p:sp>
        <p:nvSpPr>
          <p:cNvPr id="16" name="Rectangle 15">
            <a:extLst>
              <a:ext uri="{FF2B5EF4-FFF2-40B4-BE49-F238E27FC236}">
                <a16:creationId xmlns:a16="http://schemas.microsoft.com/office/drawing/2014/main" id="{06CEF7D4-435D-8A61-C0F6-F07BC53D6EB0}"/>
              </a:ext>
            </a:extLst>
          </p:cNvPr>
          <p:cNvSpPr/>
          <p:nvPr/>
        </p:nvSpPr>
        <p:spPr>
          <a:xfrm>
            <a:off x="89462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Rental Rebate Scenario</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2" name="Rectangle 11">
            <a:extLst>
              <a:ext uri="{FF2B5EF4-FFF2-40B4-BE49-F238E27FC236}">
                <a16:creationId xmlns:a16="http://schemas.microsoft.com/office/drawing/2014/main" id="{71F621C0-380B-C940-56B8-E6B0F0966CD9}"/>
              </a:ext>
            </a:extLst>
          </p:cNvPr>
          <p:cNvSpPr/>
          <p:nvPr/>
        </p:nvSpPr>
        <p:spPr>
          <a:xfrm>
            <a:off x="904037" y="499702"/>
            <a:ext cx="3302947"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u="none" strike="noStrike" kern="0" cap="none" spc="0" normalizeH="0" baseline="0" noProof="0">
                <a:ln>
                  <a:noFill/>
                </a:ln>
                <a:solidFill>
                  <a:srgbClr val="03539F"/>
                </a:solidFill>
                <a:effectLst/>
                <a:uLnTx/>
                <a:uFillTx/>
                <a:latin typeface="Roboto Condensed" panose="02000000000000000000" pitchFamily="2" charset="0"/>
                <a:ea typeface="Roboto Condensed" panose="02000000000000000000" pitchFamily="2" charset="0"/>
              </a:rPr>
              <a:t>ARCHETYPE 2 </a:t>
            </a:r>
            <a:r>
              <a:rPr kumimoji="0" lang="en-CA" sz="1000" i="0" u="none" strike="noStrike" kern="0" cap="none" spc="0" normalizeH="0" baseline="0" noProof="0">
                <a:ln>
                  <a:noFill/>
                </a:ln>
                <a:solidFill>
                  <a:schemeClr val="accent5"/>
                </a:solidFill>
                <a:effectLst/>
                <a:uLnTx/>
                <a:uFillTx/>
                <a:latin typeface="Roboto Slab" pitchFamily="2" charset="0"/>
                <a:ea typeface="Roboto Slab" pitchFamily="2" charset="0"/>
                <a:cs typeface="+mn-cs"/>
              </a:rPr>
              <a:t>●</a:t>
            </a:r>
            <a:r>
              <a:rPr kumimoji="0" lang="en-CA" sz="1000" i="0" u="none" strike="noStrike" kern="0" cap="none" spc="0" normalizeH="0" baseline="0" noProof="0">
                <a:ln>
                  <a:noFill/>
                </a:ln>
                <a:solidFill>
                  <a:srgbClr val="03539F"/>
                </a:solidFill>
                <a:effectLst/>
                <a:uLnTx/>
                <a:uFillTx/>
                <a:latin typeface="Roboto Slab" pitchFamily="2" charset="0"/>
                <a:ea typeface="Roboto Slab" pitchFamily="2" charset="0"/>
                <a:cs typeface="+mn-cs"/>
              </a:rPr>
              <a:t> </a:t>
            </a:r>
            <a:r>
              <a:rPr lang="en-CA" sz="1000" b="1" kern="0">
                <a:solidFill>
                  <a:srgbClr val="03539F"/>
                </a:solidFill>
                <a:latin typeface="Roboto Slab" pitchFamily="2" charset="0"/>
                <a:ea typeface="Roboto Slab" pitchFamily="2" charset="0"/>
              </a:rPr>
              <a:t>Single parent with one child, currently on social assistance</a:t>
            </a:r>
            <a:endParaRPr kumimoji="0" lang="en-US" sz="10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7" name="TextBox 16">
            <a:extLst>
              <a:ext uri="{FF2B5EF4-FFF2-40B4-BE49-F238E27FC236}">
                <a16:creationId xmlns:a16="http://schemas.microsoft.com/office/drawing/2014/main" id="{0AC3CA11-3C0A-A4F1-F912-51648E8CCF2F}"/>
              </a:ext>
            </a:extLst>
          </p:cNvPr>
          <p:cNvSpPr txBox="1"/>
          <p:nvPr/>
        </p:nvSpPr>
        <p:spPr>
          <a:xfrm>
            <a:off x="8265216" y="1671638"/>
            <a:ext cx="3313058" cy="1277273"/>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This model shows one possible rental rebate option. </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For instance, if residents were able to wait until Year 7 to be eligible for the rental rebate, the Dwell model could provide rental rebates of 10% of rent paid or equal to $10,308 at Year 7.</a:t>
            </a:r>
          </a:p>
        </p:txBody>
      </p:sp>
      <p:sp>
        <p:nvSpPr>
          <p:cNvPr id="10" name="TextBox 9">
            <a:extLst>
              <a:ext uri="{FF2B5EF4-FFF2-40B4-BE49-F238E27FC236}">
                <a16:creationId xmlns:a16="http://schemas.microsoft.com/office/drawing/2014/main" id="{9412884E-3B7F-ED44-875B-F52AA3A57EA3}"/>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571776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41</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71D8C968-15FF-B1BD-4E3D-64E5E88C5EB3}"/>
              </a:ext>
            </a:extLst>
          </p:cNvPr>
          <p:cNvSpPr/>
          <p:nvPr/>
        </p:nvSpPr>
        <p:spPr>
          <a:xfrm>
            <a:off x="903927" y="1684338"/>
            <a:ext cx="3302947" cy="400110"/>
          </a:xfrm>
          <a:prstGeom prst="rect">
            <a:avLst/>
          </a:prstGeom>
          <a:noFill/>
          <a:ln>
            <a:noFill/>
          </a:ln>
        </p:spPr>
        <p:txBody>
          <a:bodyPr wrap="square">
            <a:spAutoFit/>
          </a:bodyPr>
          <a:lstStyle/>
          <a:p>
            <a:pPr lvl="0">
              <a:defRPr/>
            </a:pPr>
            <a:r>
              <a:rPr lang="en-CA" sz="1000" kern="0">
                <a:solidFill>
                  <a:srgbClr val="03539F"/>
                </a:solidFill>
                <a:latin typeface="Roboto Condensed" panose="02000000000000000000" pitchFamily="2" charset="0"/>
                <a:ea typeface="Roboto Condensed" panose="02000000000000000000" pitchFamily="2" charset="0"/>
              </a:rPr>
              <a:t>ARCHETYPE 3 </a:t>
            </a:r>
            <a:r>
              <a:rPr lang="en-CA" sz="1000" kern="0">
                <a:solidFill>
                  <a:schemeClr val="accent5"/>
                </a:solidFill>
                <a:latin typeface="Roboto Slab" pitchFamily="2" charset="0"/>
                <a:ea typeface="Roboto Slab" pitchFamily="2" charset="0"/>
              </a:rPr>
              <a:t>●</a:t>
            </a:r>
            <a:r>
              <a:rPr lang="en-CA" sz="1000" kern="0">
                <a:solidFill>
                  <a:srgbClr val="03539F"/>
                </a:solidFill>
                <a:latin typeface="Roboto Slab" pitchFamily="2" charset="0"/>
                <a:ea typeface="Roboto Slab" pitchFamily="2" charset="0"/>
              </a:rPr>
              <a:t> </a:t>
            </a:r>
            <a:r>
              <a:rPr lang="en-CA" sz="1000" b="1" kern="0">
                <a:solidFill>
                  <a:srgbClr val="03539F"/>
                </a:solidFill>
                <a:latin typeface="Roboto Slab" pitchFamily="2" charset="0"/>
                <a:ea typeface="Roboto Slab" pitchFamily="2" charset="0"/>
              </a:rPr>
              <a:t>Couple with three children, both parents employed at minimum wage</a:t>
            </a:r>
            <a:endParaRPr lang="en-US" sz="1000" b="1" kern="0">
              <a:solidFill>
                <a:srgbClr val="03539F"/>
              </a:solidFill>
              <a:latin typeface="Roboto Slab" pitchFamily="2" charset="0"/>
              <a:ea typeface="Roboto Slab" pitchFamily="2" charset="0"/>
            </a:endParaRPr>
          </a:p>
        </p:txBody>
      </p:sp>
      <p:graphicFrame>
        <p:nvGraphicFramePr>
          <p:cNvPr id="12" name="Table 11">
            <a:extLst>
              <a:ext uri="{FF2B5EF4-FFF2-40B4-BE49-F238E27FC236}">
                <a16:creationId xmlns:a16="http://schemas.microsoft.com/office/drawing/2014/main" id="{3BEBDA3A-3095-A60C-FED4-3E2E53996236}"/>
              </a:ext>
            </a:extLst>
          </p:cNvPr>
          <p:cNvGraphicFramePr>
            <a:graphicFrameLocks noGrp="1"/>
          </p:cNvGraphicFramePr>
          <p:nvPr>
            <p:extLst>
              <p:ext uri="{D42A27DB-BD31-4B8C-83A1-F6EECF244321}">
                <p14:modId xmlns:p14="http://schemas.microsoft.com/office/powerpoint/2010/main" val="1358641851"/>
              </p:ext>
            </p:extLst>
          </p:nvPr>
        </p:nvGraphicFramePr>
        <p:xfrm>
          <a:off x="4548188" y="1884150"/>
          <a:ext cx="6517423" cy="4351341"/>
        </p:xfrm>
        <a:graphic>
          <a:graphicData uri="http://schemas.openxmlformats.org/drawingml/2006/table">
            <a:tbl>
              <a:tblPr/>
              <a:tblGrid>
                <a:gridCol w="2062293">
                  <a:extLst>
                    <a:ext uri="{9D8B030D-6E8A-4147-A177-3AD203B41FA5}">
                      <a16:colId xmlns:a16="http://schemas.microsoft.com/office/drawing/2014/main" val="907116561"/>
                    </a:ext>
                  </a:extLst>
                </a:gridCol>
                <a:gridCol w="891026">
                  <a:extLst>
                    <a:ext uri="{9D8B030D-6E8A-4147-A177-3AD203B41FA5}">
                      <a16:colId xmlns:a16="http://schemas.microsoft.com/office/drawing/2014/main" val="3372956927"/>
                    </a:ext>
                  </a:extLst>
                </a:gridCol>
                <a:gridCol w="891026">
                  <a:extLst>
                    <a:ext uri="{9D8B030D-6E8A-4147-A177-3AD203B41FA5}">
                      <a16:colId xmlns:a16="http://schemas.microsoft.com/office/drawing/2014/main" val="2053551241"/>
                    </a:ext>
                  </a:extLst>
                </a:gridCol>
                <a:gridCol w="891026">
                  <a:extLst>
                    <a:ext uri="{9D8B030D-6E8A-4147-A177-3AD203B41FA5}">
                      <a16:colId xmlns:a16="http://schemas.microsoft.com/office/drawing/2014/main" val="2825256318"/>
                    </a:ext>
                  </a:extLst>
                </a:gridCol>
                <a:gridCol w="891026">
                  <a:extLst>
                    <a:ext uri="{9D8B030D-6E8A-4147-A177-3AD203B41FA5}">
                      <a16:colId xmlns:a16="http://schemas.microsoft.com/office/drawing/2014/main" val="2409039903"/>
                    </a:ext>
                  </a:extLst>
                </a:gridCol>
                <a:gridCol w="891026">
                  <a:extLst>
                    <a:ext uri="{9D8B030D-6E8A-4147-A177-3AD203B41FA5}">
                      <a16:colId xmlns:a16="http://schemas.microsoft.com/office/drawing/2014/main" val="3340972835"/>
                    </a:ext>
                  </a:extLst>
                </a:gridCol>
              </a:tblGrid>
              <a:tr h="201273">
                <a:tc gridSpan="6">
                  <a:txBody>
                    <a:bodyPr/>
                    <a:lstStyle/>
                    <a:p>
                      <a:pPr algn="ctr" fontAlgn="ctr"/>
                      <a:r>
                        <a:rPr lang="en-CA" sz="1000" b="1" i="0" u="none" strike="noStrike">
                          <a:solidFill>
                            <a:schemeClr val="bg1"/>
                          </a:solidFill>
                          <a:effectLst/>
                          <a:latin typeface="Roboto" panose="02000000000000000000" pitchFamily="2" charset="0"/>
                          <a:ea typeface="Roboto" panose="02000000000000000000" pitchFamily="2" charset="0"/>
                        </a:rPr>
                        <a:t>Preliminary Year 1 to 5 Proforma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9830293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Revenue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Year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9684052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168,000.00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173,040.00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178,231.20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183,578.14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189,085.48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67532346"/>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Additional Income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892911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Potential Gross Income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168,000.00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173,040.00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178,231.20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183,578.14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189,085.48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0100039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Residential Revenues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(4,552.80)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(4,689.38)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(4,830.07)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(4,974.97)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(5,124.22)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895055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Bad Debts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(2,520.00)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(2,595.60)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(2,673.47)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(2,753.67)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(2,836.28)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9117741"/>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Vacancy Loss : Others</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724721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Vacancy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(7,072.80)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(7,284.98)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(7,503.53)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(7,728.64)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(7,960.50)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26487349"/>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Effective Gross Income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160,927.20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165,755.02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170,727.67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175,849.50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181,124.98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59133642"/>
                  </a:ext>
                </a:extLst>
              </a:tr>
              <a:tr h="153351">
                <a:tc>
                  <a:txBody>
                    <a:bodyPr/>
                    <a:lstStyle/>
                    <a:p>
                      <a:pPr algn="l" fontAlgn="b"/>
                      <a:r>
                        <a:rPr lang="en-CA" sz="800" b="0" i="0" u="none" strike="noStrike">
                          <a:solidFill>
                            <a:schemeClr val="tx1"/>
                          </a:solidFill>
                          <a:effectLst/>
                          <a:latin typeface="Roboto" panose="02000000000000000000" pitchFamily="2" charset="0"/>
                          <a:ea typeface="Roboto" panose="02000000000000000000" pitchFamily="2"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465409"/>
                  </a:ext>
                </a:extLst>
              </a:tr>
              <a:tr h="153351">
                <a:tc>
                  <a:txBody>
                    <a:bodyPr/>
                    <a:lstStyle/>
                    <a:p>
                      <a:pPr algn="ctr" fontAlgn="ctr"/>
                      <a:r>
                        <a:rPr lang="en-CA" sz="800" b="1" i="0" u="none" strike="noStrike">
                          <a:solidFill>
                            <a:schemeClr val="tx1"/>
                          </a:solidFill>
                          <a:effectLst/>
                          <a:latin typeface="Roboto" panose="02000000000000000000" pitchFamily="2" charset="0"/>
                          <a:ea typeface="Roboto" panose="02000000000000000000" pitchFamily="2" charset="0"/>
                        </a:rPr>
                        <a:t>Operating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tc>
                  <a:txBody>
                    <a:bodyPr/>
                    <a:lstStyle/>
                    <a:p>
                      <a:pPr algn="ctr" fontAlgn="ctr"/>
                      <a:r>
                        <a:rPr lang="en-CA" sz="800" b="1" i="0" u="none" strike="noStrike">
                          <a:solidFill>
                            <a:srgbClr val="000000"/>
                          </a:solidFill>
                          <a:effectLst/>
                          <a:latin typeface="Roboto" panose="02000000000000000000" pitchFamily="2" charset="0"/>
                          <a:ea typeface="Roboto" panose="02000000000000000000" pitchFamily="2" charset="0"/>
                        </a:rPr>
                        <a:t> Year 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04704459"/>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Capital Replacement Reserve</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10,943.05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11,216.63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11,497.04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11,784.47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12,079.08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79326925"/>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Operational Contingency </a:t>
                      </a:r>
                    </a:p>
                  </a:txBody>
                  <a:tcPr marL="4313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2,653.28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2,719.61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2,787.60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2,857.29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2,928.72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107727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97,722.33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100,165.39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102,669.52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105,236.26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107,867.17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222901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EGI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60.14%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59.84%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59.55%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221826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Total Expenses as % of PGI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58.17%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57.05%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95014338"/>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Res. Net Operating Income (NOI)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63,204.87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65,589.63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68,058.14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70,613.24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73,257.81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72309530"/>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Annual Debt Payment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57,457.11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57,457.11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57,457.11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57,457.11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FF0000"/>
                          </a:solidFill>
                          <a:effectLst/>
                          <a:latin typeface="Roboto" panose="02000000000000000000" pitchFamily="2" charset="0"/>
                          <a:ea typeface="Roboto" panose="02000000000000000000" pitchFamily="2" charset="0"/>
                        </a:rPr>
                        <a:t> $            57,457.11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4920397"/>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Debt Coverage Ratio (DCR)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1.28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7485722"/>
                  </a:ext>
                </a:extLst>
              </a:tr>
              <a:tr h="153351">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Cash Flow /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5,747.76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8,132.52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10,601.04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13,156.13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15,800.71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421932"/>
                  </a:ext>
                </a:extLst>
              </a:tr>
              <a:tr h="143767">
                <a:tc>
                  <a:txBody>
                    <a:bodyPr/>
                    <a:lstStyle/>
                    <a:p>
                      <a:pPr algn="l" fontAlgn="ctr"/>
                      <a:r>
                        <a:rPr lang="en-CA" sz="800" b="0" i="0" u="none" strike="noStrike">
                          <a:solidFill>
                            <a:schemeClr val="tx1"/>
                          </a:solidFill>
                          <a:effectLst/>
                          <a:latin typeface="Roboto" panose="02000000000000000000" pitchFamily="2" charset="0"/>
                          <a:ea typeface="Roboto" panose="02000000000000000000" pitchFamily="2" charset="0"/>
                        </a:rPr>
                        <a:t> Asset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1,099,215.14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1,140,689.19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1,183,619.89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1,228,056.28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CA" sz="800" b="0" i="0" u="none" strike="noStrike">
                          <a:solidFill>
                            <a:srgbClr val="000000"/>
                          </a:solidFill>
                          <a:effectLst/>
                          <a:latin typeface="Roboto" panose="02000000000000000000" pitchFamily="2" charset="0"/>
                          <a:ea typeface="Roboto" panose="02000000000000000000" pitchFamily="2" charset="0"/>
                        </a:rPr>
                        <a:t> $       1,274,048.94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961176"/>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2461424"/>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Residential Revenue (Per Yr)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Cap Rate</a:t>
                      </a:r>
                    </a:p>
                  </a:txBody>
                  <a:tcPr marL="0" marR="0" marT="0" marB="0" anchor="ctr">
                    <a:lnL>
                      <a:noFill/>
                    </a:lnL>
                    <a:lnR>
                      <a:noFill/>
                    </a:lnR>
                    <a:lnT>
                      <a:noFill/>
                    </a:lnT>
                    <a:lnB>
                      <a:noFill/>
                    </a:lnB>
                    <a:solidFill>
                      <a:srgbClr val="FFFFFF"/>
                    </a:solidFill>
                  </a:tcPr>
                </a:tc>
                <a:tc>
                  <a:txBody>
                    <a:bodyPr/>
                    <a:lstStyle/>
                    <a:p>
                      <a:pPr algn="r" fontAlgn="ctr"/>
                      <a:r>
                        <a:rPr lang="en-CA" sz="800" b="0" i="0" u="none" strike="noStrike">
                          <a:solidFill>
                            <a:srgbClr val="FFFFFF"/>
                          </a:solidFill>
                          <a:effectLst/>
                          <a:latin typeface="Roboto" panose="02000000000000000000" pitchFamily="2" charset="0"/>
                          <a:ea typeface="Roboto" panose="02000000000000000000" pitchFamily="2" charset="0"/>
                        </a:rPr>
                        <a:t>5.75%</a:t>
                      </a:r>
                    </a:p>
                  </a:txBody>
                  <a:tcPr marL="0" marR="0" marT="0" marB="0" anchor="ctr">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032132092"/>
                  </a:ext>
                </a:extLst>
              </a:tr>
              <a:tr h="153351">
                <a:tc>
                  <a:txBody>
                    <a:bodyPr/>
                    <a:lstStyle/>
                    <a:p>
                      <a:pPr algn="l" fontAlgn="b"/>
                      <a:r>
                        <a:rPr lang="en-CA" sz="800" b="0" i="0" u="none" strike="noStrike">
                          <a:solidFill>
                            <a:srgbClr val="000000"/>
                          </a:solidFill>
                          <a:effectLst/>
                          <a:latin typeface="Roboto" panose="02000000000000000000" pitchFamily="2" charset="0"/>
                          <a:ea typeface="Roboto" panose="02000000000000000000" pitchFamily="2" charset="0"/>
                        </a:rPr>
                        <a:t> Growth in Expenses (Per Yr)</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CA" sz="800" b="0" i="0" u="none" strike="noStrike">
                          <a:solidFill>
                            <a:srgbClr val="000000"/>
                          </a:solidFill>
                          <a:effectLst/>
                          <a:latin typeface="Roboto" panose="02000000000000000000" pitchFamily="2" charset="0"/>
                          <a:ea typeface="Roboto" panose="02000000000000000000" pitchFamily="2" charset="0"/>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r>
                        <a:rPr lang="en-CA" sz="800" b="0" i="0" u="none" strike="noStrike">
                          <a:solidFill>
                            <a:srgbClr val="FFFFFF"/>
                          </a:solidFill>
                          <a:effectLst/>
                          <a:latin typeface="Roboto" panose="02000000000000000000" pitchFamily="2" charset="0"/>
                          <a:ea typeface="Roboto" panose="02000000000000000000" pitchFamily="2" charset="0"/>
                        </a:rPr>
                        <a:t> </a:t>
                      </a:r>
                    </a:p>
                  </a:txBody>
                  <a:tcPr marL="0" marR="0" marT="0" marB="0" anchor="b">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028417071"/>
                  </a:ext>
                </a:extLst>
              </a:tr>
              <a:tr h="153351">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8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705655"/>
                  </a:ext>
                </a:extLst>
              </a:tr>
              <a:tr h="153351">
                <a:tc>
                  <a:txBody>
                    <a:bodyPr/>
                    <a:lstStyle/>
                    <a:p>
                      <a:pPr algn="l" fontAlgn="ctr"/>
                      <a:r>
                        <a:rPr lang="en-CA" sz="800" b="0" i="0" u="none" strike="noStrike">
                          <a:solidFill>
                            <a:srgbClr val="FFFFFF"/>
                          </a:solidFill>
                          <a:effectLst/>
                          <a:latin typeface="Roboto" panose="02000000000000000000" pitchFamily="2" charset="0"/>
                          <a:ea typeface="Roboto" panose="02000000000000000000" pitchFamily="2" charset="0"/>
                        </a:rPr>
                        <a:t> Total Accumulated Replacement Reserve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10,943.05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22,159.68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33,656.72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45,441.18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57,520.26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46789965"/>
                  </a:ext>
                </a:extLst>
              </a:tr>
              <a:tr h="153351">
                <a:tc>
                  <a:txBody>
                    <a:bodyPr/>
                    <a:lstStyle/>
                    <a:p>
                      <a:pPr algn="l" fontAlgn="ctr"/>
                      <a:r>
                        <a:rPr lang="en-CA" sz="800" b="0" i="0" u="none" strike="noStrike">
                          <a:solidFill>
                            <a:srgbClr val="FFFFFF"/>
                          </a:solidFill>
                          <a:effectLst/>
                          <a:latin typeface="Roboto" panose="02000000000000000000" pitchFamily="2" charset="0"/>
                          <a:ea typeface="Roboto" panose="02000000000000000000" pitchFamily="2" charset="0"/>
                        </a:rPr>
                        <a:t> Total Ending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5,747.76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13,880.29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24,481.32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37,637.45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53,438.16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5883281"/>
                  </a:ext>
                </a:extLst>
              </a:tr>
              <a:tr h="153351">
                <a:tc>
                  <a:txBody>
                    <a:bodyPr/>
                    <a:lstStyle/>
                    <a:p>
                      <a:pPr algn="l" fontAlgn="ctr"/>
                      <a:r>
                        <a:rPr lang="en-CA" sz="800" b="0" i="0" u="none" strike="noStrike">
                          <a:solidFill>
                            <a:srgbClr val="FFFFFF"/>
                          </a:solidFill>
                          <a:effectLst/>
                          <a:latin typeface="Roboto" panose="02000000000000000000" pitchFamily="2" charset="0"/>
                          <a:ea typeface="Roboto" panose="02000000000000000000" pitchFamily="2" charset="0"/>
                        </a:rPr>
                        <a:t>Ending Reserve and Surplus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16,690.81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36,039.96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58,138.04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83,078.64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CA" sz="800" b="0" i="0" u="none" strike="noStrike">
                          <a:solidFill>
                            <a:srgbClr val="000000"/>
                          </a:solidFill>
                          <a:effectLst/>
                          <a:latin typeface="Roboto" panose="02000000000000000000" pitchFamily="2" charset="0"/>
                          <a:ea typeface="Roboto" panose="02000000000000000000" pitchFamily="2" charset="0"/>
                        </a:rPr>
                        <a:t> $          110,958.43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3258628"/>
                  </a:ext>
                </a:extLst>
              </a:tr>
            </a:tbl>
          </a:graphicData>
        </a:graphic>
      </p:graphicFrame>
      <p:sp>
        <p:nvSpPr>
          <p:cNvPr id="13" name="TextBox 12">
            <a:extLst>
              <a:ext uri="{FF2B5EF4-FFF2-40B4-BE49-F238E27FC236}">
                <a16:creationId xmlns:a16="http://schemas.microsoft.com/office/drawing/2014/main" id="{8CEE90C1-B422-4258-4182-C7EE9F46EAE8}"/>
              </a:ext>
            </a:extLst>
          </p:cNvPr>
          <p:cNvSpPr txBox="1"/>
          <p:nvPr/>
        </p:nvSpPr>
        <p:spPr>
          <a:xfrm>
            <a:off x="893763" y="2141598"/>
            <a:ext cx="3302947" cy="2939266"/>
          </a:xfrm>
          <a:prstGeom prst="rect">
            <a:avLst/>
          </a:prstGeom>
          <a:noFill/>
          <a:ln>
            <a:noFill/>
          </a:ln>
        </p:spPr>
        <p:txBody>
          <a:bodyPr wrap="square" rtlCol="0">
            <a:spAutoFit/>
          </a:bodyPr>
          <a:lstStyle/>
          <a:p>
            <a:r>
              <a:rPr lang="en-US" sz="1100">
                <a:latin typeface="Roboto" panose="02000000000000000000" pitchFamily="2" charset="0"/>
                <a:ea typeface="Roboto" panose="02000000000000000000" pitchFamily="2" charset="0"/>
              </a:rPr>
              <a:t>Some of the key assumptions for this archetype include:</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Building: </a:t>
            </a:r>
            <a:r>
              <a:rPr lang="en-US" sz="1100">
                <a:latin typeface="Roboto" panose="02000000000000000000" pitchFamily="2" charset="0"/>
                <a:ea typeface="Roboto" panose="02000000000000000000" pitchFamily="2" charset="0"/>
              </a:rPr>
              <a:t>13 two- and three-bedroom units located on a property already owned by Blue Door, in Newmarket, Ontario</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Contributions: </a:t>
            </a:r>
            <a:r>
              <a:rPr lang="en-US" sz="1100">
                <a:latin typeface="Roboto" panose="02000000000000000000" pitchFamily="2" charset="0"/>
                <a:ea typeface="Roboto" panose="02000000000000000000" pitchFamily="2" charset="0"/>
              </a:rPr>
              <a:t>funding from a program similar to the Rapid Housing Initiative and the National Housing Co-Investment Fund</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Rents: </a:t>
            </a:r>
            <a:r>
              <a:rPr lang="en-US" sz="1100">
                <a:latin typeface="Roboto" panose="02000000000000000000" pitchFamily="2" charset="0"/>
                <a:ea typeface="Roboto" panose="02000000000000000000" pitchFamily="2" charset="0"/>
              </a:rPr>
              <a:t>residents pay $1,196 at Year 1 on move-in and then their household incomes increase by approximately 3% every year, resulting in the ability to afford $2,100 in rent by Year 5</a:t>
            </a:r>
          </a:p>
          <a:p>
            <a:pPr marL="171450" indent="-171450">
              <a:spcBef>
                <a:spcPts val="600"/>
              </a:spcBef>
              <a:buFont typeface="Arial" panose="020B0604020202020204" pitchFamily="34" charset="0"/>
              <a:buChar char="•"/>
            </a:pPr>
            <a:r>
              <a:rPr lang="en-US" sz="1100" b="1">
                <a:latin typeface="Roboto" panose="02000000000000000000" pitchFamily="2" charset="0"/>
                <a:ea typeface="Roboto" panose="02000000000000000000" pitchFamily="2" charset="0"/>
              </a:rPr>
              <a:t>Features: </a:t>
            </a:r>
            <a:r>
              <a:rPr lang="en-US" sz="1100">
                <a:latin typeface="Roboto" panose="02000000000000000000" pitchFamily="2" charset="0"/>
                <a:ea typeface="Roboto" panose="02000000000000000000" pitchFamily="2" charset="0"/>
              </a:rPr>
              <a:t>accessibility and sustainability features meet minimum National Housing Co-Investment Fund guidelines</a:t>
            </a:r>
          </a:p>
        </p:txBody>
      </p:sp>
      <p:sp>
        <p:nvSpPr>
          <p:cNvPr id="14" name="Rectangle 13">
            <a:extLst>
              <a:ext uri="{FF2B5EF4-FFF2-40B4-BE49-F238E27FC236}">
                <a16:creationId xmlns:a16="http://schemas.microsoft.com/office/drawing/2014/main" id="{448A87F1-23DD-E8FC-5DDC-7A652603DBC6}"/>
              </a:ext>
            </a:extLst>
          </p:cNvPr>
          <p:cNvSpPr/>
          <p:nvPr/>
        </p:nvSpPr>
        <p:spPr>
          <a:xfrm>
            <a:off x="457127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Pro-Forma</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9" name="TextBox 8">
            <a:extLst>
              <a:ext uri="{FF2B5EF4-FFF2-40B4-BE49-F238E27FC236}">
                <a16:creationId xmlns:a16="http://schemas.microsoft.com/office/drawing/2014/main" id="{5015CC3D-EBAD-AE75-134B-B9E4A388165F}"/>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1177910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585D8-39DF-FD8E-E1AB-BCA82A46C596}"/>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4" name="Slide Number Placeholder 1">
            <a:extLst>
              <a:ext uri="{FF2B5EF4-FFF2-40B4-BE49-F238E27FC236}">
                <a16:creationId xmlns:a16="http://schemas.microsoft.com/office/drawing/2014/main" id="{1586C196-9124-3E4C-CCEF-FC5DC411289D}"/>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AFB13D0C-E787-0D9A-46D6-819549185643}"/>
              </a:ext>
            </a:extLst>
          </p:cNvPr>
          <p:cNvSpPr txBox="1"/>
          <p:nvPr/>
        </p:nvSpPr>
        <p:spPr>
          <a:xfrm>
            <a:off x="904037" y="1684338"/>
            <a:ext cx="6983301" cy="600164"/>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The following table provides a snapshot of the potential Dwell resident rental rebates at </a:t>
            </a:r>
            <a:r>
              <a:rPr lang="en-CA" sz="1100" b="1">
                <a:latin typeface="Roboto" panose="02000000000000000000" pitchFamily="2" charset="0"/>
                <a:ea typeface="Roboto" panose="02000000000000000000" pitchFamily="2" charset="0"/>
              </a:rPr>
              <a:t>6% of rent paid </a:t>
            </a:r>
            <a:r>
              <a:rPr lang="en-CA" sz="1100">
                <a:latin typeface="Roboto" panose="02000000000000000000" pitchFamily="2" charset="0"/>
                <a:ea typeface="Roboto" panose="02000000000000000000" pitchFamily="2" charset="0"/>
              </a:rPr>
              <a:t>at the five- to ten-year marks. The surplus is calculated assuming all Dwell residents leave in the same year (the most conservative scenario), however Dwell residents will leave on their own accord. </a:t>
            </a:r>
          </a:p>
        </p:txBody>
      </p:sp>
      <p:graphicFrame>
        <p:nvGraphicFramePr>
          <p:cNvPr id="15" name="Table 14">
            <a:extLst>
              <a:ext uri="{FF2B5EF4-FFF2-40B4-BE49-F238E27FC236}">
                <a16:creationId xmlns:a16="http://schemas.microsoft.com/office/drawing/2014/main" id="{05836950-543D-0866-ECD2-B64EB9830C34}"/>
              </a:ext>
            </a:extLst>
          </p:cNvPr>
          <p:cNvGraphicFramePr>
            <a:graphicFrameLocks noGrp="1"/>
          </p:cNvGraphicFramePr>
          <p:nvPr>
            <p:extLst>
              <p:ext uri="{D42A27DB-BD31-4B8C-83A1-F6EECF244321}">
                <p14:modId xmlns:p14="http://schemas.microsoft.com/office/powerpoint/2010/main" val="3306933442"/>
              </p:ext>
            </p:extLst>
          </p:nvPr>
        </p:nvGraphicFramePr>
        <p:xfrm>
          <a:off x="904037" y="2539045"/>
          <a:ext cx="5772543" cy="2984202"/>
        </p:xfrm>
        <a:graphic>
          <a:graphicData uri="http://schemas.openxmlformats.org/drawingml/2006/table">
            <a:tbl>
              <a:tblPr/>
              <a:tblGrid>
                <a:gridCol w="598487">
                  <a:extLst>
                    <a:ext uri="{9D8B030D-6E8A-4147-A177-3AD203B41FA5}">
                      <a16:colId xmlns:a16="http://schemas.microsoft.com/office/drawing/2014/main" val="3665634988"/>
                    </a:ext>
                  </a:extLst>
                </a:gridCol>
                <a:gridCol w="1536700">
                  <a:extLst>
                    <a:ext uri="{9D8B030D-6E8A-4147-A177-3AD203B41FA5}">
                      <a16:colId xmlns:a16="http://schemas.microsoft.com/office/drawing/2014/main" val="209058455"/>
                    </a:ext>
                  </a:extLst>
                </a:gridCol>
                <a:gridCol w="606226">
                  <a:extLst>
                    <a:ext uri="{9D8B030D-6E8A-4147-A177-3AD203B41FA5}">
                      <a16:colId xmlns:a16="http://schemas.microsoft.com/office/drawing/2014/main" val="1655199989"/>
                    </a:ext>
                  </a:extLst>
                </a:gridCol>
                <a:gridCol w="606226">
                  <a:extLst>
                    <a:ext uri="{9D8B030D-6E8A-4147-A177-3AD203B41FA5}">
                      <a16:colId xmlns:a16="http://schemas.microsoft.com/office/drawing/2014/main" val="1831719906"/>
                    </a:ext>
                  </a:extLst>
                </a:gridCol>
                <a:gridCol w="606226">
                  <a:extLst>
                    <a:ext uri="{9D8B030D-6E8A-4147-A177-3AD203B41FA5}">
                      <a16:colId xmlns:a16="http://schemas.microsoft.com/office/drawing/2014/main" val="405768715"/>
                    </a:ext>
                  </a:extLst>
                </a:gridCol>
                <a:gridCol w="606226">
                  <a:extLst>
                    <a:ext uri="{9D8B030D-6E8A-4147-A177-3AD203B41FA5}">
                      <a16:colId xmlns:a16="http://schemas.microsoft.com/office/drawing/2014/main" val="3963401791"/>
                    </a:ext>
                  </a:extLst>
                </a:gridCol>
                <a:gridCol w="606226">
                  <a:extLst>
                    <a:ext uri="{9D8B030D-6E8A-4147-A177-3AD203B41FA5}">
                      <a16:colId xmlns:a16="http://schemas.microsoft.com/office/drawing/2014/main" val="1346748074"/>
                    </a:ext>
                  </a:extLst>
                </a:gridCol>
                <a:gridCol w="606226">
                  <a:extLst>
                    <a:ext uri="{9D8B030D-6E8A-4147-A177-3AD203B41FA5}">
                      <a16:colId xmlns:a16="http://schemas.microsoft.com/office/drawing/2014/main" val="3001263481"/>
                    </a:ext>
                  </a:extLst>
                </a:gridCol>
              </a:tblGrid>
              <a:tr h="240005">
                <a:tc>
                  <a:txBody>
                    <a:bodyPr/>
                    <a:lstStyle/>
                    <a:p>
                      <a:endParaRPr lang="en-CA" sz="11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CA" sz="1100" b="0" i="0">
                          <a:effectLst/>
                          <a:latin typeface="Roboto" panose="02000000000000000000" pitchFamily="2" charset="0"/>
                          <a:ea typeface="Roboto" panose="02000000000000000000" pitchFamily="2" charset="0"/>
                          <a:cs typeface="Times New Roman (Body CS)"/>
                        </a:rPr>
                        <a:t>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CA" sz="900" b="1" i="0">
                          <a:effectLst/>
                          <a:latin typeface="Roboto" panose="02000000000000000000" pitchFamily="2" charset="0"/>
                          <a:ea typeface="Roboto" panose="02000000000000000000" pitchFamily="2" charset="0"/>
                          <a:cs typeface="Times New Roman (Body CS)"/>
                        </a:rPr>
                        <a:t>Year 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54854481"/>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Rents paid</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paid per unit</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$65,722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$80,073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$94,854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$110,078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$125,760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$141,912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406082"/>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Total rent collected (14 Dwell households)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$854,384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$1,040,943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$1,233,099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$1,431,019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$1,634,877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$1,844,850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234019"/>
                  </a:ext>
                </a:extLst>
              </a:tr>
              <a:tr h="421686">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Rolling end of year surplus</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$53,438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$71,976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$93,346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$117,648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$144,984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$175,458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952773"/>
                  </a:ext>
                </a:extLst>
              </a:tr>
              <a:tr h="214081">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endParaRPr lang="en-CA" sz="800" b="0" i="0" u="none" strike="noStrike">
                        <a:solidFill>
                          <a:srgbClr val="000000"/>
                        </a:solidFill>
                        <a:effectLst/>
                        <a:latin typeface="Roboto" panose="02000000000000000000" pitchFamily="2" charset="0"/>
                        <a:ea typeface="Roboto" panose="02000000000000000000" pitchFamily="2" charset="0"/>
                        <a:cs typeface="Open Sans"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065348"/>
                  </a:ext>
                </a:extLst>
              </a:tr>
              <a:tr h="421686">
                <a:tc rowSpan="2">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Rebates to Dwell residents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52388" indent="0">
                        <a:tabLst/>
                      </a:pPr>
                      <a:r>
                        <a:rPr lang="en-US" sz="900" b="1" i="0">
                          <a:solidFill>
                            <a:srgbClr val="000000"/>
                          </a:solidFill>
                          <a:effectLst/>
                          <a:latin typeface="Roboto" panose="02000000000000000000" pitchFamily="2" charset="0"/>
                          <a:ea typeface="Roboto" panose="02000000000000000000" pitchFamily="2" charset="0"/>
                          <a:cs typeface="Times New Roman (Body CS)"/>
                        </a:rPr>
                        <a:t>Rental rebate paid out per Dwell household</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$3,943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$4,804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$5,691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$6,605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$7,546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$8,515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38723287"/>
                  </a:ext>
                </a:extLst>
              </a:tr>
              <a:tr h="421686">
                <a:tc vMerge="1">
                  <a:txBody>
                    <a:bodyPr/>
                    <a:lstStyle/>
                    <a:p>
                      <a:pPr marL="52388" indent="0">
                        <a:tabLst/>
                      </a:pPr>
                      <a:endParaRPr lang="en-CA" sz="1100" b="1">
                        <a:effectLst/>
                        <a:latin typeface="Arial" panose="020B0604020202020204" pitchFamily="34" charset="0"/>
                        <a:ea typeface="Calibri" panose="020F0502020204030204" pitchFamily="34"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52388" indent="0">
                        <a:tabLst/>
                      </a:pPr>
                      <a:r>
                        <a:rPr lang="en-CA" sz="900" b="1" i="0">
                          <a:effectLst/>
                          <a:latin typeface="Roboto" panose="02000000000000000000" pitchFamily="2" charset="0"/>
                          <a:ea typeface="Roboto" panose="02000000000000000000" pitchFamily="2" charset="0"/>
                          <a:cs typeface="Times New Roman (Body CS)"/>
                        </a:rPr>
                        <a:t>Total rental rebates paid out (13 Dwell households)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$51,263.06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$62,456.59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$73,985.92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$85,861.12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$98,092.59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$110,691.00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53051794"/>
                  </a:ext>
                </a:extLst>
              </a:tr>
              <a:tr h="421686">
                <a:tc>
                  <a:txBody>
                    <a:bodyPr/>
                    <a:lstStyle/>
                    <a:p>
                      <a:pPr marL="52388" indent="0">
                        <a:tabLst/>
                      </a:pPr>
                      <a:endParaRPr lang="en-CA" sz="900" b="0"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52388" indent="0">
                        <a:tabLst/>
                      </a:pPr>
                      <a:r>
                        <a:rPr lang="en-US" sz="900" b="1" i="0">
                          <a:effectLst/>
                          <a:latin typeface="Roboto" panose="02000000000000000000" pitchFamily="2" charset="0"/>
                          <a:ea typeface="Roboto" panose="02000000000000000000" pitchFamily="2" charset="0"/>
                          <a:cs typeface="Times New Roman (Body CS)"/>
                        </a:rPr>
                        <a:t>Surplus if all Dwell residents chose to leave in the same year</a:t>
                      </a:r>
                      <a:endParaRPr lang="en-CA" sz="900" b="1" i="0">
                        <a:effectLst/>
                        <a:latin typeface="Roboto" panose="02000000000000000000" pitchFamily="2" charset="0"/>
                        <a:ea typeface="Roboto" panose="02000000000000000000" pitchFamily="2" charset="0"/>
                        <a:cs typeface="Times New Roman (Body 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$2,175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$9,519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$19,360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$31,787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$46,891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b"/>
                      <a:r>
                        <a:rPr lang="en-CA" sz="800" b="0" i="0" u="none" strike="noStrike">
                          <a:solidFill>
                            <a:srgbClr val="000000"/>
                          </a:solidFill>
                          <a:effectLst/>
                          <a:latin typeface="Roboto" panose="02000000000000000000" pitchFamily="2" charset="0"/>
                          <a:ea typeface="Roboto" panose="02000000000000000000" pitchFamily="2" charset="0"/>
                        </a:rPr>
                        <a:t> $64,767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48024849"/>
                  </a:ext>
                </a:extLst>
              </a:tr>
            </a:tbl>
          </a:graphicData>
        </a:graphic>
      </p:graphicFrame>
      <p:sp>
        <p:nvSpPr>
          <p:cNvPr id="16" name="Rectangle 15">
            <a:extLst>
              <a:ext uri="{FF2B5EF4-FFF2-40B4-BE49-F238E27FC236}">
                <a16:creationId xmlns:a16="http://schemas.microsoft.com/office/drawing/2014/main" id="{06CEF7D4-435D-8A61-C0F6-F07BC53D6EB0}"/>
              </a:ext>
            </a:extLst>
          </p:cNvPr>
          <p:cNvSpPr/>
          <p:nvPr/>
        </p:nvSpPr>
        <p:spPr>
          <a:xfrm>
            <a:off x="894628" y="1341438"/>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chemeClr val="accent1"/>
                </a:solidFill>
                <a:latin typeface="Roboto Slab" pitchFamily="2" charset="0"/>
                <a:ea typeface="Roboto Slab" pitchFamily="2" charset="0"/>
                <a:cs typeface="+mn-cs"/>
              </a:rPr>
              <a:t>Rental Rebate Scenario</a:t>
            </a:r>
            <a:endPar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2" name="Rectangle 11">
            <a:extLst>
              <a:ext uri="{FF2B5EF4-FFF2-40B4-BE49-F238E27FC236}">
                <a16:creationId xmlns:a16="http://schemas.microsoft.com/office/drawing/2014/main" id="{71F621C0-380B-C940-56B8-E6B0F0966CD9}"/>
              </a:ext>
            </a:extLst>
          </p:cNvPr>
          <p:cNvSpPr/>
          <p:nvPr/>
        </p:nvSpPr>
        <p:spPr>
          <a:xfrm>
            <a:off x="904037" y="499702"/>
            <a:ext cx="3302947" cy="400110"/>
          </a:xfrm>
          <a:prstGeom prst="rect">
            <a:avLst/>
          </a:prstGeom>
          <a:noFill/>
          <a:ln>
            <a:noFill/>
          </a:ln>
        </p:spPr>
        <p:txBody>
          <a:bodyPr wrap="square">
            <a:spAutoFit/>
          </a:bodyPr>
          <a:lstStyle/>
          <a:p>
            <a:pPr lvl="0">
              <a:defRPr/>
            </a:pPr>
            <a:r>
              <a:rPr lang="en-CA" sz="1000" kern="0">
                <a:solidFill>
                  <a:srgbClr val="03539F"/>
                </a:solidFill>
                <a:latin typeface="Roboto Condensed" panose="02000000000000000000" pitchFamily="2" charset="0"/>
                <a:ea typeface="Roboto Condensed" panose="02000000000000000000" pitchFamily="2" charset="0"/>
              </a:rPr>
              <a:t>ARCHETYPE 3 </a:t>
            </a:r>
            <a:r>
              <a:rPr lang="en-CA" sz="1000" kern="0">
                <a:solidFill>
                  <a:schemeClr val="accent5"/>
                </a:solidFill>
                <a:latin typeface="Roboto Slab" pitchFamily="2" charset="0"/>
                <a:ea typeface="Roboto Slab" pitchFamily="2" charset="0"/>
              </a:rPr>
              <a:t>●</a:t>
            </a:r>
            <a:r>
              <a:rPr lang="en-CA" sz="1000" kern="0">
                <a:solidFill>
                  <a:srgbClr val="03539F"/>
                </a:solidFill>
                <a:latin typeface="Roboto Slab" pitchFamily="2" charset="0"/>
                <a:ea typeface="Roboto Slab" pitchFamily="2" charset="0"/>
              </a:rPr>
              <a:t> </a:t>
            </a:r>
            <a:r>
              <a:rPr lang="en-CA" sz="1000" b="1" kern="0">
                <a:solidFill>
                  <a:srgbClr val="03539F"/>
                </a:solidFill>
                <a:latin typeface="Roboto Slab" pitchFamily="2" charset="0"/>
                <a:ea typeface="Roboto Slab" pitchFamily="2" charset="0"/>
              </a:rPr>
              <a:t>Couple with three children, both parents employed at minimum wage</a:t>
            </a:r>
            <a:endParaRPr lang="en-US" sz="1000" b="1" kern="0">
              <a:solidFill>
                <a:srgbClr val="03539F"/>
              </a:solidFill>
              <a:latin typeface="Roboto Slab" pitchFamily="2" charset="0"/>
              <a:ea typeface="Roboto Slab" pitchFamily="2" charset="0"/>
            </a:endParaRPr>
          </a:p>
        </p:txBody>
      </p:sp>
      <p:sp>
        <p:nvSpPr>
          <p:cNvPr id="13" name="TextBox 12">
            <a:extLst>
              <a:ext uri="{FF2B5EF4-FFF2-40B4-BE49-F238E27FC236}">
                <a16:creationId xmlns:a16="http://schemas.microsoft.com/office/drawing/2014/main" id="{BDCEC7AD-2487-1A81-5EDD-33E5C3951223}"/>
              </a:ext>
            </a:extLst>
          </p:cNvPr>
          <p:cNvSpPr txBox="1"/>
          <p:nvPr/>
        </p:nvSpPr>
        <p:spPr>
          <a:xfrm>
            <a:off x="8265216" y="1671638"/>
            <a:ext cx="3313058" cy="1277273"/>
          </a:xfrm>
          <a:prstGeom prst="rect">
            <a:avLst/>
          </a:prstGeom>
          <a:noFill/>
          <a:ln>
            <a:noFill/>
          </a:ln>
        </p:spPr>
        <p:txBody>
          <a:bodyPr wrap="square" rtlCol="0">
            <a:spAutoFit/>
          </a:bodyPr>
          <a:lstStyle/>
          <a:p>
            <a:r>
              <a:rPr lang="en-CA" sz="1100">
                <a:latin typeface="Roboto" panose="02000000000000000000" pitchFamily="2" charset="0"/>
                <a:ea typeface="Roboto" panose="02000000000000000000" pitchFamily="2" charset="0"/>
              </a:rPr>
              <a:t>This model shows one possible rental rebate option. </a:t>
            </a:r>
          </a:p>
          <a:p>
            <a:endParaRPr lang="en-CA" sz="1100">
              <a:latin typeface="Roboto" panose="02000000000000000000" pitchFamily="2" charset="0"/>
              <a:ea typeface="Roboto" panose="02000000000000000000" pitchFamily="2" charset="0"/>
            </a:endParaRPr>
          </a:p>
          <a:p>
            <a:r>
              <a:rPr lang="en-CA" sz="1100">
                <a:latin typeface="Roboto" panose="02000000000000000000" pitchFamily="2" charset="0"/>
                <a:ea typeface="Roboto" panose="02000000000000000000" pitchFamily="2" charset="0"/>
              </a:rPr>
              <a:t>For instance, if residents were able to wait until Year 9 to be eligible for the rental rebate, the Dwell model could provide rental rebates of 8% of rent paid or equal to $10,061 at Year 7.</a:t>
            </a:r>
          </a:p>
        </p:txBody>
      </p:sp>
      <p:sp>
        <p:nvSpPr>
          <p:cNvPr id="10" name="TextBox 9">
            <a:extLst>
              <a:ext uri="{FF2B5EF4-FFF2-40B4-BE49-F238E27FC236}">
                <a16:creationId xmlns:a16="http://schemas.microsoft.com/office/drawing/2014/main" id="{CFAE3C90-01FD-6D99-DF8A-6EE738EB7826}"/>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Detailed Financial Modelling</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1539574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A86B6C6B-7B7C-E74C-863E-5C096E74A966}"/>
              </a:ext>
            </a:extLst>
          </p:cNvPr>
          <p:cNvGraphicFramePr>
            <a:graphicFrameLocks noGrp="1"/>
          </p:cNvGraphicFramePr>
          <p:nvPr>
            <p:extLst>
              <p:ext uri="{D42A27DB-BD31-4B8C-83A1-F6EECF244321}">
                <p14:modId xmlns:p14="http://schemas.microsoft.com/office/powerpoint/2010/main" val="1487430285"/>
              </p:ext>
            </p:extLst>
          </p:nvPr>
        </p:nvGraphicFramePr>
        <p:xfrm>
          <a:off x="717178" y="1278623"/>
          <a:ext cx="10454411" cy="4704066"/>
        </p:xfrm>
        <a:graphic>
          <a:graphicData uri="http://schemas.openxmlformats.org/drawingml/2006/table">
            <a:tbl>
              <a:tblPr firstRow="1" bandRow="1">
                <a:tableStyleId>{5C22544A-7EE6-4342-B048-85BDC9FD1C3A}</a:tableStyleId>
              </a:tblPr>
              <a:tblGrid>
                <a:gridCol w="313763">
                  <a:extLst>
                    <a:ext uri="{9D8B030D-6E8A-4147-A177-3AD203B41FA5}">
                      <a16:colId xmlns:a16="http://schemas.microsoft.com/office/drawing/2014/main" val="3357941061"/>
                    </a:ext>
                  </a:extLst>
                </a:gridCol>
                <a:gridCol w="1267581">
                  <a:extLst>
                    <a:ext uri="{9D8B030D-6E8A-4147-A177-3AD203B41FA5}">
                      <a16:colId xmlns:a16="http://schemas.microsoft.com/office/drawing/2014/main" val="606477732"/>
                    </a:ext>
                  </a:extLst>
                </a:gridCol>
                <a:gridCol w="1267581">
                  <a:extLst>
                    <a:ext uri="{9D8B030D-6E8A-4147-A177-3AD203B41FA5}">
                      <a16:colId xmlns:a16="http://schemas.microsoft.com/office/drawing/2014/main" val="3321279295"/>
                    </a:ext>
                  </a:extLst>
                </a:gridCol>
                <a:gridCol w="1267581">
                  <a:extLst>
                    <a:ext uri="{9D8B030D-6E8A-4147-A177-3AD203B41FA5}">
                      <a16:colId xmlns:a16="http://schemas.microsoft.com/office/drawing/2014/main" val="724915548"/>
                    </a:ext>
                  </a:extLst>
                </a:gridCol>
                <a:gridCol w="1267581">
                  <a:extLst>
                    <a:ext uri="{9D8B030D-6E8A-4147-A177-3AD203B41FA5}">
                      <a16:colId xmlns:a16="http://schemas.microsoft.com/office/drawing/2014/main" val="1051187308"/>
                    </a:ext>
                  </a:extLst>
                </a:gridCol>
                <a:gridCol w="1267581">
                  <a:extLst>
                    <a:ext uri="{9D8B030D-6E8A-4147-A177-3AD203B41FA5}">
                      <a16:colId xmlns:a16="http://schemas.microsoft.com/office/drawing/2014/main" val="2505211446"/>
                    </a:ext>
                  </a:extLst>
                </a:gridCol>
                <a:gridCol w="1267581">
                  <a:extLst>
                    <a:ext uri="{9D8B030D-6E8A-4147-A177-3AD203B41FA5}">
                      <a16:colId xmlns:a16="http://schemas.microsoft.com/office/drawing/2014/main" val="2737796412"/>
                    </a:ext>
                  </a:extLst>
                </a:gridCol>
                <a:gridCol w="1267581">
                  <a:extLst>
                    <a:ext uri="{9D8B030D-6E8A-4147-A177-3AD203B41FA5}">
                      <a16:colId xmlns:a16="http://schemas.microsoft.com/office/drawing/2014/main" val="437757593"/>
                    </a:ext>
                  </a:extLst>
                </a:gridCol>
                <a:gridCol w="1267581">
                  <a:extLst>
                    <a:ext uri="{9D8B030D-6E8A-4147-A177-3AD203B41FA5}">
                      <a16:colId xmlns:a16="http://schemas.microsoft.com/office/drawing/2014/main" val="67599738"/>
                    </a:ext>
                  </a:extLst>
                </a:gridCol>
              </a:tblGrid>
              <a:tr h="370840">
                <a:tc>
                  <a:txBody>
                    <a:bodyPr/>
                    <a:lstStyle/>
                    <a:p>
                      <a:pPr algn="ctr"/>
                      <a:endParaRPr lang="en-US" sz="1200">
                        <a:latin typeface="Roboto Slab" pitchFamily="2" charset="0"/>
                        <a:ea typeface="Roboto Slab" pitchFamily="2" charset="0"/>
                        <a:cs typeface="Roboto" panose="02000000000000000000" pitchFamily="2" charset="0"/>
                      </a:endParaRPr>
                    </a:p>
                  </a:txBody>
                  <a:tcPr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noFill/>
                  </a:tcPr>
                </a:tc>
                <a:tc gridSpan="3">
                  <a:txBody>
                    <a:bodyPr/>
                    <a:lstStyle/>
                    <a:p>
                      <a:pPr algn="ctr"/>
                      <a:r>
                        <a:rPr lang="en-US" sz="1200">
                          <a:latin typeface="Roboto Slab" pitchFamily="2" charset="0"/>
                          <a:ea typeface="Roboto Slab" pitchFamily="2" charset="0"/>
                          <a:cs typeface="Roboto" panose="02000000000000000000" pitchFamily="2" charset="0"/>
                        </a:rPr>
                        <a:t>Discovery</a:t>
                      </a: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gridSpan="2">
                  <a:txBody>
                    <a:bodyPr/>
                    <a:lstStyle/>
                    <a:p>
                      <a:pPr algn="ctr"/>
                      <a:r>
                        <a:rPr lang="en-US" sz="1200">
                          <a:latin typeface="Roboto Slab" pitchFamily="2" charset="0"/>
                          <a:ea typeface="Roboto Slab" pitchFamily="2" charset="0"/>
                          <a:cs typeface="Roboto" panose="02000000000000000000" pitchFamily="2" charset="0"/>
                        </a:rPr>
                        <a:t>Development</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algn="ctr"/>
                      <a:r>
                        <a:rPr lang="en-US" sz="1200">
                          <a:latin typeface="Roboto Slab" pitchFamily="2" charset="0"/>
                          <a:ea typeface="Roboto Slab" pitchFamily="2" charset="0"/>
                          <a:cs typeface="Roboto" panose="02000000000000000000" pitchFamily="2" charset="0"/>
                        </a:rPr>
                        <a:t>Prototype</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a:txBody>
                    <a:bodyPr/>
                    <a:lstStyle/>
                    <a:p>
                      <a:pPr algn="ctr"/>
                      <a:r>
                        <a:rPr lang="en-US" sz="1200">
                          <a:latin typeface="Roboto Slab" pitchFamily="2" charset="0"/>
                          <a:ea typeface="Roboto Slab" pitchFamily="2" charset="0"/>
                          <a:cs typeface="Roboto" panose="02000000000000000000" pitchFamily="2" charset="0"/>
                        </a:rPr>
                        <a:t>Roadmap</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091349707"/>
                  </a:ext>
                </a:extLst>
              </a:tr>
              <a:tr h="370840">
                <a:tc>
                  <a:txBody>
                    <a:bodyPr/>
                    <a:lstStyle/>
                    <a:p>
                      <a:pPr algn="ctr"/>
                      <a:r>
                        <a:rPr lang="en-US" sz="700" b="1" spc="0" baseline="0">
                          <a:latin typeface="Roboto" panose="02000000000000000000" pitchFamily="2" charset="0"/>
                          <a:ea typeface="Roboto" panose="02000000000000000000" pitchFamily="2" charset="0"/>
                          <a:cs typeface="Roboto" panose="02000000000000000000" pitchFamily="2" charset="0"/>
                        </a:rPr>
                        <a:t>Purpose</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l"/>
                      <a:r>
                        <a:rPr lang="en-US" sz="1000" b="1" spc="0" baseline="0">
                          <a:latin typeface="Roboto" panose="02000000000000000000" pitchFamily="2" charset="0"/>
                          <a:ea typeface="Roboto" panose="02000000000000000000" pitchFamily="2" charset="0"/>
                          <a:cs typeface="Roboto" panose="02000000000000000000" pitchFamily="2" charset="0"/>
                        </a:rPr>
                        <a:t>Frame the problem we are trying to solve, by spending time with people with lived experience to map out the current housing journey experience. </a:t>
                      </a:r>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pPr algn="ctr"/>
                      <a:endParaRPr lang="en-US" sz="1000" spc="150" baseline="0">
                        <a:latin typeface="Roboto" panose="02000000000000000000" pitchFamily="2" charset="0"/>
                        <a:ea typeface="Roboto" panose="02000000000000000000" pitchFamily="2" charset="0"/>
                        <a:cs typeface="Roboto" panose="02000000000000000000" pitchFamily="2" charset="0"/>
                      </a:endParaRPr>
                    </a:p>
                  </a:txBody>
                  <a:tcPr anchor="ctr"/>
                </a:tc>
                <a:tc hMerge="1">
                  <a:txBody>
                    <a:bodyPr/>
                    <a:lstStyle/>
                    <a:p>
                      <a:pPr algn="ctr"/>
                      <a:endParaRPr lang="en-US" sz="1000" spc="150" baseline="0">
                        <a:latin typeface="Roboto" panose="02000000000000000000" pitchFamily="2" charset="0"/>
                        <a:ea typeface="Roboto" panose="02000000000000000000" pitchFamily="2" charset="0"/>
                        <a:cs typeface="Roboto" panose="02000000000000000000" pitchFamily="2" charset="0"/>
                      </a:endParaRPr>
                    </a:p>
                  </a:txBody>
                  <a:tcPr anchor="ctr"/>
                </a:tc>
                <a:tc gridSpan="2">
                  <a:txBody>
                    <a:bodyPr/>
                    <a:lstStyle/>
                    <a:p>
                      <a:pPr algn="l"/>
                      <a:r>
                        <a:rPr lang="en-US" sz="1000" b="1" spc="0" baseline="0">
                          <a:latin typeface="Roboto" panose="02000000000000000000" pitchFamily="2" charset="0"/>
                          <a:ea typeface="Roboto" panose="02000000000000000000" pitchFamily="2" charset="0"/>
                          <a:cs typeface="Roboto" panose="02000000000000000000" pitchFamily="2" charset="0"/>
                        </a:rPr>
                        <a:t>Begin the ideation process, providing Lab participants with tools and approaches to mapping some of their ideas. </a:t>
                      </a:r>
                    </a:p>
                  </a:txBody>
                  <a:tcP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pPr algn="ctr"/>
                      <a:endParaRPr lang="en-US" sz="1000" spc="150" baseline="0">
                        <a:latin typeface="Roboto" panose="02000000000000000000" pitchFamily="2" charset="0"/>
                        <a:ea typeface="Roboto" panose="02000000000000000000" pitchFamily="2" charset="0"/>
                        <a:cs typeface="Roboto" panose="02000000000000000000" pitchFamily="2" charset="0"/>
                      </a:endParaRPr>
                    </a:p>
                  </a:txBody>
                  <a:tcPr anchor="ctr"/>
                </a:tc>
                <a:tc gridSpan="2">
                  <a:txBody>
                    <a:bodyPr/>
                    <a:lstStyle/>
                    <a:p>
                      <a:pPr algn="l"/>
                      <a:r>
                        <a:rPr lang="en-US" sz="1000" b="1" spc="0" baseline="0">
                          <a:latin typeface="Roboto" panose="02000000000000000000" pitchFamily="2" charset="0"/>
                          <a:ea typeface="Roboto" panose="02000000000000000000" pitchFamily="2" charset="0"/>
                          <a:cs typeface="Roboto" panose="02000000000000000000" pitchFamily="2" charset="0"/>
                        </a:rPr>
                        <a:t>Bring the solutions and ideas to life, for participants and other stakeholders to interact with the ideas and provide feedback. </a:t>
                      </a:r>
                    </a:p>
                  </a:txBody>
                  <a:tcP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pPr algn="ctr"/>
                      <a:endParaRPr lang="en-US" sz="1000" spc="150" baseline="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algn="l"/>
                      <a:r>
                        <a:rPr lang="en-US" sz="1000" b="1" spc="0" baseline="0">
                          <a:latin typeface="Roboto" panose="02000000000000000000" pitchFamily="2" charset="0"/>
                          <a:ea typeface="Roboto" panose="02000000000000000000" pitchFamily="2" charset="0"/>
                          <a:cs typeface="Roboto" panose="02000000000000000000" pitchFamily="2" charset="0"/>
                        </a:rPr>
                        <a:t>Evaluate the ideas and build a plan for realizing the most promising ones. </a:t>
                      </a:r>
                    </a:p>
                  </a:txBody>
                  <a:tcP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8910982"/>
                  </a:ext>
                </a:extLst>
              </a:tr>
              <a:tr h="370840">
                <a:tc>
                  <a:txBody>
                    <a:bodyPr/>
                    <a:lstStyle/>
                    <a:p>
                      <a:pPr algn="ctr"/>
                      <a:r>
                        <a:rPr lang="en-US" sz="700" b="1" spc="0" baseline="0">
                          <a:latin typeface="Roboto" panose="02000000000000000000" pitchFamily="2" charset="0"/>
                          <a:ea typeface="Roboto" panose="02000000000000000000" pitchFamily="2" charset="0"/>
                          <a:cs typeface="Roboto" panose="02000000000000000000" pitchFamily="2" charset="0"/>
                        </a:rPr>
                        <a:t>Inquiries</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l"/>
                      <a:r>
                        <a:rPr lang="en-US" sz="1000" spc="0" baseline="0">
                          <a:latin typeface="Roboto" panose="02000000000000000000" pitchFamily="2" charset="0"/>
                          <a:ea typeface="Roboto" panose="02000000000000000000" pitchFamily="2" charset="0"/>
                          <a:cs typeface="Roboto" panose="02000000000000000000" pitchFamily="2" charset="0"/>
                        </a:rPr>
                        <a:t>For whom should we design this model? What are the desired outcomes of this model (or “success criteria”) that are shared between prospective clients, the Lab Team, and other system stakeholders?</a:t>
                      </a:r>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algn="l"/>
                      <a:r>
                        <a:rPr lang="en-US" sz="1000" spc="0" baseline="0">
                          <a:latin typeface="Roboto" panose="02000000000000000000" pitchFamily="2" charset="0"/>
                          <a:ea typeface="Roboto" panose="02000000000000000000" pitchFamily="2" charset="0"/>
                          <a:cs typeface="Roboto" panose="02000000000000000000" pitchFamily="2" charset="0"/>
                        </a:rPr>
                        <a:t>What does the “desirable” journey to “home ownership” (or an alternative of ownership) look and feel like for potential clients, Blue Door staff, funders, and the community?</a:t>
                      </a:r>
                    </a:p>
                  </a:txBody>
                  <a:tcP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l"/>
                      <a:r>
                        <a:rPr lang="en-US" sz="1000" spc="0" baseline="0">
                          <a:latin typeface="Roboto" panose="02000000000000000000" pitchFamily="2" charset="0"/>
                          <a:ea typeface="Roboto" panose="02000000000000000000" pitchFamily="2" charset="0"/>
                          <a:cs typeface="Roboto" panose="02000000000000000000" pitchFamily="2" charset="0"/>
                        </a:rPr>
                        <a:t>What does a “viable” and “feasible” model look like for Blue Door staff, funders, and other external partners?</a:t>
                      </a:r>
                    </a:p>
                  </a:txBody>
                  <a:tcP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a:solidFill>
                            <a:schemeClr val="tx1"/>
                          </a:solidFill>
                          <a:effectLst/>
                          <a:latin typeface="Roboto" panose="02000000000000000000" pitchFamily="2" charset="0"/>
                          <a:ea typeface="Roboto" panose="02000000000000000000" pitchFamily="2" charset="0"/>
                          <a:cs typeface="Roboto" panose="02000000000000000000" pitchFamily="2" charset="0"/>
                        </a:rPr>
                        <a:t>What will it take to scale and replicate this model?</a:t>
                      </a:r>
                    </a:p>
                  </a:txBody>
                  <a:tcP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71686803"/>
                  </a:ext>
                </a:extLst>
              </a:tr>
              <a:tr h="370840">
                <a:tc>
                  <a:txBody>
                    <a:bodyPr/>
                    <a:lstStyle/>
                    <a:p>
                      <a:pPr algn="ctr"/>
                      <a:r>
                        <a:rPr lang="en-US" sz="700" b="1" spc="0" baseline="0">
                          <a:latin typeface="Roboto" panose="02000000000000000000" pitchFamily="2" charset="0"/>
                          <a:ea typeface="Roboto" panose="02000000000000000000" pitchFamily="2" charset="0"/>
                          <a:cs typeface="Roboto" panose="02000000000000000000" pitchFamily="2" charset="0"/>
                        </a:rPr>
                        <a:t>Time</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JANUARY</a:t>
                      </a: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FEBRUARY</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MAY</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JUNE</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JULY</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AUGUST</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SEPTEMBER</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000" spc="150" baseline="0">
                          <a:latin typeface="Roboto" panose="02000000000000000000" pitchFamily="2" charset="0"/>
                          <a:ea typeface="Roboto" panose="02000000000000000000" pitchFamily="2" charset="0"/>
                          <a:cs typeface="Roboto" panose="02000000000000000000" pitchFamily="2" charset="0"/>
                        </a:rPr>
                        <a:t>OCTOBER</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0458956"/>
                  </a:ext>
                </a:extLst>
              </a:tr>
              <a:tr h="370840">
                <a:tc rowSpan="3">
                  <a:txBody>
                    <a:bodyPr/>
                    <a:lstStyle/>
                    <a:p>
                      <a:pPr algn="ctr"/>
                      <a:r>
                        <a:rPr lang="en-US" sz="700" b="1" spc="0">
                          <a:latin typeface="Roboto" panose="02000000000000000000" pitchFamily="2" charset="0"/>
                          <a:ea typeface="Roboto" panose="02000000000000000000" pitchFamily="2" charset="0"/>
                          <a:cs typeface="Roboto" panose="02000000000000000000" pitchFamily="2" charset="0"/>
                        </a:rPr>
                        <a:t>Activities</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Key Informant Interviews</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Lived Experience Research</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9163213"/>
                  </a:ext>
                </a:extLst>
              </a:tr>
              <a:tr h="370840">
                <a:tc vMerge="1">
                  <a:txBody>
                    <a:bodyPr/>
                    <a:lstStyle/>
                    <a:p>
                      <a:pPr algn="ctr"/>
                      <a:endParaRPr lang="en-US" sz="1200">
                        <a:latin typeface="Roboto" panose="02000000000000000000" pitchFamily="2" charset="0"/>
                        <a:ea typeface="Roboto" panose="02000000000000000000" pitchFamily="2" charset="0"/>
                        <a:cs typeface="Roboto" panose="02000000000000000000" pitchFamily="2" charset="0"/>
                      </a:endParaRPr>
                    </a:p>
                  </a:txBody>
                  <a:tcPr vert="vert270" anchor="ct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Advisory Committee Meeting #1</a:t>
                      </a: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Advisory Committee Meeting #2</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Advisory Committee Meeting #3</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Advisory Committee Meeting #4</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34892906"/>
                  </a:ext>
                </a:extLst>
              </a:tr>
              <a:tr h="370840">
                <a:tc vMerge="1">
                  <a:txBody>
                    <a:bodyPr/>
                    <a:lstStyle/>
                    <a:p>
                      <a:pPr algn="ctr"/>
                      <a:endParaRPr lang="en-US" sz="1200">
                        <a:latin typeface="Roboto" panose="02000000000000000000" pitchFamily="2" charset="0"/>
                        <a:ea typeface="Roboto" panose="02000000000000000000" pitchFamily="2" charset="0"/>
                        <a:cs typeface="Roboto" panose="02000000000000000000" pitchFamily="2" charset="0"/>
                      </a:endParaRPr>
                    </a:p>
                  </a:txBody>
                  <a:tcPr vert="vert270" anchor="ct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System Perspectives Conversations</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Solution Development Conversations (1)</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Solution Development Conversations (2)</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endParaRPr lang="en-US" sz="10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Prototyping Workshop</a:t>
                      </a: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r>
                        <a:rPr lang="en-US" sz="1000" b="1">
                          <a:solidFill>
                            <a:schemeClr val="tx1"/>
                          </a:solidFill>
                          <a:latin typeface="Roboto" panose="02000000000000000000" pitchFamily="2" charset="0"/>
                          <a:ea typeface="Roboto" panose="02000000000000000000" pitchFamily="2" charset="0"/>
                          <a:cs typeface="Roboto" panose="02000000000000000000" pitchFamily="2" charset="0"/>
                        </a:rPr>
                        <a:t>Pilot Implementation Workshop</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01790071"/>
                  </a:ext>
                </a:extLst>
              </a:tr>
              <a:tr h="292591">
                <a:tc rowSpan="2">
                  <a:txBody>
                    <a:bodyPr/>
                    <a:lstStyle/>
                    <a:p>
                      <a:pPr algn="ctr"/>
                      <a:r>
                        <a:rPr lang="en-US" sz="700" b="1" spc="0">
                          <a:latin typeface="Roboto" panose="02000000000000000000" pitchFamily="2" charset="0"/>
                          <a:ea typeface="Roboto" panose="02000000000000000000" pitchFamily="2" charset="0"/>
                          <a:cs typeface="Roboto" panose="02000000000000000000" pitchFamily="2" charset="0"/>
                        </a:rPr>
                        <a:t>Outputs</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pPr algn="ctr"/>
                      <a:r>
                        <a:rPr lang="en-US" sz="1000">
                          <a:latin typeface="Roboto" panose="02000000000000000000" pitchFamily="2" charset="0"/>
                          <a:ea typeface="Roboto" panose="02000000000000000000" pitchFamily="2" charset="0"/>
                          <a:cs typeface="Roboto" panose="02000000000000000000" pitchFamily="2" charset="0"/>
                        </a:rPr>
                        <a:t>↓</a:t>
                      </a: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latin typeface="Roboto" panose="02000000000000000000" pitchFamily="2" charset="0"/>
                          <a:ea typeface="Roboto" panose="02000000000000000000" pitchFamily="2" charset="0"/>
                          <a:cs typeface="Roboto" panose="02000000000000000000" pitchFamily="2" charset="0"/>
                        </a:rPr>
                        <a:t>↓</a:t>
                      </a:r>
                    </a:p>
                  </a:txBody>
                  <a:tcPr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a:r>
                        <a:rPr lang="en-US" sz="1000">
                          <a:latin typeface="Roboto" panose="02000000000000000000" pitchFamily="2" charset="0"/>
                          <a:ea typeface="Roboto" panose="02000000000000000000" pitchFamily="2" charset="0"/>
                          <a:cs typeface="Roboto" panose="02000000000000000000" pitchFamily="2" charset="0"/>
                        </a:rPr>
                        <a:t>↓</a:t>
                      </a:r>
                    </a:p>
                  </a:txBody>
                  <a:tcPr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latin typeface="Roboto" panose="02000000000000000000" pitchFamily="2" charset="0"/>
                          <a:ea typeface="Roboto" panose="02000000000000000000" pitchFamily="2" charset="0"/>
                          <a:cs typeface="Roboto" panose="02000000000000000000" pitchFamily="2" charset="0"/>
                        </a:rPr>
                        <a:t>↓</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227905292"/>
                  </a:ext>
                </a:extLst>
              </a:tr>
              <a:tr h="469395">
                <a:tc vMerge="1">
                  <a:txBody>
                    <a:bodyPr/>
                    <a:lstStyle/>
                    <a:p>
                      <a:pPr algn="ctr"/>
                      <a:r>
                        <a:rPr lang="en-US" sz="700" b="1" spc="0">
                          <a:latin typeface="Roboto" panose="02000000000000000000" pitchFamily="2" charset="0"/>
                          <a:ea typeface="Roboto" panose="02000000000000000000" pitchFamily="2" charset="0"/>
                          <a:cs typeface="Roboto" panose="02000000000000000000" pitchFamily="2" charset="0"/>
                        </a:rPr>
                        <a:t>Outputs</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gridSpan="3">
                  <a:txBody>
                    <a:bodyPr/>
                    <a:lstStyle/>
                    <a:p>
                      <a:r>
                        <a:rPr lang="en-US" sz="1000">
                          <a:latin typeface="Roboto" panose="02000000000000000000" pitchFamily="2" charset="0"/>
                          <a:ea typeface="Roboto" panose="02000000000000000000" pitchFamily="2" charset="0"/>
                          <a:cs typeface="Roboto" panose="02000000000000000000" pitchFamily="2" charset="0"/>
                        </a:rPr>
                        <a:t>Reframed challenge question; criteria for success; understanding current needs; and identifying opportunities</a:t>
                      </a:r>
                    </a:p>
                  </a:txBody>
                  <a:tcPr anchor="ctr">
                    <a:lnL w="9525" cap="flat" cmpd="sng" algn="ctr">
                      <a:solidFill>
                        <a:schemeClr val="bg1"/>
                      </a:solidFill>
                      <a:prstDash val="solid"/>
                      <a:round/>
                      <a:headEnd type="none" w="med" len="med"/>
                      <a:tailEnd type="none" w="med" len="med"/>
                    </a:lnL>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sz="1000">
                        <a:latin typeface="Roboto" panose="02000000000000000000" pitchFamily="2" charset="0"/>
                        <a:ea typeface="Roboto" panose="02000000000000000000" pitchFamily="2" charset="0"/>
                        <a:cs typeface="Roboto" panose="02000000000000000000" pitchFamily="2" charset="0"/>
                      </a:endParaRPr>
                    </a:p>
                  </a:txBody>
                  <a:tcPr/>
                </a:tc>
                <a:tc hMerge="1">
                  <a:txBody>
                    <a:bodyPr/>
                    <a:lstStyle/>
                    <a:p>
                      <a:endParaRPr lang="en-US" sz="1000">
                        <a:latin typeface="Roboto" panose="02000000000000000000" pitchFamily="2" charset="0"/>
                        <a:ea typeface="Roboto" panose="02000000000000000000" pitchFamily="2" charset="0"/>
                        <a:cs typeface="Roboto" panose="02000000000000000000" pitchFamily="2" charset="0"/>
                      </a:endParaRPr>
                    </a:p>
                  </a:txBody>
                  <a:tcPr/>
                </a:tc>
                <a:tc gridSpan="2">
                  <a:txBody>
                    <a:bodyPr/>
                    <a:lstStyle/>
                    <a:p>
                      <a:r>
                        <a:rPr lang="en-US" sz="1000">
                          <a:latin typeface="Roboto" panose="02000000000000000000" pitchFamily="2" charset="0"/>
                          <a:ea typeface="Roboto" panose="02000000000000000000" pitchFamily="2" charset="0"/>
                          <a:cs typeface="Roboto" panose="02000000000000000000" pitchFamily="2" charset="0"/>
                        </a:rPr>
                        <a:t>Desirable future housing journeys; mock-up of potential future models</a:t>
                      </a:r>
                    </a:p>
                  </a:txBody>
                  <a:tcPr anchor="ct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sz="1000">
                        <a:latin typeface="Roboto" panose="02000000000000000000" pitchFamily="2" charset="0"/>
                        <a:ea typeface="Roboto" panose="02000000000000000000" pitchFamily="2" charset="0"/>
                        <a:cs typeface="Roboto" panose="02000000000000000000" pitchFamily="2" charset="0"/>
                      </a:endParaRPr>
                    </a:p>
                  </a:txBody>
                  <a:tcPr/>
                </a:tc>
                <a:tc gridSpan="2">
                  <a:txBody>
                    <a:bodyPr/>
                    <a:lstStyle/>
                    <a:p>
                      <a:r>
                        <a:rPr lang="en-US" sz="1000">
                          <a:latin typeface="Roboto" panose="02000000000000000000" pitchFamily="2" charset="0"/>
                          <a:ea typeface="Roboto" panose="02000000000000000000" pitchFamily="2" charset="0"/>
                          <a:cs typeface="Roboto" panose="02000000000000000000" pitchFamily="2" charset="0"/>
                        </a:rPr>
                        <a:t>Second iteration of mock-ups of potential solutions for testing and evaluation</a:t>
                      </a:r>
                    </a:p>
                  </a:txBody>
                  <a:tcPr anchor="ct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US" sz="100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000">
                          <a:latin typeface="Roboto" panose="02000000000000000000" pitchFamily="2" charset="0"/>
                          <a:ea typeface="Roboto" panose="02000000000000000000" pitchFamily="2" charset="0"/>
                          <a:cs typeface="Roboto" panose="02000000000000000000" pitchFamily="2" charset="0"/>
                        </a:rPr>
                        <a:t>Implementation plan</a:t>
                      </a:r>
                    </a:p>
                  </a:txBody>
                  <a:tcPr anchor="ctr">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71404045"/>
                  </a:ext>
                </a:extLst>
              </a:tr>
            </a:tbl>
          </a:graphicData>
        </a:graphic>
      </p:graphicFrame>
      <p:sp>
        <p:nvSpPr>
          <p:cNvPr id="23" name="TextBox 22">
            <a:extLst>
              <a:ext uri="{FF2B5EF4-FFF2-40B4-BE49-F238E27FC236}">
                <a16:creationId xmlns:a16="http://schemas.microsoft.com/office/drawing/2014/main" id="{D9E1E1EF-E5AD-1E47-BABA-CFC04013718C}"/>
              </a:ext>
            </a:extLst>
          </p:cNvPr>
          <p:cNvSpPr txBox="1"/>
          <p:nvPr/>
        </p:nvSpPr>
        <p:spPr>
          <a:xfrm>
            <a:off x="7905137" y="6162887"/>
            <a:ext cx="98023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Stakeholders involved:</a:t>
            </a:r>
          </a:p>
        </p:txBody>
      </p:sp>
      <p:sp>
        <p:nvSpPr>
          <p:cNvPr id="26" name="TextBox 25">
            <a:extLst>
              <a:ext uri="{FF2B5EF4-FFF2-40B4-BE49-F238E27FC236}">
                <a16:creationId xmlns:a16="http://schemas.microsoft.com/office/drawing/2014/main" id="{6943E476-4E81-0A45-9EBB-3C48B7788D10}"/>
              </a:ext>
            </a:extLst>
          </p:cNvPr>
          <p:cNvSpPr txBox="1"/>
          <p:nvPr/>
        </p:nvSpPr>
        <p:spPr>
          <a:xfrm>
            <a:off x="8927147" y="6230394"/>
            <a:ext cx="898003" cy="230832"/>
          </a:xfrm>
          <a:prstGeom prst="rect">
            <a:avLst/>
          </a:prstGeom>
          <a:solidFill>
            <a:schemeClr val="accent1"/>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Roboto Slab" pitchFamily="2" charset="0"/>
                <a:ea typeface="Roboto Slab" pitchFamily="2" charset="0"/>
                <a:cs typeface="Roboto Condensed" charset="0"/>
              </a:rPr>
              <a:t>Lab Advisors</a:t>
            </a:r>
          </a:p>
        </p:txBody>
      </p:sp>
      <p:sp>
        <p:nvSpPr>
          <p:cNvPr id="27" name="TextBox 26">
            <a:extLst>
              <a:ext uri="{FF2B5EF4-FFF2-40B4-BE49-F238E27FC236}">
                <a16:creationId xmlns:a16="http://schemas.microsoft.com/office/drawing/2014/main" id="{9BA08E6B-83C2-C946-B7E7-ACF3995C08C9}"/>
              </a:ext>
            </a:extLst>
          </p:cNvPr>
          <p:cNvSpPr txBox="1"/>
          <p:nvPr/>
        </p:nvSpPr>
        <p:spPr>
          <a:xfrm>
            <a:off x="9920711" y="6230394"/>
            <a:ext cx="1088760" cy="230832"/>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Roboto Slab" pitchFamily="2" charset="0"/>
                <a:ea typeface="Roboto Slab" pitchFamily="2" charset="0"/>
                <a:cs typeface="Roboto Condensed" charset="0"/>
              </a:rPr>
              <a:t>Lab Participants</a:t>
            </a:r>
          </a:p>
        </p:txBody>
      </p:sp>
      <p:sp>
        <p:nvSpPr>
          <p:cNvPr id="28" name="Title 1">
            <a:extLst>
              <a:ext uri="{FF2B5EF4-FFF2-40B4-BE49-F238E27FC236}">
                <a16:creationId xmlns:a16="http://schemas.microsoft.com/office/drawing/2014/main" id="{706268C4-BFE0-5F41-9E63-7B2D1F9A3838}"/>
              </a:ext>
            </a:extLst>
          </p:cNvPr>
          <p:cNvSpPr txBox="1">
            <a:spLocks/>
          </p:cNvSpPr>
          <p:nvPr/>
        </p:nvSpPr>
        <p:spPr>
          <a:xfrm>
            <a:off x="717179" y="459118"/>
            <a:ext cx="2922492" cy="455870"/>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The Lab Plan</a:t>
            </a:r>
          </a:p>
        </p:txBody>
      </p:sp>
      <p:sp>
        <p:nvSpPr>
          <p:cNvPr id="29" name="Rectangle 28">
            <a:extLst>
              <a:ext uri="{FF2B5EF4-FFF2-40B4-BE49-F238E27FC236}">
                <a16:creationId xmlns:a16="http://schemas.microsoft.com/office/drawing/2014/main" id="{5FE5B623-6164-784E-B6C7-61736707C903}"/>
              </a:ext>
            </a:extLst>
          </p:cNvPr>
          <p:cNvSpPr/>
          <p:nvPr/>
        </p:nvSpPr>
        <p:spPr>
          <a:xfrm>
            <a:off x="7905136" y="6118389"/>
            <a:ext cx="3266453" cy="4558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a:ea typeface="+mn-ea"/>
              <a:cs typeface="+mn-cs"/>
            </a:endParaRPr>
          </a:p>
        </p:txBody>
      </p:sp>
      <p:cxnSp>
        <p:nvCxnSpPr>
          <p:cNvPr id="30" name="Straight Connector 29">
            <a:extLst>
              <a:ext uri="{FF2B5EF4-FFF2-40B4-BE49-F238E27FC236}">
                <a16:creationId xmlns:a16="http://schemas.microsoft.com/office/drawing/2014/main" id="{CC61BFD1-1705-9D40-A287-8C09B0EE57FB}"/>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8427A5-9AA0-7A44-B347-AAD101AE51D2}"/>
              </a:ext>
            </a:extLst>
          </p:cNvPr>
          <p:cNvSpPr/>
          <p:nvPr/>
        </p:nvSpPr>
        <p:spPr>
          <a:xfrm>
            <a:off x="3710461" y="386971"/>
            <a:ext cx="6114689" cy="600164"/>
          </a:xfrm>
          <a:prstGeom prst="rect">
            <a:avLst/>
          </a:prstGeom>
        </p:spPr>
        <p:txBody>
          <a:bodyPr wrap="square">
            <a:spAutoFit/>
          </a:bodyPr>
          <a:lstStyle/>
          <a:p>
            <a:r>
              <a:rPr lang="en-CA" sz="1100">
                <a:solidFill>
                  <a:schemeClr val="bg1"/>
                </a:solidFill>
                <a:latin typeface="Roboto" panose="02000000000000000000" pitchFamily="2" charset="0"/>
                <a:ea typeface="Roboto" panose="02000000000000000000" pitchFamily="2" charset="0"/>
                <a:cs typeface="Roboto" panose="02000000000000000000" pitchFamily="2" charset="0"/>
              </a:rPr>
              <a:t>The following table provides a high-level overview of the Lab Plan, including the activities and outputs associated with each phase of work. Please note these activities are subject to change over the course of the Lab.</a:t>
            </a:r>
          </a:p>
        </p:txBody>
      </p:sp>
      <p:sp>
        <p:nvSpPr>
          <p:cNvPr id="12" name="TextBox 11">
            <a:extLst>
              <a:ext uri="{FF2B5EF4-FFF2-40B4-BE49-F238E27FC236}">
                <a16:creationId xmlns:a16="http://schemas.microsoft.com/office/drawing/2014/main" id="{4451BF78-D856-3DAE-0558-00E400359A83}"/>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Methodology</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4" name="Slide Number Placeholder 1">
            <a:extLst>
              <a:ext uri="{FF2B5EF4-FFF2-40B4-BE49-F238E27FC236}">
                <a16:creationId xmlns:a16="http://schemas.microsoft.com/office/drawing/2014/main" id="{CDD8A8F0-BE17-1F05-058A-6F1567B24992}"/>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43</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372DDDAF-A6A8-2C7F-EAAE-F298D4002728}"/>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183879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706268C4-BFE0-5F41-9E63-7B2D1F9A3838}"/>
              </a:ext>
            </a:extLst>
          </p:cNvPr>
          <p:cNvSpPr txBox="1">
            <a:spLocks/>
          </p:cNvSpPr>
          <p:nvPr/>
        </p:nvSpPr>
        <p:spPr>
          <a:xfrm>
            <a:off x="717178" y="459118"/>
            <a:ext cx="3787707" cy="455870"/>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Synthesis Process</a:t>
            </a:r>
          </a:p>
        </p:txBody>
      </p:sp>
      <p:cxnSp>
        <p:nvCxnSpPr>
          <p:cNvPr id="30" name="Straight Connector 29">
            <a:extLst>
              <a:ext uri="{FF2B5EF4-FFF2-40B4-BE49-F238E27FC236}">
                <a16:creationId xmlns:a16="http://schemas.microsoft.com/office/drawing/2014/main" id="{CC61BFD1-1705-9D40-A287-8C09B0EE57FB}"/>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DDD57D-3B2B-C346-B865-C00AC6002F51}"/>
              </a:ext>
            </a:extLst>
          </p:cNvPr>
          <p:cNvSpPr txBox="1"/>
          <p:nvPr/>
        </p:nvSpPr>
        <p:spPr>
          <a:xfrm>
            <a:off x="715539" y="1968955"/>
            <a:ext cx="3953296" cy="3123932"/>
          </a:xfrm>
          <a:prstGeom prst="rect">
            <a:avLst/>
          </a:prstGeom>
          <a:noFill/>
        </p:spPr>
        <p:txBody>
          <a:bodyPr wrap="square" rtlCol="0">
            <a:spAutoFit/>
          </a:bodyPr>
          <a:lstStyle/>
          <a:p>
            <a:pPr marL="7938">
              <a:defRPr/>
            </a:pPr>
            <a:r>
              <a:rPr lang="en-US" sz="1100">
                <a:latin typeface="Roboto" charset="0"/>
                <a:ea typeface="Roboto" charset="0"/>
                <a:cs typeface="Roboto" charset="0"/>
              </a:rPr>
              <a:t>This section provides an overview of the synthesis process undertaken to develop the </a:t>
            </a:r>
            <a:r>
              <a:rPr lang="en-US" sz="1100" b="1">
                <a:latin typeface="Roboto" charset="0"/>
                <a:ea typeface="Roboto" charset="0"/>
                <a:cs typeface="Roboto" charset="0"/>
              </a:rPr>
              <a:t>three patterns of desired visions of homeownership </a:t>
            </a:r>
            <a:r>
              <a:rPr lang="en-US" sz="1100">
                <a:latin typeface="Roboto" charset="0"/>
                <a:ea typeface="Roboto" charset="0"/>
                <a:cs typeface="Roboto" charset="0"/>
              </a:rPr>
              <a:t>and the </a:t>
            </a:r>
            <a:r>
              <a:rPr lang="en-US" sz="1100" b="1">
                <a:latin typeface="Roboto" charset="0"/>
                <a:ea typeface="Roboto" charset="0"/>
                <a:cs typeface="Roboto" charset="0"/>
              </a:rPr>
              <a:t>four success criteria </a:t>
            </a:r>
            <a:r>
              <a:rPr lang="en-US" sz="1100">
                <a:latin typeface="Roboto" charset="0"/>
                <a:ea typeface="Roboto" charset="0"/>
                <a:cs typeface="Roboto" charset="0"/>
              </a:rPr>
              <a:t>for a new model. </a:t>
            </a:r>
          </a:p>
          <a:p>
            <a:pPr marL="7938">
              <a:defRPr/>
            </a:pPr>
            <a:endParaRPr lang="en-US" sz="1100">
              <a:latin typeface="Roboto" charset="0"/>
              <a:ea typeface="Roboto" charset="0"/>
              <a:cs typeface="Roboto" charset="0"/>
            </a:endParaRPr>
          </a:p>
          <a:p>
            <a:pPr marL="7938">
              <a:defRPr/>
            </a:pPr>
            <a:r>
              <a:rPr lang="en-US" sz="1100">
                <a:latin typeface="Roboto" charset="0"/>
                <a:ea typeface="Roboto" charset="0"/>
                <a:cs typeface="Roboto" charset="0"/>
              </a:rPr>
              <a:t>From the raw qualitative data shared by participants, the Lab Team transcribed and coded the booklet and interview contents to identify feedback related to:</a:t>
            </a:r>
          </a:p>
          <a:p>
            <a:pPr marL="270000" indent="-169863">
              <a:spcBef>
                <a:spcPts val="300"/>
              </a:spcBef>
              <a:buFont typeface="Arial" panose="020B0604020202020204" pitchFamily="34" charset="0"/>
              <a:buChar char="•"/>
              <a:defRPr/>
            </a:pPr>
            <a:r>
              <a:rPr lang="en-US" sz="1100">
                <a:latin typeface="Roboto" charset="0"/>
                <a:ea typeface="Roboto" charset="0"/>
                <a:cs typeface="Roboto" charset="0"/>
              </a:rPr>
              <a:t>The person’s past housing journey or lived experience</a:t>
            </a:r>
          </a:p>
          <a:p>
            <a:pPr marL="270000" indent="-169863">
              <a:spcBef>
                <a:spcPts val="300"/>
              </a:spcBef>
              <a:buFont typeface="Arial" panose="020B0604020202020204" pitchFamily="34" charset="0"/>
              <a:buChar char="•"/>
              <a:defRPr/>
            </a:pPr>
            <a:r>
              <a:rPr lang="en-US" sz="1100">
                <a:latin typeface="Roboto" charset="0"/>
                <a:ea typeface="Roboto" charset="0"/>
                <a:cs typeface="Roboto" charset="0"/>
              </a:rPr>
              <a:t>A suggested design element provided by the participant</a:t>
            </a:r>
          </a:p>
          <a:p>
            <a:pPr marL="270000" indent="-169863">
              <a:spcBef>
                <a:spcPts val="300"/>
              </a:spcBef>
              <a:buFont typeface="Arial" panose="020B0604020202020204" pitchFamily="34" charset="0"/>
              <a:buChar char="•"/>
              <a:defRPr/>
            </a:pPr>
            <a:r>
              <a:rPr lang="en-US" sz="1100">
                <a:latin typeface="Roboto" charset="0"/>
                <a:ea typeface="Roboto" charset="0"/>
                <a:cs typeface="Roboto" charset="0"/>
              </a:rPr>
              <a:t>A potential barrier or enabler of housing success</a:t>
            </a:r>
          </a:p>
          <a:p>
            <a:pPr marL="270000" indent="-169863">
              <a:spcBef>
                <a:spcPts val="300"/>
              </a:spcBef>
              <a:buFont typeface="Arial" panose="020B0604020202020204" pitchFamily="34" charset="0"/>
              <a:buChar char="•"/>
              <a:defRPr/>
            </a:pPr>
            <a:r>
              <a:rPr lang="en-US" sz="1100">
                <a:latin typeface="Roboto" charset="0"/>
                <a:ea typeface="Roboto" charset="0"/>
                <a:cs typeface="Roboto" charset="0"/>
              </a:rPr>
              <a:t>System-level trends observed</a:t>
            </a:r>
          </a:p>
          <a:p>
            <a:pPr marL="179388" indent="-171450">
              <a:buFont typeface="Arial" panose="020B0604020202020204" pitchFamily="34" charset="0"/>
              <a:buChar char="•"/>
              <a:defRPr/>
            </a:pPr>
            <a:endParaRPr lang="en-US" sz="1100">
              <a:latin typeface="Roboto" charset="0"/>
              <a:ea typeface="Roboto" charset="0"/>
              <a:cs typeface="Roboto" charset="0"/>
            </a:endParaRPr>
          </a:p>
          <a:p>
            <a:pPr marL="7938">
              <a:defRPr/>
            </a:pPr>
            <a:r>
              <a:rPr lang="en-US" sz="1100">
                <a:latin typeface="Roboto" charset="0"/>
                <a:ea typeface="Roboto" charset="0"/>
                <a:cs typeface="Roboto" charset="0"/>
              </a:rPr>
              <a:t>The Lab team also coded the data based on whether the feedback provided would impact the </a:t>
            </a:r>
            <a:r>
              <a:rPr lang="en-US" sz="1100" b="1">
                <a:latin typeface="Roboto" charset="0"/>
                <a:ea typeface="Roboto" charset="0"/>
                <a:cs typeface="Roboto" charset="0"/>
              </a:rPr>
              <a:t>housing model </a:t>
            </a:r>
            <a:r>
              <a:rPr lang="en-US" sz="1100">
                <a:latin typeface="Roboto" charset="0"/>
                <a:ea typeface="Roboto" charset="0"/>
                <a:cs typeface="Roboto" charset="0"/>
              </a:rPr>
              <a:t>(built form), the </a:t>
            </a:r>
            <a:r>
              <a:rPr lang="en-US" sz="1100" b="1">
                <a:latin typeface="Roboto" charset="0"/>
                <a:ea typeface="Roboto" charset="0"/>
                <a:cs typeface="Roboto" charset="0"/>
              </a:rPr>
              <a:t>housing program </a:t>
            </a:r>
            <a:r>
              <a:rPr lang="en-US" sz="1100">
                <a:latin typeface="Roboto" charset="0"/>
                <a:ea typeface="Roboto" charset="0"/>
                <a:cs typeface="Roboto" charset="0"/>
              </a:rPr>
              <a:t>(finance or tenure model), or the </a:t>
            </a:r>
            <a:r>
              <a:rPr lang="en-US" sz="1100" b="1">
                <a:latin typeface="Roboto" charset="0"/>
                <a:ea typeface="Roboto" charset="0"/>
                <a:cs typeface="Roboto" charset="0"/>
              </a:rPr>
              <a:t>service and support model</a:t>
            </a:r>
            <a:r>
              <a:rPr lang="en-US" sz="1100">
                <a:latin typeface="Roboto" charset="0"/>
                <a:ea typeface="Roboto" charset="0"/>
                <a:cs typeface="Roboto" charset="0"/>
              </a:rPr>
              <a:t>. </a:t>
            </a:r>
          </a:p>
        </p:txBody>
      </p:sp>
      <p:sp>
        <p:nvSpPr>
          <p:cNvPr id="14" name="Rectangle 13">
            <a:extLst>
              <a:ext uri="{FF2B5EF4-FFF2-40B4-BE49-F238E27FC236}">
                <a16:creationId xmlns:a16="http://schemas.microsoft.com/office/drawing/2014/main" id="{F7646C2C-98F7-3844-852D-07C432B93FC8}"/>
              </a:ext>
            </a:extLst>
          </p:cNvPr>
          <p:cNvSpPr/>
          <p:nvPr/>
        </p:nvSpPr>
        <p:spPr>
          <a:xfrm>
            <a:off x="5052414" y="1968955"/>
            <a:ext cx="3124178" cy="2123658"/>
          </a:xfrm>
          <a:prstGeom prst="rect">
            <a:avLst/>
          </a:prstGeom>
        </p:spPr>
        <p:txBody>
          <a:bodyPr wrap="square">
            <a:spAutoFit/>
          </a:bodyPr>
          <a:lstStyle/>
          <a:p>
            <a:pPr marL="12700" lvl="0">
              <a:defRPr/>
            </a:pPr>
            <a:r>
              <a:rPr lang="en-US" sz="1100">
                <a:latin typeface="Roboto" charset="0"/>
                <a:ea typeface="Roboto" charset="0"/>
                <a:cs typeface="Roboto" charset="0"/>
              </a:rPr>
              <a:t>From this initial coding process, the Lab Team mapped the data related to people’s past housing journeys and lived experiences and future desired onto both reflective (reporting on the past) housing journey maps and prospective (hopes for the future) journey maps.</a:t>
            </a:r>
          </a:p>
          <a:p>
            <a:pPr marL="12700" lvl="0">
              <a:defRPr/>
            </a:pPr>
            <a:endParaRPr lang="en-US" sz="1100">
              <a:latin typeface="Roboto" charset="0"/>
              <a:ea typeface="Roboto" charset="0"/>
              <a:cs typeface="Roboto" charset="0"/>
            </a:endParaRPr>
          </a:p>
          <a:p>
            <a:pPr marL="12700" lvl="0">
              <a:defRPr/>
            </a:pPr>
            <a:r>
              <a:rPr lang="en-US" sz="1100">
                <a:latin typeface="Roboto" charset="0"/>
                <a:ea typeface="Roboto" charset="0"/>
                <a:cs typeface="Roboto" charset="0"/>
              </a:rPr>
              <a:t>From this process, similar experiences and desires were clustered (also known as affinity clustering or mapping) to generate the </a:t>
            </a:r>
            <a:r>
              <a:rPr lang="en-US" sz="1100" b="1">
                <a:latin typeface="Roboto" charset="0"/>
                <a:ea typeface="Roboto" charset="0"/>
                <a:cs typeface="Roboto" charset="0"/>
              </a:rPr>
              <a:t>three patterns of desired visions of homeownership.</a:t>
            </a:r>
            <a:endParaRPr lang="en-US" sz="1100">
              <a:latin typeface="Roboto" charset="0"/>
              <a:ea typeface="Roboto" charset="0"/>
              <a:cs typeface="Roboto" charset="0"/>
            </a:endParaRPr>
          </a:p>
        </p:txBody>
      </p:sp>
      <p:sp>
        <p:nvSpPr>
          <p:cNvPr id="15" name="Rectangle 14">
            <a:extLst>
              <a:ext uri="{FF2B5EF4-FFF2-40B4-BE49-F238E27FC236}">
                <a16:creationId xmlns:a16="http://schemas.microsoft.com/office/drawing/2014/main" id="{E6FAC34A-5EB6-9646-89AE-DD5BD9D65E52}"/>
              </a:ext>
            </a:extLst>
          </p:cNvPr>
          <p:cNvSpPr/>
          <p:nvPr/>
        </p:nvSpPr>
        <p:spPr>
          <a:xfrm>
            <a:off x="715539" y="1598227"/>
            <a:ext cx="307648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From Raw Data to Pattern Finding</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0" name="Rectangle 19">
            <a:extLst>
              <a:ext uri="{FF2B5EF4-FFF2-40B4-BE49-F238E27FC236}">
                <a16:creationId xmlns:a16="http://schemas.microsoft.com/office/drawing/2014/main" id="{87552FCB-030C-8747-8D7C-140C5FA33B95}"/>
              </a:ext>
            </a:extLst>
          </p:cNvPr>
          <p:cNvSpPr/>
          <p:nvPr/>
        </p:nvSpPr>
        <p:spPr>
          <a:xfrm>
            <a:off x="8560171" y="1968955"/>
            <a:ext cx="3124179" cy="1615827"/>
          </a:xfrm>
          <a:prstGeom prst="rect">
            <a:avLst/>
          </a:prstGeom>
        </p:spPr>
        <p:txBody>
          <a:bodyPr wrap="square">
            <a:spAutoFit/>
          </a:bodyPr>
          <a:lstStyle/>
          <a:p>
            <a:pPr marL="12700" lvl="0">
              <a:defRPr/>
            </a:pPr>
            <a:r>
              <a:rPr lang="en-US" sz="1100">
                <a:latin typeface="Roboto" charset="0"/>
                <a:ea typeface="Roboto" charset="0"/>
                <a:cs typeface="Roboto" charset="0"/>
              </a:rPr>
              <a:t>Like the process for developing the visions of homeownership, once the three patterns were identified, the Lab Team combed through the journey maps to identify the higher-order categories of “what success would look like” for the individuals seeking homeownership. From this process, </a:t>
            </a:r>
            <a:r>
              <a:rPr lang="en-US" sz="1100" b="1">
                <a:latin typeface="Roboto" charset="0"/>
                <a:ea typeface="Roboto" charset="0"/>
                <a:cs typeface="Roboto" charset="0"/>
              </a:rPr>
              <a:t>four success criteria </a:t>
            </a:r>
            <a:r>
              <a:rPr lang="en-US" sz="1100">
                <a:latin typeface="Roboto" charset="0"/>
                <a:ea typeface="Roboto" charset="0"/>
                <a:cs typeface="Roboto" charset="0"/>
              </a:rPr>
              <a:t>to support the design of a new model were identified. </a:t>
            </a:r>
          </a:p>
        </p:txBody>
      </p:sp>
      <p:pic>
        <p:nvPicPr>
          <p:cNvPr id="3" name="Picture 2" descr="Calendar&#10;&#10;Description automatically generated">
            <a:extLst>
              <a:ext uri="{FF2B5EF4-FFF2-40B4-BE49-F238E27FC236}">
                <a16:creationId xmlns:a16="http://schemas.microsoft.com/office/drawing/2014/main" id="{CEB4A60C-28AD-5A4B-AF80-990A71049378}"/>
              </a:ext>
            </a:extLst>
          </p:cNvPr>
          <p:cNvPicPr>
            <a:picLocks noChangeAspect="1"/>
          </p:cNvPicPr>
          <p:nvPr/>
        </p:nvPicPr>
        <p:blipFill>
          <a:blip r:embed="rId2"/>
          <a:stretch>
            <a:fillRect/>
          </a:stretch>
        </p:blipFill>
        <p:spPr>
          <a:xfrm>
            <a:off x="5052000" y="4404601"/>
            <a:ext cx="6702431" cy="1913228"/>
          </a:xfrm>
          <a:prstGeom prst="rect">
            <a:avLst/>
          </a:prstGeom>
        </p:spPr>
      </p:pic>
      <p:sp>
        <p:nvSpPr>
          <p:cNvPr id="22" name="TextBox 21">
            <a:extLst>
              <a:ext uri="{FF2B5EF4-FFF2-40B4-BE49-F238E27FC236}">
                <a16:creationId xmlns:a16="http://schemas.microsoft.com/office/drawing/2014/main" id="{642C2387-1CC6-EB4B-AED5-BABA238F694C}"/>
              </a:ext>
            </a:extLst>
          </p:cNvPr>
          <p:cNvSpPr txBox="1"/>
          <p:nvPr/>
        </p:nvSpPr>
        <p:spPr>
          <a:xfrm>
            <a:off x="5052000" y="1629911"/>
            <a:ext cx="2402538" cy="276999"/>
          </a:xfrm>
          <a:prstGeom prst="rect">
            <a:avLst/>
          </a:prstGeom>
          <a:noFill/>
          <a:ln>
            <a:noFill/>
          </a:ln>
        </p:spPr>
        <p:txBody>
          <a:bodyPr wrap="square" rtlCol="0">
            <a:spAutoFit/>
          </a:bodyPr>
          <a:lstStyle/>
          <a:p>
            <a:pPr marL="7938" marR="0" lvl="0" defTabSz="914400" eaLnBrk="1" fontAlgn="auto" latinLnBrk="0" hangingPunct="1">
              <a:lnSpc>
                <a:spcPct val="100000"/>
              </a:lnSpc>
              <a:spcBef>
                <a:spcPts val="0"/>
              </a:spcBef>
              <a:spcAft>
                <a:spcPts val="0"/>
              </a:spcAft>
              <a:buClrTx/>
              <a:buSzTx/>
              <a:buFontTx/>
              <a:buNone/>
              <a:defRPr/>
            </a:pPr>
            <a:r>
              <a:rPr lang="en-US" sz="1200">
                <a:solidFill>
                  <a:schemeClr val="accent4"/>
                </a:solidFill>
                <a:latin typeface="Roboto Slab" pitchFamily="2" charset="0"/>
                <a:ea typeface="Roboto Slab" pitchFamily="2" charset="0"/>
                <a:cs typeface="Roboto Slab" charset="0"/>
              </a:rPr>
              <a:t>Visions of Homeownership</a:t>
            </a:r>
          </a:p>
        </p:txBody>
      </p:sp>
      <p:sp>
        <p:nvSpPr>
          <p:cNvPr id="24" name="TextBox 23">
            <a:extLst>
              <a:ext uri="{FF2B5EF4-FFF2-40B4-BE49-F238E27FC236}">
                <a16:creationId xmlns:a16="http://schemas.microsoft.com/office/drawing/2014/main" id="{39FB517F-3DD3-974D-BD30-25C191F89E7C}"/>
              </a:ext>
            </a:extLst>
          </p:cNvPr>
          <p:cNvSpPr txBox="1"/>
          <p:nvPr/>
        </p:nvSpPr>
        <p:spPr>
          <a:xfrm>
            <a:off x="8563220" y="1629910"/>
            <a:ext cx="1488492" cy="276999"/>
          </a:xfrm>
          <a:prstGeom prst="rect">
            <a:avLst/>
          </a:prstGeom>
          <a:noFill/>
          <a:ln>
            <a:noFill/>
          </a:ln>
        </p:spPr>
        <p:txBody>
          <a:bodyPr wrap="square" rtlCol="0">
            <a:spAutoFit/>
          </a:bodyPr>
          <a:lstStyle/>
          <a:p>
            <a:pPr marL="7938" marR="0" lvl="0" defTabSz="914400" eaLnBrk="1" fontAlgn="auto" latinLnBrk="0" hangingPunct="1">
              <a:lnSpc>
                <a:spcPct val="100000"/>
              </a:lnSpc>
              <a:spcBef>
                <a:spcPts val="0"/>
              </a:spcBef>
              <a:spcAft>
                <a:spcPts val="0"/>
              </a:spcAft>
              <a:buClrTx/>
              <a:buSzTx/>
              <a:buFontTx/>
              <a:buNone/>
              <a:defRPr/>
            </a:pPr>
            <a:r>
              <a:rPr lang="en-US" sz="1200">
                <a:solidFill>
                  <a:schemeClr val="accent4"/>
                </a:solidFill>
                <a:latin typeface="Roboto Slab" pitchFamily="2" charset="0"/>
                <a:ea typeface="Roboto Slab" pitchFamily="2" charset="0"/>
                <a:cs typeface="Roboto Slab" charset="0"/>
              </a:rPr>
              <a:t>Success Criteria</a:t>
            </a:r>
          </a:p>
        </p:txBody>
      </p:sp>
      <p:sp>
        <p:nvSpPr>
          <p:cNvPr id="25" name="Rectangle 24">
            <a:extLst>
              <a:ext uri="{FF2B5EF4-FFF2-40B4-BE49-F238E27FC236}">
                <a16:creationId xmlns:a16="http://schemas.microsoft.com/office/drawing/2014/main" id="{A89118CE-D31C-2949-9644-255618A419BD}"/>
              </a:ext>
            </a:extLst>
          </p:cNvPr>
          <p:cNvSpPr/>
          <p:nvPr/>
        </p:nvSpPr>
        <p:spPr>
          <a:xfrm>
            <a:off x="5052000" y="6317829"/>
            <a:ext cx="6632350" cy="215444"/>
          </a:xfrm>
          <a:prstGeom prst="rect">
            <a:avLst/>
          </a:prstGeom>
        </p:spPr>
        <p:txBody>
          <a:bodyPr wrap="square">
            <a:spAutoFit/>
          </a:bodyPr>
          <a:lstStyle/>
          <a:p>
            <a:r>
              <a:rPr lang="en-US" sz="800" i="1">
                <a:solidFill>
                  <a:srgbClr val="000000"/>
                </a:solidFill>
                <a:latin typeface="Roboto Condensed" panose="02000000000000000000" pitchFamily="2" charset="0"/>
                <a:ea typeface="Roboto Condensed" panose="02000000000000000000" pitchFamily="2" charset="0"/>
                <a:cs typeface="Roboto" charset="0"/>
              </a:rPr>
              <a:t>This image provides a snapshot of one round of raw data clustering based on an individual’s lived or expected experience of a homeownership journey.</a:t>
            </a:r>
          </a:p>
        </p:txBody>
      </p:sp>
      <p:sp>
        <p:nvSpPr>
          <p:cNvPr id="16" name="TextBox 15">
            <a:extLst>
              <a:ext uri="{FF2B5EF4-FFF2-40B4-BE49-F238E27FC236}">
                <a16:creationId xmlns:a16="http://schemas.microsoft.com/office/drawing/2014/main" id="{00235386-054D-8A5F-BFB4-972CBB509303}"/>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Methodology</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7" name="Slide Number Placeholder 1">
            <a:extLst>
              <a:ext uri="{FF2B5EF4-FFF2-40B4-BE49-F238E27FC236}">
                <a16:creationId xmlns:a16="http://schemas.microsoft.com/office/drawing/2014/main" id="{E80293AE-292E-924F-D94E-40157F60632E}"/>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44</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1D07F1F8-5EA2-060F-0A61-25D297C983B7}"/>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2991735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23940C-D672-851A-2FB8-F7D9FEF9C0BC}"/>
              </a:ext>
            </a:extLst>
          </p:cNvPr>
          <p:cNvSpPr/>
          <p:nvPr/>
        </p:nvSpPr>
        <p:spPr>
          <a:xfrm flipH="1">
            <a:off x="5747657" y="0"/>
            <a:ext cx="6444343"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8248031-092E-4932-97BF-9CCD9DCD1487}"/>
              </a:ext>
            </a:extLst>
          </p:cNvPr>
          <p:cNvSpPr txBox="1"/>
          <p:nvPr/>
        </p:nvSpPr>
        <p:spPr>
          <a:xfrm>
            <a:off x="1395462" y="4618937"/>
            <a:ext cx="29786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itchFamily="2" charset="2"/>
              <a:buChar char="q"/>
            </a:pPr>
            <a:r>
              <a:rPr lang="en-US" sz="1100">
                <a:latin typeface="Roboto" charset="0"/>
                <a:ea typeface="Roboto" charset="0"/>
                <a:cs typeface="Roboto" charset="0"/>
              </a:rPr>
              <a:t>Single-family home</a:t>
            </a:r>
          </a:p>
          <a:p>
            <a:pPr marL="285750" indent="-285750">
              <a:buFont typeface="Wingdings" charset="2"/>
              <a:buChar char="q"/>
            </a:pPr>
            <a:r>
              <a:rPr lang="en-US" sz="1100">
                <a:latin typeface="Roboto" charset="0"/>
                <a:ea typeface="Roboto" charset="0"/>
                <a:cs typeface="Roboto" charset="0"/>
              </a:rPr>
              <a:t>Backyard</a:t>
            </a:r>
          </a:p>
          <a:p>
            <a:pPr marL="285750" indent="-285750">
              <a:buFont typeface="Wingdings" charset="2"/>
              <a:buChar char="q"/>
            </a:pPr>
            <a:r>
              <a:rPr lang="en-US" sz="1100">
                <a:latin typeface="Roboto" charset="0"/>
                <a:ea typeface="Roboto" charset="0"/>
                <a:cs typeface="Roboto" charset="0"/>
              </a:rPr>
              <a:t>Lots of space</a:t>
            </a:r>
          </a:p>
          <a:p>
            <a:pPr marL="285750" indent="-285750">
              <a:buFont typeface="Wingdings" charset="2"/>
              <a:buChar char="q"/>
            </a:pPr>
            <a:r>
              <a:rPr lang="en-US" sz="1100">
                <a:latin typeface="Roboto" charset="0"/>
                <a:ea typeface="Roboto" charset="0"/>
                <a:cs typeface="Roboto" charset="0"/>
              </a:rPr>
              <a:t>Kid-friendly area</a:t>
            </a:r>
          </a:p>
          <a:p>
            <a:pPr marL="285750" indent="-285750">
              <a:buFont typeface="Wingdings" charset="2"/>
              <a:buChar char="q"/>
            </a:pPr>
            <a:r>
              <a:rPr lang="en-US" sz="1100">
                <a:latin typeface="Roboto" charset="0"/>
                <a:ea typeface="Roboto" charset="0"/>
                <a:cs typeface="Roboto" charset="0"/>
              </a:rPr>
              <a:t>Close to schools, parks, transportation</a:t>
            </a:r>
          </a:p>
          <a:p>
            <a:pPr marL="285750" indent="-285750">
              <a:buFont typeface="Wingdings" charset="2"/>
              <a:buChar char="q"/>
            </a:pPr>
            <a:r>
              <a:rPr lang="en-US" sz="1100">
                <a:latin typeface="Roboto" charset="0"/>
                <a:ea typeface="Roboto" charset="0"/>
                <a:cs typeface="Roboto" charset="0"/>
              </a:rPr>
              <a:t>Welcoming and diverse neighbourhood </a:t>
            </a:r>
          </a:p>
        </p:txBody>
      </p:sp>
      <p:sp>
        <p:nvSpPr>
          <p:cNvPr id="21" name="Rectangle 20">
            <a:extLst>
              <a:ext uri="{FF2B5EF4-FFF2-40B4-BE49-F238E27FC236}">
                <a16:creationId xmlns:a16="http://schemas.microsoft.com/office/drawing/2014/main" id="{0E2B8AA1-E523-4F1D-881E-833609C67E87}"/>
              </a:ext>
            </a:extLst>
          </p:cNvPr>
          <p:cNvSpPr/>
          <p:nvPr/>
        </p:nvSpPr>
        <p:spPr>
          <a:xfrm>
            <a:off x="1209920" y="4404753"/>
            <a:ext cx="3222437" cy="1493567"/>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Nova"/>
              <a:ea typeface="+mn-ea"/>
              <a:cs typeface="+mn-cs"/>
            </a:endParaRPr>
          </a:p>
        </p:txBody>
      </p:sp>
      <p:sp>
        <p:nvSpPr>
          <p:cNvPr id="20" name="Rectangle 19">
            <a:extLst>
              <a:ext uri="{FF2B5EF4-FFF2-40B4-BE49-F238E27FC236}">
                <a16:creationId xmlns:a16="http://schemas.microsoft.com/office/drawing/2014/main" id="{413F21A9-E7CA-2F46-9328-124C21A05F79}"/>
              </a:ext>
            </a:extLst>
          </p:cNvPr>
          <p:cNvSpPr/>
          <p:nvPr/>
        </p:nvSpPr>
        <p:spPr>
          <a:xfrm>
            <a:off x="6372705" y="1337385"/>
            <a:ext cx="5034812" cy="323165"/>
          </a:xfrm>
          <a:prstGeom prst="rect">
            <a:avLst/>
          </a:prstGeom>
        </p:spPr>
        <p:txBody>
          <a:bodyPr wrap="square">
            <a:spAutoFit/>
          </a:bodyPr>
          <a:lstStyle/>
          <a:p>
            <a:pPr lvl="0" defTabSz="514350">
              <a:defRPr/>
            </a:pPr>
            <a:r>
              <a:rPr lang="en-CA" sz="1500">
                <a:solidFill>
                  <a:schemeClr val="bg1"/>
                </a:solidFill>
                <a:latin typeface="Roboto Condensed" charset="0"/>
                <a:ea typeface="Roboto Condensed" charset="0"/>
                <a:cs typeface="Roboto Condensed" charset="0"/>
              </a:rPr>
              <a:t>d</a:t>
            </a:r>
          </a:p>
        </p:txBody>
      </p:sp>
      <p:sp>
        <p:nvSpPr>
          <p:cNvPr id="33" name="Text Placeholder 1">
            <a:extLst>
              <a:ext uri="{FF2B5EF4-FFF2-40B4-BE49-F238E27FC236}">
                <a16:creationId xmlns:a16="http://schemas.microsoft.com/office/drawing/2014/main" id="{4C6F42D2-6061-D747-B733-42FA1CE56EAE}"/>
              </a:ext>
            </a:extLst>
          </p:cNvPr>
          <p:cNvSpPr txBox="1">
            <a:spLocks/>
          </p:cNvSpPr>
          <p:nvPr/>
        </p:nvSpPr>
        <p:spPr>
          <a:xfrm>
            <a:off x="784483" y="1498967"/>
            <a:ext cx="4709712" cy="259263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a:t>
            </a:r>
            <a:r>
              <a:rPr lang="en-CA" sz="1100">
                <a:solidFill>
                  <a:schemeClr val="tx1"/>
                </a:solidFill>
                <a:latin typeface="Roboto"/>
                <a:ea typeface="Roboto"/>
                <a:cs typeface="Roboto" panose="02000000000000000000" pitchFamily="2" charset="0"/>
              </a:rPr>
              <a:t>would benefit their family and children,</a:t>
            </a:r>
            <a:r>
              <a:rPr lang="en-CA" sz="1100" b="0">
                <a:solidFill>
                  <a:schemeClr val="tx1"/>
                </a:solidFill>
                <a:latin typeface="Roboto"/>
                <a:ea typeface="Roboto"/>
                <a:cs typeface="Roboto" panose="02000000000000000000" pitchFamily="2" charset="0"/>
              </a:rPr>
              <a:t> in particular. </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a better life now and for the future for their families. Some of the common </a:t>
            </a:r>
            <a:r>
              <a:rPr lang="en-CA" sz="1100">
                <a:solidFill>
                  <a:schemeClr val="tx1"/>
                </a:solidFill>
                <a:latin typeface="Roboto"/>
                <a:ea typeface="Roboto"/>
                <a:cs typeface="Roboto" panose="02000000000000000000" pitchFamily="2" charset="0"/>
              </a:rPr>
              <a:t>desired outcomes </a:t>
            </a:r>
            <a:r>
              <a:rPr lang="en-CA" sz="1100" b="0">
                <a:solidFill>
                  <a:schemeClr val="tx1"/>
                </a:solidFill>
                <a:latin typeface="Roboto"/>
                <a:ea typeface="Roboto"/>
                <a:cs typeface="Roboto" panose="02000000000000000000" pitchFamily="2" charset="0"/>
              </a:rPr>
              <a:t>are:</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Having a safe and stable home for their children to grow up in and return to</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Building wealth and being able to pass the home down to their children so they can have a better life</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Having “status” in the community; being looked at differently</a:t>
            </a:r>
          </a:p>
          <a:p>
            <a:pPr marL="270000" lvl="1" indent="-285750">
              <a:lnSpc>
                <a:spcPct val="100000"/>
              </a:lnSpc>
              <a:spcBef>
                <a:spcPts val="600"/>
              </a:spcBef>
              <a:buFont typeface="Arial" charset="0"/>
              <a:buChar char="•"/>
            </a:pPr>
            <a:r>
              <a:rPr lang="en-CA" sz="1100" b="0">
                <a:solidFill>
                  <a:schemeClr val="tx1"/>
                </a:solidFill>
                <a:latin typeface="Roboto"/>
                <a:ea typeface="Roboto"/>
                <a:cs typeface="Roboto" panose="02000000000000000000" pitchFamily="2" charset="0"/>
              </a:rPr>
              <a:t>Being able to modify the space to suit their family needs</a:t>
            </a:r>
            <a:endParaRPr lang="en-US" sz="1100" b="0">
              <a:solidFill>
                <a:srgbClr val="000000"/>
              </a:solidFill>
              <a:latin typeface="Roboto" charset="0"/>
              <a:ea typeface="Roboto" charset="0"/>
              <a:cs typeface="Roboto" charset="0"/>
            </a:endParaRPr>
          </a:p>
        </p:txBody>
      </p:sp>
      <p:sp>
        <p:nvSpPr>
          <p:cNvPr id="10" name="Rectangle 9"/>
          <p:cNvSpPr/>
          <p:nvPr/>
        </p:nvSpPr>
        <p:spPr>
          <a:xfrm>
            <a:off x="1395462" y="4224804"/>
            <a:ext cx="1548000" cy="307777"/>
          </a:xfrm>
          <a:prstGeom prst="rect">
            <a:avLst/>
          </a:prstGeom>
          <a:solidFill>
            <a:schemeClr val="accent1"/>
          </a:solidFill>
          <a:ln>
            <a:solidFill>
              <a:schemeClr val="accent1"/>
            </a:solidFill>
          </a:ln>
        </p:spPr>
        <p:txBody>
          <a:bodyPr wrap="none">
            <a:spAutoFit/>
          </a:bodyPr>
          <a:lstStyle/>
          <a:p>
            <a:pPr algn="ctr"/>
            <a:r>
              <a:rPr lang="en-US" sz="1400" b="1">
                <a:solidFill>
                  <a:schemeClr val="bg1"/>
                </a:solidFill>
                <a:latin typeface="Roboto Slab"/>
              </a:rPr>
              <a:t>Desired Features</a:t>
            </a:r>
          </a:p>
        </p:txBody>
      </p:sp>
      <p:sp>
        <p:nvSpPr>
          <p:cNvPr id="27" name="TextBox 26">
            <a:extLst>
              <a:ext uri="{FF2B5EF4-FFF2-40B4-BE49-F238E27FC236}">
                <a16:creationId xmlns:a16="http://schemas.microsoft.com/office/drawing/2014/main" id="{D2BA8637-0B92-4853-9CA7-E0B56B0CA7D2}"/>
              </a:ext>
            </a:extLst>
          </p:cNvPr>
          <p:cNvSpPr txBox="1"/>
          <p:nvPr/>
        </p:nvSpPr>
        <p:spPr>
          <a:xfrm>
            <a:off x="7182264" y="5571849"/>
            <a:ext cx="2188597" cy="553998"/>
          </a:xfrm>
          <a:prstGeom prst="rect">
            <a:avLst/>
          </a:prstGeom>
          <a:noFill/>
        </p:spPr>
        <p:txBody>
          <a:bodyPr wrap="square" lIns="91440" tIns="45720" rIns="91440" bIns="45720" rtlCol="0" anchor="t">
            <a:spAutoFit/>
          </a:bodyPr>
          <a:lstStyle/>
          <a:p>
            <a:pPr marL="9525"/>
            <a:r>
              <a:rPr lang="en-US" sz="1000" b="1">
                <a:solidFill>
                  <a:schemeClr val="accent1">
                    <a:lumMod val="75000"/>
                  </a:schemeClr>
                </a:solidFill>
                <a:latin typeface="Roboto Slab" pitchFamily="2" charset="0"/>
                <a:ea typeface="Roboto Slab" pitchFamily="2" charset="0"/>
                <a:cs typeface="Arial"/>
              </a:rPr>
              <a:t>I want a place to be there for my kids. Always.</a:t>
            </a:r>
            <a:endParaRPr lang="en-US" sz="1000" b="1">
              <a:solidFill>
                <a:schemeClr val="accent1">
                  <a:lumMod val="75000"/>
                </a:schemeClr>
              </a:solidFill>
              <a:latin typeface="Roboto Slab" pitchFamily="2" charset="0"/>
              <a:ea typeface="Roboto Slab" pitchFamily="2" charset="0"/>
            </a:endParaRPr>
          </a:p>
          <a:p>
            <a:pPr marL="285750" algn="r"/>
            <a:r>
              <a:rPr lang="en-US" sz="1000">
                <a:solidFill>
                  <a:schemeClr val="accent1">
                    <a:lumMod val="60000"/>
                    <a:lumOff val="40000"/>
                  </a:schemeClr>
                </a:solidFill>
                <a:latin typeface="Roboto Slab" pitchFamily="2" charset="0"/>
                <a:ea typeface="Roboto Slab" pitchFamily="2" charset="0"/>
                <a:cs typeface="Roboto Slab" charset="0"/>
              </a:rPr>
              <a:t>- Lived Expert</a:t>
            </a:r>
          </a:p>
        </p:txBody>
      </p:sp>
      <p:pic>
        <p:nvPicPr>
          <p:cNvPr id="28" name="Picture 5" descr="Icon&#10;&#10;Description automatically generated">
            <a:extLst>
              <a:ext uri="{FF2B5EF4-FFF2-40B4-BE49-F238E27FC236}">
                <a16:creationId xmlns:a16="http://schemas.microsoft.com/office/drawing/2014/main" id="{5E846CEB-690E-4597-B4DF-17A3A5F40A4F}"/>
              </a:ext>
            </a:extLst>
          </p:cNvPr>
          <p:cNvPicPr>
            <a:picLocks noChangeAspect="1"/>
          </p:cNvPicPr>
          <p:nvPr/>
        </p:nvPicPr>
        <p:blipFill>
          <a:blip r:embed="rId3"/>
          <a:stretch>
            <a:fillRect/>
          </a:stretch>
        </p:blipFill>
        <p:spPr>
          <a:xfrm>
            <a:off x="10259251" y="4839696"/>
            <a:ext cx="1715219" cy="2018304"/>
          </a:xfrm>
          <a:prstGeom prst="rect">
            <a:avLst/>
          </a:prstGeom>
        </p:spPr>
      </p:pic>
      <p:sp>
        <p:nvSpPr>
          <p:cNvPr id="23" name="Rectangle 22">
            <a:extLst>
              <a:ext uri="{FF2B5EF4-FFF2-40B4-BE49-F238E27FC236}">
                <a16:creationId xmlns:a16="http://schemas.microsoft.com/office/drawing/2014/main" id="{2947CEEF-D476-8041-A970-86BC29BF2081}"/>
              </a:ext>
            </a:extLst>
          </p:cNvPr>
          <p:cNvSpPr/>
          <p:nvPr/>
        </p:nvSpPr>
        <p:spPr>
          <a:xfrm>
            <a:off x="6105705" y="1639012"/>
            <a:ext cx="2563835" cy="333937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following is a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list of some of the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common experiences of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One or more adults in home are employed ​</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At least one child/teenager in family​</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Frequent moves ​</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Difficult landlord relationships; rental stigma</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Difficult to find and afford appropriate housing for family size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Limited access to affordable housing</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Generational poverty</a:t>
            </a:r>
          </a:p>
        </p:txBody>
      </p:sp>
      <p:sp>
        <p:nvSpPr>
          <p:cNvPr id="24" name="Rectangle 23">
            <a:extLst>
              <a:ext uri="{FF2B5EF4-FFF2-40B4-BE49-F238E27FC236}">
                <a16:creationId xmlns:a16="http://schemas.microsoft.com/office/drawing/2014/main" id="{DD358B7F-AB81-8F4A-ADEB-19948D4328A2}"/>
              </a:ext>
            </a:extLst>
          </p:cNvPr>
          <p:cNvSpPr/>
          <p:nvPr/>
        </p:nvSpPr>
        <p:spPr>
          <a:xfrm>
            <a:off x="6105705" y="1313477"/>
            <a:ext cx="204575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Roboto" panose="02000000000000000000" pitchFamily="2" charset="0"/>
              </a:rPr>
              <a:t>Common Experiences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9" name="Rectangle 28">
            <a:extLst>
              <a:ext uri="{FF2B5EF4-FFF2-40B4-BE49-F238E27FC236}">
                <a16:creationId xmlns:a16="http://schemas.microsoft.com/office/drawing/2014/main" id="{97FC80F9-3404-6249-A351-E5376BE3BFF1}"/>
              </a:ext>
            </a:extLst>
          </p:cNvPr>
          <p:cNvSpPr/>
          <p:nvPr/>
        </p:nvSpPr>
        <p:spPr>
          <a:xfrm>
            <a:off x="8974913" y="1639012"/>
            <a:ext cx="2563835" cy="2923877"/>
          </a:xfrm>
          <a:prstGeom prst="rect">
            <a:avLst/>
          </a:prstGeom>
          <a:ln>
            <a:noFill/>
          </a:ln>
        </p:spPr>
        <p:txBody>
          <a:bodyPr wrap="square">
            <a:spAutoFit/>
          </a:bodyPr>
          <a:lstStyle/>
          <a:p>
            <a:pPr lvl="0">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is a list of some of the common anticipated barriers or challenges expressed by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Unable to save for a down payment</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Worries of poor credit history</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Lack records for cash income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Competitive housing market with rising prices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being unable to keep up with bills and affording expenses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Concern with how children will adjust to new community</a:t>
            </a:r>
          </a:p>
        </p:txBody>
      </p:sp>
      <p:sp>
        <p:nvSpPr>
          <p:cNvPr id="30" name="Rectangle 29">
            <a:extLst>
              <a:ext uri="{FF2B5EF4-FFF2-40B4-BE49-F238E27FC236}">
                <a16:creationId xmlns:a16="http://schemas.microsoft.com/office/drawing/2014/main" id="{0A9617E1-607A-6647-B413-E4AA12C5CEB1}"/>
              </a:ext>
            </a:extLst>
          </p:cNvPr>
          <p:cNvSpPr/>
          <p:nvPr/>
        </p:nvSpPr>
        <p:spPr>
          <a:xfrm>
            <a:off x="8974913" y="1313477"/>
            <a:ext cx="194155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Roboto" panose="02000000000000000000" pitchFamily="2" charset="0"/>
              </a:rPr>
              <a:t>Common Challenges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34" name="TextBox 33">
            <a:extLst>
              <a:ext uri="{FF2B5EF4-FFF2-40B4-BE49-F238E27FC236}">
                <a16:creationId xmlns:a16="http://schemas.microsoft.com/office/drawing/2014/main" id="{E14C2323-7B77-B34F-8CD2-838ADD62D1B2}"/>
              </a:ext>
            </a:extLst>
          </p:cNvPr>
          <p:cNvSpPr txBox="1"/>
          <p:nvPr/>
        </p:nvSpPr>
        <p:spPr>
          <a:xfrm flipH="1">
            <a:off x="9243021" y="5307591"/>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5" name="TextBox 24">
            <a:extLst>
              <a:ext uri="{FF2B5EF4-FFF2-40B4-BE49-F238E27FC236}">
                <a16:creationId xmlns:a16="http://schemas.microsoft.com/office/drawing/2014/main" id="{8E55A4DB-BE00-1ECA-C4F0-CB0306F68462}"/>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6" name="TextBox 25">
            <a:extLst>
              <a:ext uri="{FF2B5EF4-FFF2-40B4-BE49-F238E27FC236}">
                <a16:creationId xmlns:a16="http://schemas.microsoft.com/office/drawing/2014/main" id="{C58B9826-C264-FFDB-6737-DA560E3BEC25}"/>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Visions of the Future</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1" name="Slide Number Placeholder 1">
            <a:extLst>
              <a:ext uri="{FF2B5EF4-FFF2-40B4-BE49-F238E27FC236}">
                <a16:creationId xmlns:a16="http://schemas.microsoft.com/office/drawing/2014/main" id="{46393592-B424-2EF7-67BE-DF33E44E3759}"/>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45</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Title 1">
            <a:extLst>
              <a:ext uri="{FF2B5EF4-FFF2-40B4-BE49-F238E27FC236}">
                <a16:creationId xmlns:a16="http://schemas.microsoft.com/office/drawing/2014/main" id="{FEB1238B-2629-876A-9A64-6949ABFBAEDD}"/>
              </a:ext>
            </a:extLst>
          </p:cNvPr>
          <p:cNvSpPr txBox="1">
            <a:spLocks/>
          </p:cNvSpPr>
          <p:nvPr/>
        </p:nvSpPr>
        <p:spPr>
          <a:xfrm>
            <a:off x="717179" y="459118"/>
            <a:ext cx="4931785" cy="455870"/>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Vision 1: Providing for One’s Family</a:t>
            </a:r>
          </a:p>
        </p:txBody>
      </p:sp>
      <p:cxnSp>
        <p:nvCxnSpPr>
          <p:cNvPr id="37" name="Straight Connector 36">
            <a:extLst>
              <a:ext uri="{FF2B5EF4-FFF2-40B4-BE49-F238E27FC236}">
                <a16:creationId xmlns:a16="http://schemas.microsoft.com/office/drawing/2014/main" id="{53C5626B-4E4D-58BA-F38C-F0ED0172FC81}"/>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966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Icon&#10;&#10;Description automatically generated">
            <a:extLst>
              <a:ext uri="{FF2B5EF4-FFF2-40B4-BE49-F238E27FC236}">
                <a16:creationId xmlns:a16="http://schemas.microsoft.com/office/drawing/2014/main" id="{3B2552FE-1C3B-0142-8D3B-71E8B3999863}"/>
              </a:ext>
            </a:extLst>
          </p:cNvPr>
          <p:cNvPicPr>
            <a:picLocks noChangeAspect="1"/>
          </p:cNvPicPr>
          <p:nvPr/>
        </p:nvPicPr>
        <p:blipFill rotWithShape="1">
          <a:blip r:embed="rId3"/>
          <a:srcRect t="283" r="310" b="46105"/>
          <a:stretch/>
        </p:blipFill>
        <p:spPr>
          <a:xfrm>
            <a:off x="10256830" y="4843817"/>
            <a:ext cx="1587415" cy="2014183"/>
          </a:xfrm>
          <a:prstGeom prst="rect">
            <a:avLst/>
          </a:prstGeom>
        </p:spPr>
      </p:pic>
      <p:sp>
        <p:nvSpPr>
          <p:cNvPr id="2" name="Rectangle 1">
            <a:extLst>
              <a:ext uri="{FF2B5EF4-FFF2-40B4-BE49-F238E27FC236}">
                <a16:creationId xmlns:a16="http://schemas.microsoft.com/office/drawing/2014/main" id="{C2349572-3042-6A45-9CE2-DCE0CDE9AF72}"/>
              </a:ext>
            </a:extLst>
          </p:cNvPr>
          <p:cNvSpPr/>
          <p:nvPr/>
        </p:nvSpPr>
        <p:spPr>
          <a:xfrm flipH="1">
            <a:off x="5747657" y="0"/>
            <a:ext cx="644434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8248031-092E-4932-97BF-9CCD9DCD1487}"/>
              </a:ext>
            </a:extLst>
          </p:cNvPr>
          <p:cNvSpPr txBox="1"/>
          <p:nvPr/>
        </p:nvSpPr>
        <p:spPr>
          <a:xfrm>
            <a:off x="1348358" y="4766683"/>
            <a:ext cx="28281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itchFamily="2" charset="2"/>
              <a:buChar char="q"/>
            </a:pPr>
            <a:r>
              <a:rPr lang="en-US" sz="1100">
                <a:latin typeface="Roboto" charset="0"/>
                <a:ea typeface="Roboto" charset="0"/>
                <a:cs typeface="Roboto" charset="0"/>
              </a:rPr>
              <a:t>House or a multi-residential building; open to alternative forms</a:t>
            </a:r>
          </a:p>
          <a:p>
            <a:pPr marL="285750" indent="-285750">
              <a:buFont typeface="Wingdings" pitchFamily="2" charset="2"/>
              <a:buChar char="q"/>
            </a:pPr>
            <a:r>
              <a:rPr lang="en-US" sz="1100">
                <a:latin typeface="Roboto" charset="0"/>
                <a:ea typeface="Roboto" charset="0"/>
                <a:cs typeface="Roboto" charset="0"/>
              </a:rPr>
              <a:t>Private</a:t>
            </a:r>
          </a:p>
          <a:p>
            <a:pPr marL="285750" indent="-285750">
              <a:buFont typeface="Wingdings" pitchFamily="2" charset="2"/>
              <a:buChar char="q"/>
            </a:pPr>
            <a:r>
              <a:rPr lang="en-US" sz="1100">
                <a:latin typeface="Roboto" charset="0"/>
                <a:ea typeface="Roboto" charset="0"/>
                <a:cs typeface="Roboto" charset="0"/>
              </a:rPr>
              <a:t>A quiet, peaceful </a:t>
            </a:r>
            <a:r>
              <a:rPr lang="en-US" sz="1100" err="1">
                <a:latin typeface="Roboto" charset="0"/>
                <a:ea typeface="Roboto" charset="0"/>
                <a:cs typeface="Roboto" charset="0"/>
              </a:rPr>
              <a:t>neighbourhood</a:t>
            </a:r>
            <a:endParaRPr lang="en-US" sz="1100">
              <a:latin typeface="Roboto" charset="0"/>
              <a:ea typeface="Roboto" charset="0"/>
              <a:cs typeface="Roboto" charset="0"/>
            </a:endParaRPr>
          </a:p>
        </p:txBody>
      </p:sp>
      <p:sp>
        <p:nvSpPr>
          <p:cNvPr id="21" name="Rectangle 20">
            <a:extLst>
              <a:ext uri="{FF2B5EF4-FFF2-40B4-BE49-F238E27FC236}">
                <a16:creationId xmlns:a16="http://schemas.microsoft.com/office/drawing/2014/main" id="{0E2B8AA1-E523-4F1D-881E-833609C67E87}"/>
              </a:ext>
            </a:extLst>
          </p:cNvPr>
          <p:cNvSpPr/>
          <p:nvPr/>
        </p:nvSpPr>
        <p:spPr>
          <a:xfrm>
            <a:off x="1162816" y="4486275"/>
            <a:ext cx="3222437" cy="1214437"/>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Nova"/>
              <a:ea typeface="+mn-ea"/>
              <a:cs typeface="+mn-cs"/>
            </a:endParaRPr>
          </a:p>
        </p:txBody>
      </p:sp>
      <p:sp>
        <p:nvSpPr>
          <p:cNvPr id="20" name="Rectangle 19">
            <a:extLst>
              <a:ext uri="{FF2B5EF4-FFF2-40B4-BE49-F238E27FC236}">
                <a16:creationId xmlns:a16="http://schemas.microsoft.com/office/drawing/2014/main" id="{413F21A9-E7CA-2F46-9328-124C21A05F79}"/>
              </a:ext>
            </a:extLst>
          </p:cNvPr>
          <p:cNvSpPr/>
          <p:nvPr/>
        </p:nvSpPr>
        <p:spPr>
          <a:xfrm>
            <a:off x="6372705" y="1337385"/>
            <a:ext cx="5034812" cy="323165"/>
          </a:xfrm>
          <a:prstGeom prst="rect">
            <a:avLst/>
          </a:prstGeom>
        </p:spPr>
        <p:txBody>
          <a:bodyPr wrap="square">
            <a:spAutoFit/>
          </a:bodyPr>
          <a:lstStyle/>
          <a:p>
            <a:pPr lvl="0" defTabSz="514350">
              <a:defRPr/>
            </a:pPr>
            <a:r>
              <a:rPr lang="en-CA" sz="1500">
                <a:solidFill>
                  <a:schemeClr val="bg1"/>
                </a:solidFill>
                <a:latin typeface="Roboto Condensed" charset="0"/>
                <a:ea typeface="Roboto Condensed" charset="0"/>
                <a:cs typeface="Roboto Condensed" charset="0"/>
              </a:rPr>
              <a:t>d</a:t>
            </a:r>
          </a:p>
        </p:txBody>
      </p:sp>
      <p:sp>
        <p:nvSpPr>
          <p:cNvPr id="33" name="Text Placeholder 1">
            <a:extLst>
              <a:ext uri="{FF2B5EF4-FFF2-40B4-BE49-F238E27FC236}">
                <a16:creationId xmlns:a16="http://schemas.microsoft.com/office/drawing/2014/main" id="{4C6F42D2-6061-D747-B733-42FA1CE56EAE}"/>
              </a:ext>
            </a:extLst>
          </p:cNvPr>
          <p:cNvSpPr txBox="1">
            <a:spLocks/>
          </p:cNvSpPr>
          <p:nvPr/>
        </p:nvSpPr>
        <p:spPr>
          <a:xfrm>
            <a:off x="784483" y="1498967"/>
            <a:ext cx="4709712" cy="2703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would help them feel a sense of freedom and accomplishment. </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achieving further goals. Some of the common desired outcomes are:</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Being an “owner”; a sense of pride and accomplishment Gaining equity, investing in oneself, and building up to</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Improving quality of life</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freedom of one’s own space </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a sense of belonging and feeling grounded</a:t>
            </a:r>
          </a:p>
          <a:p>
            <a:pPr marL="270000" indent="-171450">
              <a:lnSpc>
                <a:spcPct val="100000"/>
              </a:lnSpc>
              <a:spcBef>
                <a:spcPts val="600"/>
              </a:spcBef>
              <a:buFont typeface="Arial" panose="020B0604020202020204" pitchFamily="34" charset="0"/>
              <a:buChar char="•"/>
            </a:pPr>
            <a:r>
              <a:rPr lang="en-CA" sz="1100" b="0">
                <a:solidFill>
                  <a:schemeClr val="tx1"/>
                </a:solidFill>
                <a:latin typeface="Roboto"/>
                <a:ea typeface="Roboto"/>
                <a:cs typeface="Roboto" panose="02000000000000000000" pitchFamily="2" charset="0"/>
              </a:rPr>
              <a:t>Having a foundation to achieve other goals – e.g. starting a business, going back to school, having a family</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p:txBody>
      </p:sp>
      <p:sp>
        <p:nvSpPr>
          <p:cNvPr id="10" name="Rectangle 9"/>
          <p:cNvSpPr/>
          <p:nvPr/>
        </p:nvSpPr>
        <p:spPr>
          <a:xfrm>
            <a:off x="1348358" y="4347845"/>
            <a:ext cx="1560042" cy="307777"/>
          </a:xfrm>
          <a:prstGeom prst="rect">
            <a:avLst/>
          </a:prstGeom>
          <a:solidFill>
            <a:schemeClr val="accent2"/>
          </a:solidFill>
          <a:ln>
            <a:solidFill>
              <a:schemeClr val="accent2">
                <a:lumMod val="75000"/>
              </a:schemeClr>
            </a:solidFill>
          </a:ln>
        </p:spPr>
        <p:txBody>
          <a:bodyPr wrap="none">
            <a:spAutoFit/>
          </a:bodyPr>
          <a:lstStyle/>
          <a:p>
            <a:pPr algn="ctr"/>
            <a:r>
              <a:rPr lang="en-US" sz="1400" b="1">
                <a:solidFill>
                  <a:schemeClr val="bg1"/>
                </a:solidFill>
                <a:latin typeface="Roboto Slab"/>
              </a:rPr>
              <a:t>Desired Features</a:t>
            </a:r>
          </a:p>
        </p:txBody>
      </p:sp>
      <p:sp>
        <p:nvSpPr>
          <p:cNvPr id="27" name="TextBox 26">
            <a:extLst>
              <a:ext uri="{FF2B5EF4-FFF2-40B4-BE49-F238E27FC236}">
                <a16:creationId xmlns:a16="http://schemas.microsoft.com/office/drawing/2014/main" id="{D2BA8637-0B92-4853-9CA7-E0B56B0CA7D2}"/>
              </a:ext>
            </a:extLst>
          </p:cNvPr>
          <p:cNvSpPr txBox="1"/>
          <p:nvPr/>
        </p:nvSpPr>
        <p:spPr>
          <a:xfrm>
            <a:off x="7182264" y="5571849"/>
            <a:ext cx="2188597" cy="861774"/>
          </a:xfrm>
          <a:prstGeom prst="rect">
            <a:avLst/>
          </a:prstGeom>
          <a:noFill/>
        </p:spPr>
        <p:txBody>
          <a:bodyPr wrap="square" lIns="91440" tIns="45720" rIns="91440" bIns="45720" rtlCol="0" anchor="t">
            <a:spAutoFit/>
          </a:bodyPr>
          <a:lstStyle/>
          <a:p>
            <a:pPr marL="9525"/>
            <a:r>
              <a:rPr lang="en-US" sz="1000" b="1">
                <a:solidFill>
                  <a:schemeClr val="accent2"/>
                </a:solidFill>
                <a:latin typeface="Roboto Slab" pitchFamily="2" charset="0"/>
                <a:ea typeface="Roboto Slab" pitchFamily="2" charset="0"/>
                <a:cs typeface="Arial"/>
              </a:rPr>
              <a:t>Once I own a home, I would be able to save or put money into other areas of my life.</a:t>
            </a:r>
          </a:p>
          <a:p>
            <a:pPr marL="9525"/>
            <a:endParaRPr lang="en-US" sz="1000" b="1">
              <a:solidFill>
                <a:schemeClr val="accent1">
                  <a:lumMod val="75000"/>
                </a:schemeClr>
              </a:solidFill>
              <a:latin typeface="Roboto Slab" pitchFamily="2" charset="0"/>
              <a:ea typeface="Roboto Slab" pitchFamily="2" charset="0"/>
              <a:cs typeface="Arial"/>
            </a:endParaRPr>
          </a:p>
          <a:p>
            <a:pPr marL="285750" algn="r"/>
            <a:r>
              <a:rPr lang="en-US" sz="1000">
                <a:solidFill>
                  <a:schemeClr val="accent2">
                    <a:lumMod val="60000"/>
                    <a:lumOff val="40000"/>
                  </a:schemeClr>
                </a:solidFill>
                <a:latin typeface="Roboto Slab" pitchFamily="2" charset="0"/>
                <a:ea typeface="Roboto Slab" pitchFamily="2" charset="0"/>
                <a:cs typeface="Roboto Slab" charset="0"/>
              </a:rPr>
              <a:t>- Lived Expert</a:t>
            </a:r>
          </a:p>
        </p:txBody>
      </p:sp>
      <p:sp>
        <p:nvSpPr>
          <p:cNvPr id="23" name="Rectangle 22">
            <a:extLst>
              <a:ext uri="{FF2B5EF4-FFF2-40B4-BE49-F238E27FC236}">
                <a16:creationId xmlns:a16="http://schemas.microsoft.com/office/drawing/2014/main" id="{2947CEEF-D476-8041-A970-86BC29BF2081}"/>
              </a:ext>
            </a:extLst>
          </p:cNvPr>
          <p:cNvSpPr/>
          <p:nvPr/>
        </p:nvSpPr>
        <p:spPr>
          <a:xfrm>
            <a:off x="6105705" y="1639012"/>
            <a:ext cx="2563835" cy="333937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following is a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list of some of the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common experiences of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Single individual; no dependents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Some discharged from an institution into homelessness (e.g., hospitals, corrections)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Some are youth or younger adults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Difficulty maintaining work (e.g., due to health issues); receiving social assistance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Difficult landlord relationships; rental stigma</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Limited access to affordable housing</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Generational poverty</a:t>
            </a:r>
          </a:p>
        </p:txBody>
      </p:sp>
      <p:sp>
        <p:nvSpPr>
          <p:cNvPr id="24" name="Rectangle 23">
            <a:extLst>
              <a:ext uri="{FF2B5EF4-FFF2-40B4-BE49-F238E27FC236}">
                <a16:creationId xmlns:a16="http://schemas.microsoft.com/office/drawing/2014/main" id="{DD358B7F-AB81-8F4A-ADEB-19948D4328A2}"/>
              </a:ext>
            </a:extLst>
          </p:cNvPr>
          <p:cNvSpPr/>
          <p:nvPr/>
        </p:nvSpPr>
        <p:spPr>
          <a:xfrm>
            <a:off x="6105705" y="1313477"/>
            <a:ext cx="204575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Common Experiences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9" name="Rectangle 28">
            <a:extLst>
              <a:ext uri="{FF2B5EF4-FFF2-40B4-BE49-F238E27FC236}">
                <a16:creationId xmlns:a16="http://schemas.microsoft.com/office/drawing/2014/main" id="{97FC80F9-3404-6249-A351-E5376BE3BFF1}"/>
              </a:ext>
            </a:extLst>
          </p:cNvPr>
          <p:cNvSpPr/>
          <p:nvPr/>
        </p:nvSpPr>
        <p:spPr>
          <a:xfrm>
            <a:off x="8974913" y="1639012"/>
            <a:ext cx="2563835" cy="2339102"/>
          </a:xfrm>
          <a:prstGeom prst="rect">
            <a:avLst/>
          </a:prstGeom>
          <a:ln>
            <a:noFill/>
          </a:ln>
        </p:spPr>
        <p:txBody>
          <a:bodyPr wrap="square">
            <a:spAutoFit/>
          </a:bodyPr>
          <a:lstStyle/>
          <a:p>
            <a:pPr lvl="0">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is a list of some of the common anticipated barriers or challenges expressed by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Unable to save for a down payment</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Worries of poor credit history</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being unable to keep up with bills and affording expenses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losing source of income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losing investment</a:t>
            </a:r>
          </a:p>
        </p:txBody>
      </p:sp>
      <p:sp>
        <p:nvSpPr>
          <p:cNvPr id="30" name="Rectangle 29">
            <a:extLst>
              <a:ext uri="{FF2B5EF4-FFF2-40B4-BE49-F238E27FC236}">
                <a16:creationId xmlns:a16="http://schemas.microsoft.com/office/drawing/2014/main" id="{0A9617E1-607A-6647-B413-E4AA12C5CEB1}"/>
              </a:ext>
            </a:extLst>
          </p:cNvPr>
          <p:cNvSpPr/>
          <p:nvPr/>
        </p:nvSpPr>
        <p:spPr>
          <a:xfrm>
            <a:off x="8974913" y="1313477"/>
            <a:ext cx="194155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Common Challenges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6" name="TextBox 25">
            <a:extLst>
              <a:ext uri="{FF2B5EF4-FFF2-40B4-BE49-F238E27FC236}">
                <a16:creationId xmlns:a16="http://schemas.microsoft.com/office/drawing/2014/main" id="{A960C246-CB0A-C54A-8DA2-C6F65FEF0250}"/>
              </a:ext>
            </a:extLst>
          </p:cNvPr>
          <p:cNvSpPr txBox="1"/>
          <p:nvPr/>
        </p:nvSpPr>
        <p:spPr>
          <a:xfrm>
            <a:off x="929763" y="-995241"/>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Vision 2</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32" name="TextBox 31">
            <a:extLst>
              <a:ext uri="{FF2B5EF4-FFF2-40B4-BE49-F238E27FC236}">
                <a16:creationId xmlns:a16="http://schemas.microsoft.com/office/drawing/2014/main" id="{26A1BA09-E941-2447-A2FA-CF1EC7F95EBD}"/>
              </a:ext>
            </a:extLst>
          </p:cNvPr>
          <p:cNvSpPr txBox="1"/>
          <p:nvPr/>
        </p:nvSpPr>
        <p:spPr>
          <a:xfrm flipH="1">
            <a:off x="6739514" y="5361611"/>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2">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8" name="TextBox 27">
            <a:extLst>
              <a:ext uri="{FF2B5EF4-FFF2-40B4-BE49-F238E27FC236}">
                <a16:creationId xmlns:a16="http://schemas.microsoft.com/office/drawing/2014/main" id="{D2D6F47D-82DA-E270-6715-0F7C79DF8C0C}"/>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4" name="TextBox 33">
            <a:extLst>
              <a:ext uri="{FF2B5EF4-FFF2-40B4-BE49-F238E27FC236}">
                <a16:creationId xmlns:a16="http://schemas.microsoft.com/office/drawing/2014/main" id="{575FD279-F61B-18A3-31E9-8DA58EC4A108}"/>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Visions of the Future</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5" name="Slide Number Placeholder 1">
            <a:extLst>
              <a:ext uri="{FF2B5EF4-FFF2-40B4-BE49-F238E27FC236}">
                <a16:creationId xmlns:a16="http://schemas.microsoft.com/office/drawing/2014/main" id="{8467DA5C-567F-8137-F6BD-899B2AAFF125}"/>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Title 1">
            <a:extLst>
              <a:ext uri="{FF2B5EF4-FFF2-40B4-BE49-F238E27FC236}">
                <a16:creationId xmlns:a16="http://schemas.microsoft.com/office/drawing/2014/main" id="{F976C770-3277-5EF3-F860-F11E3911CF10}"/>
              </a:ext>
            </a:extLst>
          </p:cNvPr>
          <p:cNvSpPr txBox="1">
            <a:spLocks/>
          </p:cNvSpPr>
          <p:nvPr/>
        </p:nvSpPr>
        <p:spPr>
          <a:xfrm>
            <a:off x="717179" y="459118"/>
            <a:ext cx="4931785" cy="455870"/>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Vision 2: Freedom and Life Improvement</a:t>
            </a:r>
          </a:p>
        </p:txBody>
      </p:sp>
      <p:cxnSp>
        <p:nvCxnSpPr>
          <p:cNvPr id="37" name="Straight Connector 36">
            <a:extLst>
              <a:ext uri="{FF2B5EF4-FFF2-40B4-BE49-F238E27FC236}">
                <a16:creationId xmlns:a16="http://schemas.microsoft.com/office/drawing/2014/main" id="{B25BD9DE-5D37-3DB4-938D-F71D66CBC05B}"/>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001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con&#10;&#10;Description automatically generated">
            <a:extLst>
              <a:ext uri="{FF2B5EF4-FFF2-40B4-BE49-F238E27FC236}">
                <a16:creationId xmlns:a16="http://schemas.microsoft.com/office/drawing/2014/main" id="{422377C3-B6D6-F94A-A902-600AF48010E7}"/>
              </a:ext>
            </a:extLst>
          </p:cNvPr>
          <p:cNvPicPr>
            <a:picLocks noChangeAspect="1"/>
          </p:cNvPicPr>
          <p:nvPr/>
        </p:nvPicPr>
        <p:blipFill rotWithShape="1">
          <a:blip r:embed="rId3"/>
          <a:srcRect l="-6478" b="46162"/>
          <a:stretch/>
        </p:blipFill>
        <p:spPr>
          <a:xfrm>
            <a:off x="10145052" y="4850988"/>
            <a:ext cx="1699193" cy="2007012"/>
          </a:xfrm>
          <a:prstGeom prst="rect">
            <a:avLst/>
          </a:prstGeom>
        </p:spPr>
      </p:pic>
      <p:sp>
        <p:nvSpPr>
          <p:cNvPr id="2" name="Rectangle 1">
            <a:extLst>
              <a:ext uri="{FF2B5EF4-FFF2-40B4-BE49-F238E27FC236}">
                <a16:creationId xmlns:a16="http://schemas.microsoft.com/office/drawing/2014/main" id="{C2349572-3042-6A45-9CE2-DCE0CDE9AF72}"/>
              </a:ext>
            </a:extLst>
          </p:cNvPr>
          <p:cNvSpPr/>
          <p:nvPr/>
        </p:nvSpPr>
        <p:spPr>
          <a:xfrm flipH="1">
            <a:off x="5747657" y="0"/>
            <a:ext cx="6444343"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8248031-092E-4932-97BF-9CCD9DCD1487}"/>
              </a:ext>
            </a:extLst>
          </p:cNvPr>
          <p:cNvSpPr txBox="1"/>
          <p:nvPr/>
        </p:nvSpPr>
        <p:spPr>
          <a:xfrm>
            <a:off x="1514022" y="4741915"/>
            <a:ext cx="2939901"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itchFamily="2" charset="2"/>
              <a:buChar char="q"/>
            </a:pPr>
            <a:r>
              <a:rPr lang="en-US" sz="1100">
                <a:latin typeface="Roboto" charset="0"/>
                <a:ea typeface="Roboto" charset="0"/>
                <a:cs typeface="Roboto" charset="0"/>
              </a:rPr>
              <a:t>House or a multi-residential building; open to alternative forms (e.g., tiny house, co-housing)</a:t>
            </a:r>
          </a:p>
          <a:p>
            <a:pPr marL="285750" indent="-285750">
              <a:buFont typeface="Wingdings" pitchFamily="2" charset="2"/>
              <a:buChar char="q"/>
            </a:pPr>
            <a:r>
              <a:rPr lang="en-US" sz="1100">
                <a:latin typeface="Roboto" charset="0"/>
                <a:ea typeface="Roboto" charset="0"/>
                <a:cs typeface="Roboto" charset="0"/>
              </a:rPr>
              <a:t>Accessible</a:t>
            </a:r>
          </a:p>
          <a:p>
            <a:pPr marL="285750" indent="-285750">
              <a:buFont typeface="Wingdings" pitchFamily="2" charset="2"/>
              <a:buChar char="q"/>
            </a:pPr>
            <a:r>
              <a:rPr lang="en-US" sz="1100">
                <a:latin typeface="Roboto" charset="0"/>
                <a:ea typeface="Roboto" charset="0"/>
                <a:cs typeface="Roboto" charset="0"/>
              </a:rPr>
              <a:t>Backyard/garden</a:t>
            </a:r>
          </a:p>
          <a:p>
            <a:pPr marL="285750" indent="-285750">
              <a:buFont typeface="Wingdings" pitchFamily="2" charset="2"/>
              <a:buChar char="q"/>
            </a:pPr>
            <a:r>
              <a:rPr lang="en-US" sz="1100">
                <a:latin typeface="Roboto" charset="0"/>
                <a:ea typeface="Roboto" charset="0"/>
                <a:cs typeface="Roboto" charset="0"/>
              </a:rPr>
              <a:t>Private</a:t>
            </a:r>
          </a:p>
          <a:p>
            <a:pPr marL="285750" indent="-285750">
              <a:buFont typeface="Wingdings" pitchFamily="2" charset="2"/>
              <a:buChar char="q"/>
            </a:pPr>
            <a:r>
              <a:rPr lang="en-US" sz="1100">
                <a:latin typeface="Roboto" charset="0"/>
                <a:ea typeface="Roboto" charset="0"/>
                <a:cs typeface="Roboto" charset="0"/>
              </a:rPr>
              <a:t>Warm and cozy</a:t>
            </a:r>
          </a:p>
        </p:txBody>
      </p:sp>
      <p:sp>
        <p:nvSpPr>
          <p:cNvPr id="21" name="Rectangle 20">
            <a:extLst>
              <a:ext uri="{FF2B5EF4-FFF2-40B4-BE49-F238E27FC236}">
                <a16:creationId xmlns:a16="http://schemas.microsoft.com/office/drawing/2014/main" id="{0E2B8AA1-E523-4F1D-881E-833609C67E87}"/>
              </a:ext>
            </a:extLst>
          </p:cNvPr>
          <p:cNvSpPr/>
          <p:nvPr/>
        </p:nvSpPr>
        <p:spPr>
          <a:xfrm>
            <a:off x="1328480" y="4182295"/>
            <a:ext cx="3222437" cy="198293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Nova"/>
              <a:ea typeface="+mn-ea"/>
              <a:cs typeface="+mn-cs"/>
            </a:endParaRPr>
          </a:p>
        </p:txBody>
      </p:sp>
      <p:sp>
        <p:nvSpPr>
          <p:cNvPr id="20" name="Rectangle 19">
            <a:extLst>
              <a:ext uri="{FF2B5EF4-FFF2-40B4-BE49-F238E27FC236}">
                <a16:creationId xmlns:a16="http://schemas.microsoft.com/office/drawing/2014/main" id="{413F21A9-E7CA-2F46-9328-124C21A05F79}"/>
              </a:ext>
            </a:extLst>
          </p:cNvPr>
          <p:cNvSpPr/>
          <p:nvPr/>
        </p:nvSpPr>
        <p:spPr>
          <a:xfrm>
            <a:off x="6372705" y="1337385"/>
            <a:ext cx="5034812" cy="323165"/>
          </a:xfrm>
          <a:prstGeom prst="rect">
            <a:avLst/>
          </a:prstGeom>
        </p:spPr>
        <p:txBody>
          <a:bodyPr wrap="square">
            <a:spAutoFit/>
          </a:bodyPr>
          <a:lstStyle/>
          <a:p>
            <a:pPr lvl="0" defTabSz="514350">
              <a:defRPr/>
            </a:pPr>
            <a:r>
              <a:rPr lang="en-CA" sz="1500">
                <a:solidFill>
                  <a:schemeClr val="bg1"/>
                </a:solidFill>
                <a:latin typeface="Roboto Condensed" charset="0"/>
                <a:ea typeface="Roboto Condensed" charset="0"/>
                <a:cs typeface="Roboto Condensed" charset="0"/>
              </a:rPr>
              <a:t>d</a:t>
            </a:r>
          </a:p>
        </p:txBody>
      </p:sp>
      <p:sp>
        <p:nvSpPr>
          <p:cNvPr id="33" name="Text Placeholder 1">
            <a:extLst>
              <a:ext uri="{FF2B5EF4-FFF2-40B4-BE49-F238E27FC236}">
                <a16:creationId xmlns:a16="http://schemas.microsoft.com/office/drawing/2014/main" id="{4C6F42D2-6061-D747-B733-42FA1CE56EAE}"/>
              </a:ext>
            </a:extLst>
          </p:cNvPr>
          <p:cNvSpPr txBox="1">
            <a:spLocks/>
          </p:cNvSpPr>
          <p:nvPr/>
        </p:nvSpPr>
        <p:spPr>
          <a:xfrm>
            <a:off x="651284" y="1313476"/>
            <a:ext cx="4709712" cy="2703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 indent="0">
              <a:lnSpc>
                <a:spcPct val="100000"/>
              </a:lnSpc>
              <a:spcBef>
                <a:spcPts val="0"/>
              </a:spcBef>
            </a:pPr>
            <a:r>
              <a:rPr lang="en-CA" sz="1100" b="0">
                <a:solidFill>
                  <a:schemeClr val="tx1"/>
                </a:solidFill>
                <a:latin typeface="Roboto"/>
                <a:ea typeface="Roboto"/>
                <a:cs typeface="Roboto" panose="02000000000000000000" pitchFamily="2" charset="0"/>
              </a:rPr>
              <a:t>This pattern consists of experiences and expectations of people who identified a future where homeownership would mean a sense of </a:t>
            </a:r>
            <a:r>
              <a:rPr lang="en-CA" sz="1100">
                <a:solidFill>
                  <a:schemeClr val="tx1"/>
                </a:solidFill>
                <a:latin typeface="Roboto"/>
                <a:ea typeface="Roboto"/>
                <a:cs typeface="Roboto" panose="02000000000000000000" pitchFamily="2" charset="0"/>
              </a:rPr>
              <a:t>long-term security.</a:t>
            </a:r>
          </a:p>
          <a:p>
            <a:pPr marL="7620" indent="0">
              <a:lnSpc>
                <a:spcPct val="100000"/>
              </a:lnSpc>
              <a:spcBef>
                <a:spcPts val="0"/>
              </a:spcBef>
            </a:pPr>
            <a:endParaRPr lang="en-CA" sz="1100" b="0">
              <a:solidFill>
                <a:schemeClr val="tx1"/>
              </a:solidFill>
              <a:latin typeface="Roboto"/>
              <a:ea typeface="Roboto"/>
              <a:cs typeface="Roboto" panose="02000000000000000000" pitchFamily="2" charset="0"/>
            </a:endParaRPr>
          </a:p>
          <a:p>
            <a:pPr marL="7620" indent="0">
              <a:lnSpc>
                <a:spcPct val="100000"/>
              </a:lnSpc>
              <a:spcBef>
                <a:spcPts val="0"/>
              </a:spcBef>
            </a:pPr>
            <a:r>
              <a:rPr lang="en-CA" sz="1100" b="0">
                <a:solidFill>
                  <a:schemeClr val="tx1"/>
                </a:solidFill>
                <a:latin typeface="Roboto"/>
                <a:ea typeface="Roboto"/>
                <a:cs typeface="Roboto" panose="02000000000000000000" pitchFamily="2" charset="0"/>
              </a:rPr>
              <a:t>They frequently identified homeownership as an input to feeling assured that no one could take their home away. Some of the common </a:t>
            </a:r>
            <a:r>
              <a:rPr lang="en-CA" sz="1100">
                <a:solidFill>
                  <a:schemeClr val="tx1"/>
                </a:solidFill>
                <a:latin typeface="Roboto"/>
                <a:ea typeface="Roboto"/>
                <a:cs typeface="Roboto" panose="02000000000000000000" pitchFamily="2" charset="0"/>
              </a:rPr>
              <a:t>desired outcomes </a:t>
            </a:r>
            <a:r>
              <a:rPr lang="en-CA" sz="1100" b="0">
                <a:solidFill>
                  <a:schemeClr val="tx1"/>
                </a:solidFill>
                <a:latin typeface="Roboto"/>
                <a:ea typeface="Roboto"/>
                <a:cs typeface="Roboto" panose="02000000000000000000" pitchFamily="2" charset="0"/>
              </a:rPr>
              <a:t>are:</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Having a safe and stable home for the long-term; no time limit on duration of tenure</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Having some equity to fall back on in older years</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The pride of owning something</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Being able to personalize a space; do hobbies</a:t>
            </a:r>
          </a:p>
          <a:p>
            <a:pPr marL="407988" lvl="1" indent="-317500">
              <a:lnSpc>
                <a:spcPct val="100000"/>
              </a:lnSpc>
              <a:spcBef>
                <a:spcPts val="600"/>
              </a:spcBef>
              <a:buFont typeface="Arial" charset="0"/>
              <a:buChar char="•"/>
            </a:pPr>
            <a:r>
              <a:rPr lang="en-CA" sz="1100">
                <a:solidFill>
                  <a:schemeClr val="tx1"/>
                </a:solidFill>
                <a:latin typeface="Roboto"/>
                <a:ea typeface="Roboto"/>
                <a:cs typeface="Roboto" panose="02000000000000000000" pitchFamily="2" charset="0"/>
              </a:rPr>
              <a:t>Being able to age in place</a:t>
            </a:r>
          </a:p>
        </p:txBody>
      </p:sp>
      <p:sp>
        <p:nvSpPr>
          <p:cNvPr id="10" name="Rectangle 9"/>
          <p:cNvSpPr/>
          <p:nvPr/>
        </p:nvSpPr>
        <p:spPr>
          <a:xfrm>
            <a:off x="1476742" y="4347782"/>
            <a:ext cx="1622560" cy="307777"/>
          </a:xfrm>
          <a:prstGeom prst="rect">
            <a:avLst/>
          </a:prstGeom>
          <a:ln>
            <a:solidFill>
              <a:schemeClr val="accent5">
                <a:lumMod val="75000"/>
              </a:schemeClr>
            </a:solidFill>
          </a:ln>
        </p:spPr>
        <p:txBody>
          <a:bodyPr wrap="none">
            <a:spAutoFit/>
          </a:bodyPr>
          <a:lstStyle/>
          <a:p>
            <a:pPr algn="ctr"/>
            <a:r>
              <a:rPr lang="en-US" sz="1400">
                <a:solidFill>
                  <a:schemeClr val="accent5">
                    <a:lumMod val="75000"/>
                  </a:schemeClr>
                </a:solidFill>
                <a:latin typeface="Roboto Slab"/>
              </a:rPr>
              <a:t>Desired Features</a:t>
            </a:r>
          </a:p>
        </p:txBody>
      </p:sp>
      <p:sp>
        <p:nvSpPr>
          <p:cNvPr id="27" name="TextBox 26">
            <a:extLst>
              <a:ext uri="{FF2B5EF4-FFF2-40B4-BE49-F238E27FC236}">
                <a16:creationId xmlns:a16="http://schemas.microsoft.com/office/drawing/2014/main" id="{D2BA8637-0B92-4853-9CA7-E0B56B0CA7D2}"/>
              </a:ext>
            </a:extLst>
          </p:cNvPr>
          <p:cNvSpPr txBox="1"/>
          <p:nvPr/>
        </p:nvSpPr>
        <p:spPr>
          <a:xfrm>
            <a:off x="7182264" y="5571849"/>
            <a:ext cx="2188597" cy="1015663"/>
          </a:xfrm>
          <a:prstGeom prst="rect">
            <a:avLst/>
          </a:prstGeom>
          <a:noFill/>
        </p:spPr>
        <p:txBody>
          <a:bodyPr wrap="square" lIns="91440" tIns="45720" rIns="91440" bIns="45720" rtlCol="0" anchor="t">
            <a:spAutoFit/>
          </a:bodyPr>
          <a:lstStyle/>
          <a:p>
            <a:pPr marL="9525"/>
            <a:r>
              <a:rPr lang="en-US" sz="1000" b="1">
                <a:solidFill>
                  <a:schemeClr val="accent5">
                    <a:lumMod val="75000"/>
                  </a:schemeClr>
                </a:solidFill>
                <a:latin typeface="Roboto Slab" pitchFamily="2" charset="0"/>
                <a:ea typeface="Roboto Slab" pitchFamily="2" charset="0"/>
                <a:cs typeface="Arial"/>
              </a:rPr>
              <a:t>I just want a roof over my head that I know would be mine and no one could take it from me as long as I'm on this earth.</a:t>
            </a:r>
          </a:p>
          <a:p>
            <a:pPr marL="9525"/>
            <a:endParaRPr lang="en-US" sz="1000" b="1">
              <a:solidFill>
                <a:schemeClr val="accent1">
                  <a:lumMod val="75000"/>
                </a:schemeClr>
              </a:solidFill>
              <a:latin typeface="Roboto Slab" pitchFamily="2" charset="0"/>
              <a:ea typeface="Roboto Slab" pitchFamily="2" charset="0"/>
              <a:cs typeface="Arial"/>
            </a:endParaRPr>
          </a:p>
          <a:p>
            <a:pPr marL="285750" algn="r"/>
            <a:r>
              <a:rPr lang="en-US" sz="1000">
                <a:solidFill>
                  <a:schemeClr val="accent5"/>
                </a:solidFill>
                <a:latin typeface="Roboto Slab" pitchFamily="2" charset="0"/>
                <a:ea typeface="Roboto Slab" pitchFamily="2" charset="0"/>
                <a:cs typeface="Roboto Slab" charset="0"/>
              </a:rPr>
              <a:t>- Lived Expert</a:t>
            </a:r>
          </a:p>
        </p:txBody>
      </p:sp>
      <p:sp>
        <p:nvSpPr>
          <p:cNvPr id="23" name="Rectangle 22">
            <a:extLst>
              <a:ext uri="{FF2B5EF4-FFF2-40B4-BE49-F238E27FC236}">
                <a16:creationId xmlns:a16="http://schemas.microsoft.com/office/drawing/2014/main" id="{2947CEEF-D476-8041-A970-86BC29BF2081}"/>
              </a:ext>
            </a:extLst>
          </p:cNvPr>
          <p:cNvSpPr/>
          <p:nvPr/>
        </p:nvSpPr>
        <p:spPr>
          <a:xfrm>
            <a:off x="6105705" y="1639012"/>
            <a:ext cx="2563835" cy="30931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following is a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list of some of the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common experiences of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Single individual; no dependents (children grown)</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Some are older individuals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Difficulty maintaining work (e.g., due to health issues); receiving social assistance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Limited access to affordable housing</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Lack of social support and network</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May have owned a home or lived in stable housing previously</a:t>
            </a:r>
          </a:p>
        </p:txBody>
      </p:sp>
      <p:sp>
        <p:nvSpPr>
          <p:cNvPr id="24" name="Rectangle 23">
            <a:extLst>
              <a:ext uri="{FF2B5EF4-FFF2-40B4-BE49-F238E27FC236}">
                <a16:creationId xmlns:a16="http://schemas.microsoft.com/office/drawing/2014/main" id="{DD358B7F-AB81-8F4A-ADEB-19948D4328A2}"/>
              </a:ext>
            </a:extLst>
          </p:cNvPr>
          <p:cNvSpPr/>
          <p:nvPr/>
        </p:nvSpPr>
        <p:spPr>
          <a:xfrm>
            <a:off x="6105705" y="1313477"/>
            <a:ext cx="204575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5">
                    <a:lumMod val="75000"/>
                  </a:schemeClr>
                </a:solidFill>
                <a:effectLst/>
                <a:uLnTx/>
                <a:uFillTx/>
                <a:latin typeface="Roboto Slab" pitchFamily="2" charset="0"/>
                <a:ea typeface="Roboto Slab" pitchFamily="2" charset="0"/>
                <a:cs typeface="Roboto" panose="02000000000000000000" pitchFamily="2" charset="0"/>
              </a:rPr>
              <a:t>Common Experiences</a:t>
            </a:r>
            <a:endParaRPr kumimoji="0" lang="en-US" sz="1400" b="1" i="0" u="none" strike="noStrike" kern="0" cap="none" spc="0" normalizeH="0" baseline="0" noProof="0">
              <a:ln>
                <a:noFill/>
              </a:ln>
              <a:solidFill>
                <a:schemeClr val="accent5">
                  <a:lumMod val="75000"/>
                </a:schemeClr>
              </a:solidFill>
              <a:effectLst/>
              <a:uLnTx/>
              <a:uFillTx/>
              <a:latin typeface="Roboto Slab" pitchFamily="2" charset="0"/>
              <a:ea typeface="Roboto Slab" pitchFamily="2" charset="0"/>
              <a:cs typeface="+mn-cs"/>
            </a:endParaRPr>
          </a:p>
        </p:txBody>
      </p:sp>
      <p:sp>
        <p:nvSpPr>
          <p:cNvPr id="29" name="Rectangle 28">
            <a:extLst>
              <a:ext uri="{FF2B5EF4-FFF2-40B4-BE49-F238E27FC236}">
                <a16:creationId xmlns:a16="http://schemas.microsoft.com/office/drawing/2014/main" id="{97FC80F9-3404-6249-A351-E5376BE3BFF1}"/>
              </a:ext>
            </a:extLst>
          </p:cNvPr>
          <p:cNvSpPr/>
          <p:nvPr/>
        </p:nvSpPr>
        <p:spPr>
          <a:xfrm>
            <a:off x="8974913" y="1639012"/>
            <a:ext cx="2563835" cy="2508379"/>
          </a:xfrm>
          <a:prstGeom prst="rect">
            <a:avLst/>
          </a:prstGeom>
          <a:ln>
            <a:noFill/>
          </a:ln>
        </p:spPr>
        <p:txBody>
          <a:bodyPr wrap="square">
            <a:spAutoFit/>
          </a:bodyPr>
          <a:lstStyle/>
          <a:p>
            <a:pPr lvl="0">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is a list of some of the common anticipated barriers or challenges expressed by those who spoke about this vision for the future: </a:t>
            </a:r>
            <a:endParaRPr lang="en-US" sz="1100" b="1">
              <a:solidFill>
                <a:srgbClr val="4495A2"/>
              </a:solidFill>
              <a:latin typeface="Roboto" panose="02000000000000000000" pitchFamily="2" charset="0"/>
              <a:ea typeface="Roboto" panose="02000000000000000000" pitchFamily="2" charset="0"/>
              <a:cs typeface="Roboto" panose="02000000000000000000" pitchFamily="2" charset="0"/>
            </a:endParaRP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Lack of savings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Worries of poor credit history</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Decreasing purchasing power; costs go up while income remains the same</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being unable to keep up with bills and affording expenses</a:t>
            </a:r>
          </a:p>
          <a:p>
            <a:pPr marL="271463" lvl="0" indent="-166688">
              <a:spcBef>
                <a:spcPts val="600"/>
              </a:spcBef>
              <a:buFont typeface="Arial" panose="020B0604020202020204" pitchFamily="34" charset="0"/>
              <a:buChar char="•"/>
              <a:defRPr/>
            </a:pPr>
            <a:r>
              <a:rPr lang="en-US" sz="1100">
                <a:solidFill>
                  <a:srgbClr val="000000"/>
                </a:solidFill>
                <a:latin typeface="Roboto" charset="0"/>
                <a:ea typeface="Roboto" charset="0"/>
                <a:cs typeface="Roboto" charset="0"/>
              </a:rPr>
              <a:t>Fear of isolation</a:t>
            </a:r>
          </a:p>
        </p:txBody>
      </p:sp>
      <p:sp>
        <p:nvSpPr>
          <p:cNvPr id="30" name="Rectangle 29">
            <a:extLst>
              <a:ext uri="{FF2B5EF4-FFF2-40B4-BE49-F238E27FC236}">
                <a16:creationId xmlns:a16="http://schemas.microsoft.com/office/drawing/2014/main" id="{0A9617E1-607A-6647-B413-E4AA12C5CEB1}"/>
              </a:ext>
            </a:extLst>
          </p:cNvPr>
          <p:cNvSpPr/>
          <p:nvPr/>
        </p:nvSpPr>
        <p:spPr>
          <a:xfrm>
            <a:off x="8974913" y="1313477"/>
            <a:ext cx="1941557"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5">
                    <a:lumMod val="75000"/>
                  </a:schemeClr>
                </a:solidFill>
                <a:effectLst/>
                <a:uLnTx/>
                <a:uFillTx/>
                <a:latin typeface="Roboto Slab" pitchFamily="2" charset="0"/>
                <a:ea typeface="Roboto Slab" pitchFamily="2" charset="0"/>
                <a:cs typeface="Roboto" panose="02000000000000000000" pitchFamily="2" charset="0"/>
              </a:rPr>
              <a:t>Common Challenges</a:t>
            </a:r>
            <a:endParaRPr kumimoji="0" lang="en-US" sz="1400" b="1" i="0" u="none" strike="noStrike" kern="0" cap="none" spc="0" normalizeH="0" baseline="0" noProof="0">
              <a:ln>
                <a:noFill/>
              </a:ln>
              <a:solidFill>
                <a:schemeClr val="accent5">
                  <a:lumMod val="75000"/>
                </a:schemeClr>
              </a:solidFill>
              <a:effectLst/>
              <a:uLnTx/>
              <a:uFillTx/>
              <a:latin typeface="Roboto Slab" pitchFamily="2" charset="0"/>
              <a:ea typeface="Roboto Slab" pitchFamily="2" charset="0"/>
              <a:cs typeface="+mn-cs"/>
            </a:endParaRPr>
          </a:p>
        </p:txBody>
      </p:sp>
      <p:sp>
        <p:nvSpPr>
          <p:cNvPr id="32" name="TextBox 31">
            <a:extLst>
              <a:ext uri="{FF2B5EF4-FFF2-40B4-BE49-F238E27FC236}">
                <a16:creationId xmlns:a16="http://schemas.microsoft.com/office/drawing/2014/main" id="{26A1BA09-E941-2447-A2FA-CF1EC7F95EBD}"/>
              </a:ext>
            </a:extLst>
          </p:cNvPr>
          <p:cNvSpPr txBox="1"/>
          <p:nvPr/>
        </p:nvSpPr>
        <p:spPr>
          <a:xfrm flipH="1">
            <a:off x="6739514" y="5361611"/>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5"/>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31" name="TextBox 30">
            <a:extLst>
              <a:ext uri="{FF2B5EF4-FFF2-40B4-BE49-F238E27FC236}">
                <a16:creationId xmlns:a16="http://schemas.microsoft.com/office/drawing/2014/main" id="{0C4CE0AB-AD07-0156-9969-EEF348D755AC}"/>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4" name="TextBox 33">
            <a:extLst>
              <a:ext uri="{FF2B5EF4-FFF2-40B4-BE49-F238E27FC236}">
                <a16:creationId xmlns:a16="http://schemas.microsoft.com/office/drawing/2014/main" id="{149D77E4-A2DA-42F8-DE68-5783E469F070}"/>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Visions of the Future</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5" name="Slide Number Placeholder 1">
            <a:extLst>
              <a:ext uri="{FF2B5EF4-FFF2-40B4-BE49-F238E27FC236}">
                <a16:creationId xmlns:a16="http://schemas.microsoft.com/office/drawing/2014/main" id="{1B3511AD-889B-A284-EB35-058299B3F801}"/>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47</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0" name="Title 1">
            <a:extLst>
              <a:ext uri="{FF2B5EF4-FFF2-40B4-BE49-F238E27FC236}">
                <a16:creationId xmlns:a16="http://schemas.microsoft.com/office/drawing/2014/main" id="{4301A751-C088-3256-F2C3-6E314BAAB0D6}"/>
              </a:ext>
            </a:extLst>
          </p:cNvPr>
          <p:cNvSpPr txBox="1">
            <a:spLocks/>
          </p:cNvSpPr>
          <p:nvPr/>
        </p:nvSpPr>
        <p:spPr>
          <a:xfrm>
            <a:off x="717179" y="459118"/>
            <a:ext cx="4931785" cy="455870"/>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Vision 3: Long-Term Home</a:t>
            </a:r>
          </a:p>
        </p:txBody>
      </p:sp>
      <p:cxnSp>
        <p:nvCxnSpPr>
          <p:cNvPr id="41" name="Straight Connector 40">
            <a:extLst>
              <a:ext uri="{FF2B5EF4-FFF2-40B4-BE49-F238E27FC236}">
                <a16:creationId xmlns:a16="http://schemas.microsoft.com/office/drawing/2014/main" id="{6B0E5AF9-4A3C-C1DA-40AB-87558377BA71}"/>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5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249E8A-4BC6-A348-88B2-5B0136101276}"/>
              </a:ext>
            </a:extLst>
          </p:cNvPr>
          <p:cNvSpPr txBox="1">
            <a:spLocks/>
          </p:cNvSpPr>
          <p:nvPr/>
        </p:nvSpPr>
        <p:spPr>
          <a:xfrm>
            <a:off x="717178" y="459118"/>
            <a:ext cx="4734931" cy="898223"/>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3539F"/>
                </a:solidFill>
                <a:effectLst/>
                <a:uLnTx/>
                <a:uFillTx/>
                <a:latin typeface="Roboto Slab" pitchFamily="2" charset="0"/>
                <a:ea typeface="+mj-ea"/>
                <a:cs typeface="+mj-cs"/>
              </a:rPr>
              <a:t>Departure Points for a New Tenure Model</a:t>
            </a:r>
          </a:p>
        </p:txBody>
      </p:sp>
      <p:sp>
        <p:nvSpPr>
          <p:cNvPr id="7" name="TextBox 6">
            <a:extLst>
              <a:ext uri="{FF2B5EF4-FFF2-40B4-BE49-F238E27FC236}">
                <a16:creationId xmlns:a16="http://schemas.microsoft.com/office/drawing/2014/main" id="{35D00278-AA97-3344-B04F-5B5A36F5EF7B}"/>
              </a:ext>
            </a:extLst>
          </p:cNvPr>
          <p:cNvSpPr txBox="1"/>
          <p:nvPr/>
        </p:nvSpPr>
        <p:spPr>
          <a:xfrm>
            <a:off x="715539" y="1597492"/>
            <a:ext cx="10986467" cy="6001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Departure points are used in design processes to ground the Lab Team by providing a launch point to consider as we create a new model or experience. These departure points to help us develop a new tenure model emerged from a process of mapping the existing components of tenure models ranging from traditional market homeownership to non-market (subsidized) rental housing. The points of departure exist within six categories, across the creation, operation, and turnover of the housing option.</a:t>
            </a: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31" name="Rounded Rectangle 30">
            <a:extLst>
              <a:ext uri="{FF2B5EF4-FFF2-40B4-BE49-F238E27FC236}">
                <a16:creationId xmlns:a16="http://schemas.microsoft.com/office/drawing/2014/main" id="{AD3DE348-E629-B342-BB58-AF9CBC83D86A}"/>
              </a:ext>
            </a:extLst>
          </p:cNvPr>
          <p:cNvSpPr/>
          <p:nvPr/>
        </p:nvSpPr>
        <p:spPr>
          <a:xfrm>
            <a:off x="2647928" y="2497279"/>
            <a:ext cx="1440000" cy="246876"/>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5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created</a:t>
            </a:r>
          </a:p>
        </p:txBody>
      </p:sp>
      <p:sp>
        <p:nvSpPr>
          <p:cNvPr id="33" name="Rounded Rectangle 32">
            <a:extLst>
              <a:ext uri="{FF2B5EF4-FFF2-40B4-BE49-F238E27FC236}">
                <a16:creationId xmlns:a16="http://schemas.microsoft.com/office/drawing/2014/main" id="{B3E36DDE-B964-794E-8674-84D73116A9B0}"/>
              </a:ext>
            </a:extLst>
          </p:cNvPr>
          <p:cNvSpPr/>
          <p:nvPr/>
        </p:nvSpPr>
        <p:spPr>
          <a:xfrm>
            <a:off x="4174227" y="2497279"/>
            <a:ext cx="2520000" cy="246876"/>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5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run</a:t>
            </a:r>
          </a:p>
        </p:txBody>
      </p:sp>
      <p:sp>
        <p:nvSpPr>
          <p:cNvPr id="36" name="Rounded Rectangle 35">
            <a:extLst>
              <a:ext uri="{FF2B5EF4-FFF2-40B4-BE49-F238E27FC236}">
                <a16:creationId xmlns:a16="http://schemas.microsoft.com/office/drawing/2014/main" id="{F136F3A2-271B-FA4A-9DB1-5BB47DB18425}"/>
              </a:ext>
            </a:extLst>
          </p:cNvPr>
          <p:cNvSpPr/>
          <p:nvPr/>
        </p:nvSpPr>
        <p:spPr>
          <a:xfrm>
            <a:off x="10200527" y="2352558"/>
            <a:ext cx="1501479" cy="391597"/>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5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turned over to the next resident</a:t>
            </a:r>
          </a:p>
        </p:txBody>
      </p:sp>
      <p:sp>
        <p:nvSpPr>
          <p:cNvPr id="37" name="Rounded Rectangle 36">
            <a:extLst>
              <a:ext uri="{FF2B5EF4-FFF2-40B4-BE49-F238E27FC236}">
                <a16:creationId xmlns:a16="http://schemas.microsoft.com/office/drawing/2014/main" id="{D807E0B8-363A-5C40-80C2-A3464A56C022}"/>
              </a:ext>
            </a:extLst>
          </p:cNvPr>
          <p:cNvSpPr/>
          <p:nvPr/>
        </p:nvSpPr>
        <p:spPr>
          <a:xfrm>
            <a:off x="2647928" y="2737430"/>
            <a:ext cx="1440000" cy="272415"/>
          </a:xfrm>
          <a:prstGeom prst="roundRect">
            <a:avLst/>
          </a:prstGeom>
          <a:solidFill>
            <a:schemeClr val="accent3"/>
          </a:solidFill>
          <a:ln>
            <a:solidFill>
              <a:schemeClr val="accent3">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CREATION</a:t>
            </a:r>
          </a:p>
        </p:txBody>
      </p:sp>
      <p:sp>
        <p:nvSpPr>
          <p:cNvPr id="38" name="Rounded Rectangle 37">
            <a:extLst>
              <a:ext uri="{FF2B5EF4-FFF2-40B4-BE49-F238E27FC236}">
                <a16:creationId xmlns:a16="http://schemas.microsoft.com/office/drawing/2014/main" id="{EE58559F-3A76-3C49-A41E-8A54FFC0D56D}"/>
              </a:ext>
            </a:extLst>
          </p:cNvPr>
          <p:cNvSpPr/>
          <p:nvPr/>
        </p:nvSpPr>
        <p:spPr>
          <a:xfrm>
            <a:off x="4174227" y="2737430"/>
            <a:ext cx="5940000" cy="272415"/>
          </a:xfrm>
          <a:prstGeom prst="roundRect">
            <a:avLst/>
          </a:prstGeom>
          <a:solidFill>
            <a:schemeClr val="accent4"/>
          </a:solidFill>
          <a:ln>
            <a:solidFill>
              <a:schemeClr val="accent4">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OPERATION</a:t>
            </a:r>
          </a:p>
        </p:txBody>
      </p:sp>
      <p:sp>
        <p:nvSpPr>
          <p:cNvPr id="39" name="Rounded Rectangle 38">
            <a:extLst>
              <a:ext uri="{FF2B5EF4-FFF2-40B4-BE49-F238E27FC236}">
                <a16:creationId xmlns:a16="http://schemas.microsoft.com/office/drawing/2014/main" id="{CE481CF2-48D2-E544-A80A-27E442013D4B}"/>
              </a:ext>
            </a:extLst>
          </p:cNvPr>
          <p:cNvSpPr/>
          <p:nvPr/>
        </p:nvSpPr>
        <p:spPr>
          <a:xfrm>
            <a:off x="10200527" y="2737430"/>
            <a:ext cx="1440000" cy="272415"/>
          </a:xfrm>
          <a:prstGeom prst="roundRect">
            <a:avLst/>
          </a:prstGeom>
          <a:solidFill>
            <a:schemeClr val="accent2"/>
          </a:solidFill>
          <a:ln>
            <a:solidFill>
              <a:schemeClr val="accent2">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TURNOVER</a:t>
            </a:r>
          </a:p>
        </p:txBody>
      </p:sp>
      <p:graphicFrame>
        <p:nvGraphicFramePr>
          <p:cNvPr id="2" name="Table 2">
            <a:extLst>
              <a:ext uri="{FF2B5EF4-FFF2-40B4-BE49-F238E27FC236}">
                <a16:creationId xmlns:a16="http://schemas.microsoft.com/office/drawing/2014/main" id="{D09965A1-3612-B446-81B7-438EF358AA16}"/>
              </a:ext>
            </a:extLst>
          </p:cNvPr>
          <p:cNvGraphicFramePr>
            <a:graphicFrameLocks noGrp="1"/>
          </p:cNvGraphicFramePr>
          <p:nvPr>
            <p:extLst>
              <p:ext uri="{D42A27DB-BD31-4B8C-83A1-F6EECF244321}">
                <p14:modId xmlns:p14="http://schemas.microsoft.com/office/powerpoint/2010/main" val="3270012712"/>
              </p:ext>
            </p:extLst>
          </p:nvPr>
        </p:nvGraphicFramePr>
        <p:xfrm>
          <a:off x="2647928" y="3089854"/>
          <a:ext cx="9054078" cy="3017520"/>
        </p:xfrm>
        <a:graphic>
          <a:graphicData uri="http://schemas.openxmlformats.org/drawingml/2006/table">
            <a:tbl>
              <a:tblPr firstRow="1" bandRow="1">
                <a:tableStyleId>{5C22544A-7EE6-4342-B048-85BDC9FD1C3A}</a:tableStyleId>
              </a:tblPr>
              <a:tblGrid>
                <a:gridCol w="1509013">
                  <a:extLst>
                    <a:ext uri="{9D8B030D-6E8A-4147-A177-3AD203B41FA5}">
                      <a16:colId xmlns:a16="http://schemas.microsoft.com/office/drawing/2014/main" val="1679295452"/>
                    </a:ext>
                  </a:extLst>
                </a:gridCol>
                <a:gridCol w="1509013">
                  <a:extLst>
                    <a:ext uri="{9D8B030D-6E8A-4147-A177-3AD203B41FA5}">
                      <a16:colId xmlns:a16="http://schemas.microsoft.com/office/drawing/2014/main" val="1983878492"/>
                    </a:ext>
                  </a:extLst>
                </a:gridCol>
                <a:gridCol w="1509013">
                  <a:extLst>
                    <a:ext uri="{9D8B030D-6E8A-4147-A177-3AD203B41FA5}">
                      <a16:colId xmlns:a16="http://schemas.microsoft.com/office/drawing/2014/main" val="2155141134"/>
                    </a:ext>
                  </a:extLst>
                </a:gridCol>
                <a:gridCol w="1509013">
                  <a:extLst>
                    <a:ext uri="{9D8B030D-6E8A-4147-A177-3AD203B41FA5}">
                      <a16:colId xmlns:a16="http://schemas.microsoft.com/office/drawing/2014/main" val="22404505"/>
                    </a:ext>
                  </a:extLst>
                </a:gridCol>
                <a:gridCol w="1509013">
                  <a:extLst>
                    <a:ext uri="{9D8B030D-6E8A-4147-A177-3AD203B41FA5}">
                      <a16:colId xmlns:a16="http://schemas.microsoft.com/office/drawing/2014/main" val="2992690062"/>
                    </a:ext>
                  </a:extLst>
                </a:gridCol>
                <a:gridCol w="1509013">
                  <a:extLst>
                    <a:ext uri="{9D8B030D-6E8A-4147-A177-3AD203B41FA5}">
                      <a16:colId xmlns:a16="http://schemas.microsoft.com/office/drawing/2014/main" val="165624544"/>
                    </a:ext>
                  </a:extLst>
                </a:gridCol>
              </a:tblGrid>
              <a:tr h="370840">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type of developer involved (private**, non-profit, government*)</a:t>
                      </a: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type housing operator (private**, non-profit, government*)</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9164547"/>
                  </a:ext>
                </a:extLst>
              </a:tr>
              <a:tr h="370840">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tenure type</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Documentation required to secure the resident’s tenure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“end date” or term of the resident’s tenure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Approach to resident turnover</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14412485"/>
                  </a:ext>
                </a:extLst>
              </a:tr>
              <a:tr h="370840">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stakeholder taking on the development risk</a:t>
                      </a: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stakeholder taking on the long-term mortgage risk </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Source of the mortgage financing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Second mortgage or other debt financing involved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Mitigation of arrears and defaults</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Approach to replacing existing residents and assuming revenue loss</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33311318"/>
                  </a:ext>
                </a:extLst>
              </a:tr>
              <a:tr h="370840">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homes that can be part of the model (built form, location, etc.)</a:t>
                      </a: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The affordability target or threshold</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Resident eligibility requirements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Resident eligibility requirements after the first resident vacates</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89955261"/>
                  </a:ext>
                </a:extLst>
              </a:tr>
              <a:tr h="370840">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Developer equity for financial viability</a:t>
                      </a: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Resident downpayment requirement</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Stakeholders entitled to equity and approach to building equity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Entitlements to the property’s appreciation in value</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0434031"/>
                  </a:ext>
                </a:extLst>
              </a:tr>
              <a:tr h="370840">
                <a:tc>
                  <a:txBody>
                    <a:bodyPr/>
                    <a:lstStyle/>
                    <a:p>
                      <a:endParaRPr lang="en-US" sz="900" b="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Property maintenance responsibility</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Positioning of the property management and resident oversight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Governance of the asset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Additional supports integrated into the model for resident success</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sz="900" b="0">
                          <a:solidFill>
                            <a:schemeClr val="tx1"/>
                          </a:solidFill>
                          <a:latin typeface="Roboto" panose="02000000000000000000" pitchFamily="2" charset="0"/>
                          <a:ea typeface="Roboto" panose="02000000000000000000" pitchFamily="2" charset="0"/>
                          <a:cs typeface="Roboto" panose="02000000000000000000" pitchFamily="2" charset="0"/>
                        </a:rPr>
                        <a:t>Responsibility for preparing unit for next resident</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50797348"/>
                  </a:ext>
                </a:extLst>
              </a:tr>
            </a:tbl>
          </a:graphicData>
        </a:graphic>
      </p:graphicFrame>
      <p:graphicFrame>
        <p:nvGraphicFramePr>
          <p:cNvPr id="48" name="Table 2">
            <a:extLst>
              <a:ext uri="{FF2B5EF4-FFF2-40B4-BE49-F238E27FC236}">
                <a16:creationId xmlns:a16="http://schemas.microsoft.com/office/drawing/2014/main" id="{5FE5443C-997C-A04D-84E5-685BA3E2C601}"/>
              </a:ext>
            </a:extLst>
          </p:cNvPr>
          <p:cNvGraphicFramePr>
            <a:graphicFrameLocks noGrp="1"/>
          </p:cNvGraphicFramePr>
          <p:nvPr>
            <p:extLst>
              <p:ext uri="{D42A27DB-BD31-4B8C-83A1-F6EECF244321}">
                <p14:modId xmlns:p14="http://schemas.microsoft.com/office/powerpoint/2010/main" val="620170255"/>
              </p:ext>
            </p:extLst>
          </p:nvPr>
        </p:nvGraphicFramePr>
        <p:xfrm>
          <a:off x="713900" y="3086649"/>
          <a:ext cx="2061028" cy="3017520"/>
        </p:xfrm>
        <a:graphic>
          <a:graphicData uri="http://schemas.openxmlformats.org/drawingml/2006/table">
            <a:tbl>
              <a:tblPr firstRow="1" bandRow="1">
                <a:tableStyleId>{5C22544A-7EE6-4342-B048-85BDC9FD1C3A}</a:tableStyleId>
              </a:tblPr>
              <a:tblGrid>
                <a:gridCol w="1852748">
                  <a:extLst>
                    <a:ext uri="{9D8B030D-6E8A-4147-A177-3AD203B41FA5}">
                      <a16:colId xmlns:a16="http://schemas.microsoft.com/office/drawing/2014/main" val="3483021250"/>
                    </a:ext>
                  </a:extLst>
                </a:gridCol>
                <a:gridCol w="208280">
                  <a:extLst>
                    <a:ext uri="{9D8B030D-6E8A-4147-A177-3AD203B41FA5}">
                      <a16:colId xmlns:a16="http://schemas.microsoft.com/office/drawing/2014/main" val="1406976351"/>
                    </a:ext>
                  </a:extLst>
                </a:gridCol>
              </a:tblGrid>
              <a:tr h="50292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The Model</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 b="1"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9164547"/>
                  </a:ext>
                </a:extLst>
              </a:tr>
              <a:tr h="502920">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Tenure</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14412485"/>
                  </a:ext>
                </a:extLst>
              </a:tr>
              <a:tr h="502920">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Risk and Finance</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3311318"/>
                  </a:ext>
                </a:extLst>
              </a:tr>
              <a:tr h="502920">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Affordability and Eligibility</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89955261"/>
                  </a:ext>
                </a:extLst>
              </a:tr>
              <a:tr h="502920">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Equity</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0434031"/>
                  </a:ext>
                </a:extLst>
              </a:tr>
              <a:tr h="502920">
                <a:tc>
                  <a:txBody>
                    <a:bodyPr/>
                    <a:lstStyle/>
                    <a:p>
                      <a:r>
                        <a:rPr lang="en-US" sz="1200" b="1">
                          <a:solidFill>
                            <a:schemeClr val="tx1"/>
                          </a:solidFill>
                          <a:latin typeface="Roboto" panose="02000000000000000000" pitchFamily="2" charset="0"/>
                          <a:ea typeface="Roboto" panose="02000000000000000000" pitchFamily="2" charset="0"/>
                          <a:cs typeface="Roboto" panose="02000000000000000000" pitchFamily="2" charset="0"/>
                        </a:rPr>
                        <a:t>Property and Support Services</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200" b="1">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0797348"/>
                  </a:ext>
                </a:extLst>
              </a:tr>
            </a:tbl>
          </a:graphicData>
        </a:graphic>
      </p:graphicFrame>
      <p:sp>
        <p:nvSpPr>
          <p:cNvPr id="3" name="TextBox 2">
            <a:extLst>
              <a:ext uri="{FF2B5EF4-FFF2-40B4-BE49-F238E27FC236}">
                <a16:creationId xmlns:a16="http://schemas.microsoft.com/office/drawing/2014/main" id="{1E267224-78A6-9444-B7CB-A910821DD8C1}"/>
              </a:ext>
            </a:extLst>
          </p:cNvPr>
          <p:cNvSpPr txBox="1"/>
          <p:nvPr/>
        </p:nvSpPr>
        <p:spPr>
          <a:xfrm>
            <a:off x="6796589" y="6222240"/>
            <a:ext cx="4843938" cy="461665"/>
          </a:xfrm>
          <a:prstGeom prst="rect">
            <a:avLst/>
          </a:prstGeom>
          <a:noFill/>
        </p:spPr>
        <p:txBody>
          <a:bodyPr wrap="square" rtlCol="0">
            <a:spAutoFit/>
          </a:bodyPr>
          <a:lstStyle/>
          <a:p>
            <a:pPr algn="r"/>
            <a:r>
              <a:rPr lang="en-US" sz="800" b="1">
                <a:latin typeface="Roboto" panose="02000000000000000000" pitchFamily="2" charset="0"/>
                <a:ea typeface="Roboto" panose="02000000000000000000" pitchFamily="2" charset="0"/>
                <a:cs typeface="Roboto" panose="02000000000000000000" pitchFamily="2" charset="0"/>
              </a:rPr>
              <a:t>*</a:t>
            </a:r>
            <a:r>
              <a:rPr lang="en-US" sz="800" i="1">
                <a:latin typeface="Roboto" panose="02000000000000000000" pitchFamily="2" charset="0"/>
                <a:ea typeface="Roboto" panose="02000000000000000000" pitchFamily="2" charset="0"/>
                <a:cs typeface="Roboto" panose="02000000000000000000" pitchFamily="2" charset="0"/>
              </a:rPr>
              <a:t>Government developers and operators could include Housing York Inc., Toronto Community Housing, </a:t>
            </a:r>
            <a:r>
              <a:rPr lang="en-US" sz="800" i="1" err="1">
                <a:latin typeface="Roboto" panose="02000000000000000000" pitchFamily="2" charset="0"/>
                <a:ea typeface="Roboto" panose="02000000000000000000" pitchFamily="2" charset="0"/>
                <a:cs typeface="Roboto" panose="02000000000000000000" pitchFamily="2" charset="0"/>
              </a:rPr>
              <a:t>CreateTO</a:t>
            </a:r>
            <a:r>
              <a:rPr lang="en-US" sz="800" i="1">
                <a:latin typeface="Roboto" panose="02000000000000000000" pitchFamily="2" charset="0"/>
                <a:ea typeface="Roboto" panose="02000000000000000000" pitchFamily="2" charset="0"/>
                <a:cs typeface="Roboto" panose="02000000000000000000" pitchFamily="2" charset="0"/>
              </a:rPr>
              <a:t>, or other municipal housing corporations.</a:t>
            </a:r>
          </a:p>
          <a:p>
            <a:pPr algn="r"/>
            <a:r>
              <a:rPr lang="en-US" sz="800" i="1">
                <a:latin typeface="Roboto" panose="02000000000000000000" pitchFamily="2" charset="0"/>
                <a:ea typeface="Roboto" panose="02000000000000000000" pitchFamily="2" charset="0"/>
                <a:cs typeface="Roboto" panose="02000000000000000000" pitchFamily="2" charset="0"/>
              </a:rPr>
              <a:t>** Private developers could include both development corporations and private individuals.</a:t>
            </a:r>
          </a:p>
        </p:txBody>
      </p:sp>
      <p:cxnSp>
        <p:nvCxnSpPr>
          <p:cNvPr id="49" name="Straight Connector 48">
            <a:extLst>
              <a:ext uri="{FF2B5EF4-FFF2-40B4-BE49-F238E27FC236}">
                <a16:creationId xmlns:a16="http://schemas.microsoft.com/office/drawing/2014/main" id="{067EB551-BBEB-F643-B176-F696965C12DC}"/>
              </a:ext>
            </a:extLst>
          </p:cNvPr>
          <p:cNvCxnSpPr>
            <a:cxnSpLocks/>
          </p:cNvCxnSpPr>
          <p:nvPr/>
        </p:nvCxnSpPr>
        <p:spPr>
          <a:xfrm>
            <a:off x="51844" y="459118"/>
            <a:ext cx="0" cy="823582"/>
          </a:xfrm>
          <a:prstGeom prst="line">
            <a:avLst/>
          </a:prstGeom>
          <a:ln w="127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E54DEC-6E90-B735-E1C0-D4AEE8653C32}"/>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7" name="Slide Number Placeholder 1">
            <a:extLst>
              <a:ext uri="{FF2B5EF4-FFF2-40B4-BE49-F238E27FC236}">
                <a16:creationId xmlns:a16="http://schemas.microsoft.com/office/drawing/2014/main" id="{D5F85A4C-06CD-41B7-F14A-45502DC35ABC}"/>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48</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D86C087B-1266-C9E8-7FCB-115DF0DFF11C}"/>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494335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D0EB5A6C-5CBD-9D46-BD29-1AC43CB0CEC9}"/>
              </a:ext>
            </a:extLst>
          </p:cNvPr>
          <p:cNvSpPr/>
          <p:nvPr/>
        </p:nvSpPr>
        <p:spPr>
          <a:xfrm>
            <a:off x="10296959" y="5581838"/>
            <a:ext cx="1090214" cy="917705"/>
          </a:xfrm>
          <a:custGeom>
            <a:avLst/>
            <a:gdLst>
              <a:gd name="connsiteX0" fmla="*/ 0 w 1090214"/>
              <a:gd name="connsiteY0" fmla="*/ 458853 h 917705"/>
              <a:gd name="connsiteX1" fmla="*/ 545107 w 1090214"/>
              <a:gd name="connsiteY1" fmla="*/ 0 h 917705"/>
              <a:gd name="connsiteX2" fmla="*/ 1090214 w 1090214"/>
              <a:gd name="connsiteY2" fmla="*/ 458853 h 917705"/>
              <a:gd name="connsiteX3" fmla="*/ 545107 w 1090214"/>
              <a:gd name="connsiteY3" fmla="*/ 917706 h 917705"/>
              <a:gd name="connsiteX4" fmla="*/ 0 w 1090214"/>
              <a:gd name="connsiteY4" fmla="*/ 458853 h 91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14" h="917705" fill="none" extrusionOk="0">
                <a:moveTo>
                  <a:pt x="0" y="458853"/>
                </a:moveTo>
                <a:cubicBezTo>
                  <a:pt x="44502" y="210714"/>
                  <a:pt x="276900" y="-67598"/>
                  <a:pt x="545107" y="0"/>
                </a:cubicBezTo>
                <a:cubicBezTo>
                  <a:pt x="802720" y="-6652"/>
                  <a:pt x="1074623" y="220114"/>
                  <a:pt x="1090214" y="458853"/>
                </a:cubicBezTo>
                <a:cubicBezTo>
                  <a:pt x="1086886" y="680533"/>
                  <a:pt x="825032" y="947070"/>
                  <a:pt x="545107" y="917706"/>
                </a:cubicBezTo>
                <a:cubicBezTo>
                  <a:pt x="271856" y="933271"/>
                  <a:pt x="14498" y="715757"/>
                  <a:pt x="0" y="458853"/>
                </a:cubicBezTo>
                <a:close/>
              </a:path>
              <a:path w="1090214" h="917705" stroke="0" extrusionOk="0">
                <a:moveTo>
                  <a:pt x="0" y="458853"/>
                </a:moveTo>
                <a:cubicBezTo>
                  <a:pt x="-40073" y="180717"/>
                  <a:pt x="220765" y="8740"/>
                  <a:pt x="545107" y="0"/>
                </a:cubicBezTo>
                <a:cubicBezTo>
                  <a:pt x="903584" y="12089"/>
                  <a:pt x="1028291" y="207404"/>
                  <a:pt x="1090214" y="458853"/>
                </a:cubicBezTo>
                <a:cubicBezTo>
                  <a:pt x="1039006" y="762278"/>
                  <a:pt x="842525" y="937805"/>
                  <a:pt x="545107" y="917706"/>
                </a:cubicBezTo>
                <a:cubicBezTo>
                  <a:pt x="192491" y="889495"/>
                  <a:pt x="18623" y="721169"/>
                  <a:pt x="0" y="458853"/>
                </a:cubicBezTo>
                <a:close/>
              </a:path>
            </a:pathLst>
          </a:custGeom>
          <a:solidFill>
            <a:schemeClr val="accent4">
              <a:lumMod val="20000"/>
              <a:lumOff val="80000"/>
              <a:alpha val="74510"/>
            </a:schemeClr>
          </a:solidFill>
          <a:ln w="6350">
            <a:solidFill>
              <a:schemeClr val="accent1">
                <a:lumMod val="7500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834202-10D5-2C41-AEDB-AE0057585DCD}"/>
              </a:ext>
            </a:extLst>
          </p:cNvPr>
          <p:cNvSpPr/>
          <p:nvPr/>
        </p:nvSpPr>
        <p:spPr>
          <a:xfrm>
            <a:off x="717179" y="540171"/>
            <a:ext cx="3976742" cy="461665"/>
          </a:xfrm>
          <a:prstGeom prst="rect">
            <a:avLst/>
          </a:prstGeom>
          <a:solidFill>
            <a:schemeClr val="accent4">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Permanence and Stability</a:t>
            </a:r>
          </a:p>
        </p:txBody>
      </p:sp>
      <p:sp>
        <p:nvSpPr>
          <p:cNvPr id="8" name="TextBox 7">
            <a:extLst>
              <a:ext uri="{FF2B5EF4-FFF2-40B4-BE49-F238E27FC236}">
                <a16:creationId xmlns:a16="http://schemas.microsoft.com/office/drawing/2014/main" id="{1F8FA504-6B45-F64F-B6C6-8DB3C5CF86AF}"/>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1</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269304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The theme of </a:t>
            </a: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permanence and stability </a:t>
            </a: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came up across almost all the lived experts’ booklet respondents and interviews. For participants, this theme means:</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Having a place for the long-term rather than planning for the future</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Living somewhere where you can set clear goals for yourself and your family</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Having something permanent that you can pass on to your kids</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Being in a safe area that you would want to stay in</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Living somewhere where the home will not be sold while you are living there</a:t>
            </a:r>
          </a:p>
          <a:p>
            <a:pPr marL="271463" marR="0" lvl="0" indent="-166688"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Having a home that is eventually paid for—eliminating the  feeling of not having somewhere to live</a:t>
            </a: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p:txBody>
      </p:sp>
      <p:sp>
        <p:nvSpPr>
          <p:cNvPr id="12" name="Rectangle 11">
            <a:extLst>
              <a:ext uri="{FF2B5EF4-FFF2-40B4-BE49-F238E27FC236}">
                <a16:creationId xmlns:a16="http://schemas.microsoft.com/office/drawing/2014/main" id="{CC57AE0C-2711-E547-A885-B0D93B93BED5}"/>
              </a:ext>
            </a:extLst>
          </p:cNvPr>
          <p:cNvSpPr/>
          <p:nvPr/>
        </p:nvSpPr>
        <p:spPr>
          <a:xfrm>
            <a:off x="5120391" y="1564945"/>
            <a:ext cx="3286190" cy="464742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 place that is </a:t>
            </a: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permanent and stable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could take on my forms. Participants described some of the following characteristics that could help achieve this outcome of a new housing model:</a:t>
            </a: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4495A2"/>
                </a:solidFill>
                <a:effectLst/>
                <a:uLnTx/>
                <a:uFillTx/>
                <a:latin typeface="Roboto" panose="02000000000000000000" pitchFamily="2" charset="0"/>
                <a:ea typeface="Roboto" panose="02000000000000000000" pitchFamily="2" charset="0"/>
                <a:cs typeface="Roboto" panose="02000000000000000000" pitchFamily="2" charset="0"/>
              </a:rPr>
              <a:t>Length of Tenure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Participants expressed permanence and stability means being able to stay somewhere for a long period of time. This time period differed depending on the person’s vision for the future and their current life circumstances. However, the most common responses we received were “</a:t>
            </a: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somewhere longer than 4 to 5 years</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want to be good for a decade</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and “</a:t>
            </a: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would want something for the next 20 to 30 years</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Many respondents with children stated that they would want the home to be permanent enough that they could pass it down to their children so they would be set up for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The Feeling of “Paying it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idea of reaching an end point where you have “paid it off” (mortgage, membership fee, etc.) seemed important to create the sense of permanence. </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1420582"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What it Means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2215671"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What it Could Look Like</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1" name="Rectangle 20">
            <a:extLst>
              <a:ext uri="{FF2B5EF4-FFF2-40B4-BE49-F238E27FC236}">
                <a16:creationId xmlns:a16="http://schemas.microsoft.com/office/drawing/2014/main" id="{46FA6039-F979-F642-B6B0-560EFC3D10A7}"/>
              </a:ext>
            </a:extLst>
          </p:cNvPr>
          <p:cNvSpPr/>
          <p:nvPr/>
        </p:nvSpPr>
        <p:spPr>
          <a:xfrm>
            <a:off x="8550628" y="1564945"/>
            <a:ext cx="3286190" cy="383951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4495A2"/>
                </a:solidFill>
                <a:effectLst/>
                <a:uLnTx/>
                <a:uFillTx/>
                <a:latin typeface="Roboto" panose="02000000000000000000" pitchFamily="2" charset="0"/>
                <a:ea typeface="Roboto" panose="02000000000000000000" pitchFamily="2" charset="0"/>
                <a:cs typeface="Roboto" panose="02000000000000000000" pitchFamily="2" charset="0"/>
              </a:rPr>
              <a:t>Limiting the Chance of Housing Precarity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Many booklet participants shared past stories of housing precarity—where their tenure was threatened either due to eviction or changes to the terms of their tenure.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The following design characteristics for a new model could limit a household’s experiences of housing precarity:</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Life changes </a:t>
            </a: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should not impact the permanence of your home (i.e., compared to experiences of people getting married and their income subsidy going away)</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Asset limits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should not impact someone’s tenure—participants experienced instances of being forced to move to market rent units in subsidized housing</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Affordability thresholds </a:t>
            </a:r>
            <a:r>
              <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should be set so that people have a little extra money every month so they can stay in the same place for a long time</a:t>
            </a:r>
          </a:p>
        </p:txBody>
      </p:sp>
      <p:sp>
        <p:nvSpPr>
          <p:cNvPr id="3" name="Oval Callout 2">
            <a:extLst>
              <a:ext uri="{FF2B5EF4-FFF2-40B4-BE49-F238E27FC236}">
                <a16:creationId xmlns:a16="http://schemas.microsoft.com/office/drawing/2014/main" id="{09FD4B1C-A40B-7B4D-8E26-07A4297A9BEC}"/>
              </a:ext>
            </a:extLst>
          </p:cNvPr>
          <p:cNvSpPr/>
          <p:nvPr/>
        </p:nvSpPr>
        <p:spPr>
          <a:xfrm rot="20307025" flipH="1">
            <a:off x="2905622" y="4466776"/>
            <a:ext cx="435479" cy="384577"/>
          </a:xfrm>
          <a:custGeom>
            <a:avLst/>
            <a:gdLst>
              <a:gd name="connsiteX0" fmla="*/ 127016 w 435479"/>
              <a:gd name="connsiteY0" fmla="*/ 432649 h 384577"/>
              <a:gd name="connsiteX1" fmla="*/ 110736 w 435479"/>
              <a:gd name="connsiteY1" fmla="*/ 359756 h 384577"/>
              <a:gd name="connsiteX2" fmla="*/ 28199 w 435479"/>
              <a:gd name="connsiteY2" fmla="*/ 97647 h 384577"/>
              <a:gd name="connsiteX3" fmla="*/ 285979 w 435479"/>
              <a:gd name="connsiteY3" fmla="*/ 9687 h 384577"/>
              <a:gd name="connsiteX4" fmla="*/ 426765 w 435479"/>
              <a:gd name="connsiteY4" fmla="*/ 246145 h 384577"/>
              <a:gd name="connsiteX5" fmla="*/ 189565 w 435479"/>
              <a:gd name="connsiteY5" fmla="*/ 382961 h 384577"/>
              <a:gd name="connsiteX6" fmla="*/ 127016 w 435479"/>
              <a:gd name="connsiteY6" fmla="*/ 432649 h 3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79" h="384577" fill="none" extrusionOk="0">
                <a:moveTo>
                  <a:pt x="127016" y="432649"/>
                </a:moveTo>
                <a:cubicBezTo>
                  <a:pt x="120880" y="413595"/>
                  <a:pt x="120081" y="387157"/>
                  <a:pt x="110736" y="359756"/>
                </a:cubicBezTo>
                <a:cubicBezTo>
                  <a:pt x="-2252" y="288642"/>
                  <a:pt x="-37077" y="183537"/>
                  <a:pt x="28199" y="97647"/>
                </a:cubicBezTo>
                <a:cubicBezTo>
                  <a:pt x="94443" y="13444"/>
                  <a:pt x="190983" y="-29558"/>
                  <a:pt x="285979" y="9687"/>
                </a:cubicBezTo>
                <a:cubicBezTo>
                  <a:pt x="395207" y="53238"/>
                  <a:pt x="458534" y="151632"/>
                  <a:pt x="426765" y="246145"/>
                </a:cubicBezTo>
                <a:cubicBezTo>
                  <a:pt x="375497" y="349746"/>
                  <a:pt x="294903" y="384044"/>
                  <a:pt x="189565" y="382961"/>
                </a:cubicBezTo>
                <a:cubicBezTo>
                  <a:pt x="177546" y="395212"/>
                  <a:pt x="154502" y="406882"/>
                  <a:pt x="127016" y="432649"/>
                </a:cubicBezTo>
                <a:close/>
              </a:path>
              <a:path w="435479" h="384577" stroke="0" extrusionOk="0">
                <a:moveTo>
                  <a:pt x="127016" y="432649"/>
                </a:moveTo>
                <a:cubicBezTo>
                  <a:pt x="118803" y="407589"/>
                  <a:pt x="111974" y="378021"/>
                  <a:pt x="110736" y="359756"/>
                </a:cubicBezTo>
                <a:cubicBezTo>
                  <a:pt x="-10350" y="321162"/>
                  <a:pt x="-36116" y="185338"/>
                  <a:pt x="28199" y="97647"/>
                </a:cubicBezTo>
                <a:cubicBezTo>
                  <a:pt x="79383" y="13641"/>
                  <a:pt x="169028" y="-32208"/>
                  <a:pt x="285979" y="9687"/>
                </a:cubicBezTo>
                <a:cubicBezTo>
                  <a:pt x="388857" y="53470"/>
                  <a:pt x="461811" y="172477"/>
                  <a:pt x="426765" y="246145"/>
                </a:cubicBezTo>
                <a:cubicBezTo>
                  <a:pt x="396295" y="333323"/>
                  <a:pt x="298295" y="396963"/>
                  <a:pt x="189565" y="382961"/>
                </a:cubicBezTo>
                <a:cubicBezTo>
                  <a:pt x="161377" y="409832"/>
                  <a:pt x="142488" y="420636"/>
                  <a:pt x="127016" y="432649"/>
                </a:cubicBezTo>
                <a:close/>
              </a:path>
            </a:pathLst>
          </a:custGeom>
          <a:solidFill>
            <a:schemeClr val="accent4">
              <a:lumMod val="20000"/>
              <a:lumOff val="80000"/>
            </a:schemeClr>
          </a:solidFill>
          <a:ln w="6350">
            <a:solidFill>
              <a:schemeClr val="accent1">
                <a:lumMod val="75000"/>
              </a:schemeClr>
            </a:solidFill>
            <a:extLst>
              <a:ext uri="{C807C97D-BFC1-408E-A445-0C87EB9F89A2}">
                <ask:lineSketchStyleProps xmlns:ask="http://schemas.microsoft.com/office/drawing/2018/sketchyshapes" sd="981765707">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73871AC-6AD6-CA43-9A8A-A1CC9B65BC55}"/>
              </a:ext>
            </a:extLst>
          </p:cNvPr>
          <p:cNvSpPr/>
          <p:nvPr/>
        </p:nvSpPr>
        <p:spPr>
          <a:xfrm>
            <a:off x="3145659" y="4779377"/>
            <a:ext cx="1545687" cy="86177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When you own a home and it's paid for, there's never a feeling of not having somewhere to live.</a:t>
            </a:r>
          </a:p>
        </p:txBody>
      </p:sp>
      <p:sp>
        <p:nvSpPr>
          <p:cNvPr id="28" name="Rectangle 27">
            <a:extLst>
              <a:ext uri="{FF2B5EF4-FFF2-40B4-BE49-F238E27FC236}">
                <a16:creationId xmlns:a16="http://schemas.microsoft.com/office/drawing/2014/main" id="{136FA797-57D0-5244-B520-DAF8E5E306C3}"/>
              </a:ext>
            </a:extLst>
          </p:cNvPr>
          <p:cNvSpPr/>
          <p:nvPr/>
        </p:nvSpPr>
        <p:spPr>
          <a:xfrm>
            <a:off x="729200" y="4805385"/>
            <a:ext cx="1921186"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Putting down roots</a:t>
            </a: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panose="02000000000000000000" pitchFamily="2" charset="0"/>
              </a:rPr>
              <a:t>—</a:t>
            </a: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knowing you can have a plan to achieve your goals.</a:t>
            </a:r>
          </a:p>
        </p:txBody>
      </p:sp>
      <p:sp>
        <p:nvSpPr>
          <p:cNvPr id="29" name="TextBox 28">
            <a:extLst>
              <a:ext uri="{FF2B5EF4-FFF2-40B4-BE49-F238E27FC236}">
                <a16:creationId xmlns:a16="http://schemas.microsoft.com/office/drawing/2014/main" id="{4AE48502-7CE7-7A4D-B45F-74833B31644F}"/>
              </a:ext>
            </a:extLst>
          </p:cNvPr>
          <p:cNvSpPr txBox="1"/>
          <p:nvPr/>
        </p:nvSpPr>
        <p:spPr>
          <a:xfrm flipH="1">
            <a:off x="2220721" y="5249861"/>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30" name="Rectangle 29">
            <a:extLst>
              <a:ext uri="{FF2B5EF4-FFF2-40B4-BE49-F238E27FC236}">
                <a16:creationId xmlns:a16="http://schemas.microsoft.com/office/drawing/2014/main" id="{63B8EAF1-C133-C449-804B-FAF5A35E6AC3}"/>
              </a:ext>
            </a:extLst>
          </p:cNvPr>
          <p:cNvSpPr/>
          <p:nvPr/>
        </p:nvSpPr>
        <p:spPr>
          <a:xfrm>
            <a:off x="10195958" y="5757692"/>
            <a:ext cx="1160589"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Nobody can take from you what you own.</a:t>
            </a:r>
          </a:p>
        </p:txBody>
      </p:sp>
      <p:cxnSp>
        <p:nvCxnSpPr>
          <p:cNvPr id="25" name="Straight Connector 24">
            <a:extLst>
              <a:ext uri="{FF2B5EF4-FFF2-40B4-BE49-F238E27FC236}">
                <a16:creationId xmlns:a16="http://schemas.microsoft.com/office/drawing/2014/main" id="{C2C2429F-2B35-3544-B8E5-BD9E77757B69}"/>
              </a:ext>
            </a:extLst>
          </p:cNvPr>
          <p:cNvCxnSpPr/>
          <p:nvPr/>
        </p:nvCxnSpPr>
        <p:spPr>
          <a:xfrm>
            <a:off x="3105025" y="5908517"/>
            <a:ext cx="14650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2EFC48-D4C8-6F4A-932F-7B7972229CE8}"/>
              </a:ext>
            </a:extLst>
          </p:cNvPr>
          <p:cNvSpPr txBox="1"/>
          <p:nvPr/>
        </p:nvSpPr>
        <p:spPr>
          <a:xfrm>
            <a:off x="1772189" y="5958447"/>
            <a:ext cx="2878976" cy="230832"/>
          </a:xfrm>
          <a:prstGeom prst="rect">
            <a:avLst/>
          </a:prstGeom>
          <a:noFill/>
        </p:spPr>
        <p:txBody>
          <a:bodyPr wrap="square" rtlCol="0">
            <a:spAutoFit/>
          </a:bodyPr>
          <a:lstStyle/>
          <a:p>
            <a:pPr marL="133350" indent="-133350" algn="r"/>
            <a:r>
              <a:rPr lang="en-US" sz="900">
                <a:solidFill>
                  <a:schemeClr val="accent1">
                    <a:lumMod val="60000"/>
                    <a:lumOff val="40000"/>
                  </a:schemeClr>
                </a:solidFill>
                <a:latin typeface="Roboto Slab" pitchFamily="2" charset="0"/>
                <a:ea typeface="Roboto Slab" pitchFamily="2" charset="0"/>
                <a:cs typeface="Roboto" panose="02000000000000000000" pitchFamily="2" charset="0"/>
              </a:rPr>
              <a:t>—</a:t>
            </a:r>
            <a:r>
              <a:rPr lang="en-US" sz="900">
                <a:solidFill>
                  <a:schemeClr val="accent1">
                    <a:lumMod val="60000"/>
                    <a:lumOff val="40000"/>
                  </a:schemeClr>
                </a:solidFill>
                <a:latin typeface="Roboto Slab" pitchFamily="2" charset="0"/>
                <a:ea typeface="Roboto Slab" pitchFamily="2" charset="0"/>
              </a:rPr>
              <a:t> Housing Journeys Reimagined Lived Experts</a:t>
            </a:r>
          </a:p>
        </p:txBody>
      </p:sp>
      <p:sp>
        <p:nvSpPr>
          <p:cNvPr id="32" name="TextBox 31">
            <a:extLst>
              <a:ext uri="{FF2B5EF4-FFF2-40B4-BE49-F238E27FC236}">
                <a16:creationId xmlns:a16="http://schemas.microsoft.com/office/drawing/2014/main" id="{F71B477E-0E9D-F046-BBFF-95F437629BD8}"/>
              </a:ext>
            </a:extLst>
          </p:cNvPr>
          <p:cNvSpPr txBox="1"/>
          <p:nvPr/>
        </p:nvSpPr>
        <p:spPr>
          <a:xfrm flipH="1">
            <a:off x="11192566" y="5404458"/>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0" name="TextBox 19">
            <a:extLst>
              <a:ext uri="{FF2B5EF4-FFF2-40B4-BE49-F238E27FC236}">
                <a16:creationId xmlns:a16="http://schemas.microsoft.com/office/drawing/2014/main" id="{BAAC049C-2985-B550-B04E-7E8AC2AB797F}"/>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2" name="Slide Number Placeholder 1">
            <a:extLst>
              <a:ext uri="{FF2B5EF4-FFF2-40B4-BE49-F238E27FC236}">
                <a16:creationId xmlns:a16="http://schemas.microsoft.com/office/drawing/2014/main" id="{C5911768-0361-FBCE-19BB-073D94015436}"/>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49</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03D2CC80-AF72-34A5-8B2B-D8B842738D2E}"/>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408585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93">
            <a:extLst>
              <a:ext uri="{FF2B5EF4-FFF2-40B4-BE49-F238E27FC236}">
                <a16:creationId xmlns:a16="http://schemas.microsoft.com/office/drawing/2014/main" id="{FE5D075B-EE01-B24E-87DF-B39338E4B6C4}"/>
              </a:ext>
            </a:extLst>
          </p:cNvPr>
          <p:cNvSpPr/>
          <p:nvPr/>
        </p:nvSpPr>
        <p:spPr>
          <a:xfrm rot="20867934">
            <a:off x="3750524" y="4394158"/>
            <a:ext cx="7980509" cy="2416466"/>
          </a:xfrm>
          <a:custGeom>
            <a:avLst/>
            <a:gdLst>
              <a:gd name="connsiteX0" fmla="*/ 0 w 1670206"/>
              <a:gd name="connsiteY0" fmla="*/ 835103 h 1670206"/>
              <a:gd name="connsiteX1" fmla="*/ 835103 w 1670206"/>
              <a:gd name="connsiteY1" fmla="*/ 0 h 1670206"/>
              <a:gd name="connsiteX2" fmla="*/ 1670206 w 1670206"/>
              <a:gd name="connsiteY2" fmla="*/ 835103 h 1670206"/>
              <a:gd name="connsiteX3" fmla="*/ 835103 w 1670206"/>
              <a:gd name="connsiteY3" fmla="*/ 1670206 h 1670206"/>
              <a:gd name="connsiteX4" fmla="*/ 0 w 1670206"/>
              <a:gd name="connsiteY4" fmla="*/ 835103 h 1670206"/>
              <a:gd name="connsiteX0" fmla="*/ 15461 w 1701128"/>
              <a:gd name="connsiteY0" fmla="*/ 977207 h 1812310"/>
              <a:gd name="connsiteX1" fmla="*/ 850564 w 1701128"/>
              <a:gd name="connsiteY1" fmla="*/ 142104 h 1812310"/>
              <a:gd name="connsiteX2" fmla="*/ 1685667 w 1701128"/>
              <a:gd name="connsiteY2" fmla="*/ 977207 h 1812310"/>
              <a:gd name="connsiteX3" fmla="*/ 850564 w 1701128"/>
              <a:gd name="connsiteY3" fmla="*/ 1812310 h 1812310"/>
              <a:gd name="connsiteX4" fmla="*/ 15461 w 1701128"/>
              <a:gd name="connsiteY4" fmla="*/ 977207 h 1812310"/>
              <a:gd name="connsiteX0" fmla="*/ 15461 w 1714651"/>
              <a:gd name="connsiteY0" fmla="*/ 977207 h 1812310"/>
              <a:gd name="connsiteX1" fmla="*/ 850564 w 1714651"/>
              <a:gd name="connsiteY1" fmla="*/ 142104 h 1812310"/>
              <a:gd name="connsiteX2" fmla="*/ 1685667 w 1714651"/>
              <a:gd name="connsiteY2" fmla="*/ 977207 h 1812310"/>
              <a:gd name="connsiteX3" fmla="*/ 850564 w 1714651"/>
              <a:gd name="connsiteY3" fmla="*/ 1812310 h 1812310"/>
              <a:gd name="connsiteX4" fmla="*/ 15461 w 1714651"/>
              <a:gd name="connsiteY4" fmla="*/ 977207 h 1812310"/>
              <a:gd name="connsiteX0" fmla="*/ 0 w 1888434"/>
              <a:gd name="connsiteY0" fmla="*/ 773352 h 1670651"/>
              <a:gd name="connsiteX1" fmla="*/ 1052079 w 1888434"/>
              <a:gd name="connsiteY1" fmla="*/ 242 h 1670651"/>
              <a:gd name="connsiteX2" fmla="*/ 1887182 w 1888434"/>
              <a:gd name="connsiteY2" fmla="*/ 835345 h 1670651"/>
              <a:gd name="connsiteX3" fmla="*/ 1052079 w 1888434"/>
              <a:gd name="connsiteY3" fmla="*/ 1670448 h 1670651"/>
              <a:gd name="connsiteX4" fmla="*/ 0 w 1888434"/>
              <a:gd name="connsiteY4" fmla="*/ 773352 h 1670651"/>
              <a:gd name="connsiteX0" fmla="*/ 0 w 1888434"/>
              <a:gd name="connsiteY0" fmla="*/ 773352 h 1828838"/>
              <a:gd name="connsiteX1" fmla="*/ 1052079 w 1888434"/>
              <a:gd name="connsiteY1" fmla="*/ 242 h 1828838"/>
              <a:gd name="connsiteX2" fmla="*/ 1887182 w 1888434"/>
              <a:gd name="connsiteY2" fmla="*/ 835345 h 1828838"/>
              <a:gd name="connsiteX3" fmla="*/ 1052079 w 1888434"/>
              <a:gd name="connsiteY3" fmla="*/ 1670448 h 1828838"/>
              <a:gd name="connsiteX4" fmla="*/ 0 w 1888434"/>
              <a:gd name="connsiteY4" fmla="*/ 773352 h 1828838"/>
              <a:gd name="connsiteX0" fmla="*/ 0 w 3261345"/>
              <a:gd name="connsiteY0" fmla="*/ 845153 h 2644225"/>
              <a:gd name="connsiteX1" fmla="*/ 1052079 w 3261345"/>
              <a:gd name="connsiteY1" fmla="*/ 72043 h 2644225"/>
              <a:gd name="connsiteX2" fmla="*/ 3260926 w 3261345"/>
              <a:gd name="connsiteY2" fmla="*/ 2520878 h 2644225"/>
              <a:gd name="connsiteX3" fmla="*/ 1052079 w 3261345"/>
              <a:gd name="connsiteY3" fmla="*/ 1742249 h 2644225"/>
              <a:gd name="connsiteX4" fmla="*/ 0 w 3261345"/>
              <a:gd name="connsiteY4" fmla="*/ 845153 h 2644225"/>
              <a:gd name="connsiteX0" fmla="*/ 13321 w 3274666"/>
              <a:gd name="connsiteY0" fmla="*/ 837918 h 2708055"/>
              <a:gd name="connsiteX1" fmla="*/ 1065400 w 3274666"/>
              <a:gd name="connsiteY1" fmla="*/ 64808 h 2708055"/>
              <a:gd name="connsiteX2" fmla="*/ 3274247 w 3274666"/>
              <a:gd name="connsiteY2" fmla="*/ 2513643 h 2708055"/>
              <a:gd name="connsiteX3" fmla="*/ 1740146 w 3274666"/>
              <a:gd name="connsiteY3" fmla="*/ 2227570 h 2708055"/>
              <a:gd name="connsiteX4" fmla="*/ 13321 w 3274666"/>
              <a:gd name="connsiteY4" fmla="*/ 837918 h 2708055"/>
              <a:gd name="connsiteX0" fmla="*/ 13401 w 3301376"/>
              <a:gd name="connsiteY0" fmla="*/ 811778 h 2351476"/>
              <a:gd name="connsiteX1" fmla="*/ 1065480 w 3301376"/>
              <a:gd name="connsiteY1" fmla="*/ 38668 h 2351476"/>
              <a:gd name="connsiteX2" fmla="*/ 3300963 w 3301376"/>
              <a:gd name="connsiteY2" fmla="*/ 2001450 h 2351476"/>
              <a:gd name="connsiteX3" fmla="*/ 1740226 w 3301376"/>
              <a:gd name="connsiteY3" fmla="*/ 2201430 h 2351476"/>
              <a:gd name="connsiteX4" fmla="*/ 13401 w 3301376"/>
              <a:gd name="connsiteY4" fmla="*/ 811778 h 2351476"/>
              <a:gd name="connsiteX0" fmla="*/ 45491 w 3333466"/>
              <a:gd name="connsiteY0" fmla="*/ 814968 h 2645014"/>
              <a:gd name="connsiteX1" fmla="*/ 1097570 w 3333466"/>
              <a:gd name="connsiteY1" fmla="*/ 41858 h 2645014"/>
              <a:gd name="connsiteX2" fmla="*/ 3333053 w 3333466"/>
              <a:gd name="connsiteY2" fmla="*/ 2004640 h 2645014"/>
              <a:gd name="connsiteX3" fmla="*/ 2521080 w 3333466"/>
              <a:gd name="connsiteY3" fmla="*/ 2584860 h 2645014"/>
              <a:gd name="connsiteX4" fmla="*/ 45491 w 3333466"/>
              <a:gd name="connsiteY4" fmla="*/ 814968 h 2645014"/>
              <a:gd name="connsiteX0" fmla="*/ 48577 w 3336545"/>
              <a:gd name="connsiteY0" fmla="*/ 706718 h 2536764"/>
              <a:gd name="connsiteX1" fmla="*/ 1069757 w 3336545"/>
              <a:gd name="connsiteY1" fmla="*/ 48174 h 2536764"/>
              <a:gd name="connsiteX2" fmla="*/ 3336139 w 3336545"/>
              <a:gd name="connsiteY2" fmla="*/ 1896390 h 2536764"/>
              <a:gd name="connsiteX3" fmla="*/ 2524166 w 3336545"/>
              <a:gd name="connsiteY3" fmla="*/ 2476610 h 2536764"/>
              <a:gd name="connsiteX4" fmla="*/ 48577 w 3336545"/>
              <a:gd name="connsiteY4" fmla="*/ 706718 h 2536764"/>
              <a:gd name="connsiteX0" fmla="*/ 53295 w 3242025"/>
              <a:gd name="connsiteY0" fmla="*/ 419788 h 2643660"/>
              <a:gd name="connsiteX1" fmla="*/ 975241 w 3242025"/>
              <a:gd name="connsiteY1" fmla="*/ 130503 h 2643660"/>
              <a:gd name="connsiteX2" fmla="*/ 3241623 w 3242025"/>
              <a:gd name="connsiteY2" fmla="*/ 1978719 h 2643660"/>
              <a:gd name="connsiteX3" fmla="*/ 2429650 w 3242025"/>
              <a:gd name="connsiteY3" fmla="*/ 2558939 h 2643660"/>
              <a:gd name="connsiteX4" fmla="*/ 53295 w 3242025"/>
              <a:gd name="connsiteY4" fmla="*/ 419788 h 2643660"/>
              <a:gd name="connsiteX0" fmla="*/ 42122 w 3230852"/>
              <a:gd name="connsiteY0" fmla="*/ 669623 h 2893495"/>
              <a:gd name="connsiteX1" fmla="*/ 964068 w 3230852"/>
              <a:gd name="connsiteY1" fmla="*/ 380338 h 2893495"/>
              <a:gd name="connsiteX2" fmla="*/ 3230450 w 3230852"/>
              <a:gd name="connsiteY2" fmla="*/ 2228554 h 2893495"/>
              <a:gd name="connsiteX3" fmla="*/ 2418477 w 3230852"/>
              <a:gd name="connsiteY3" fmla="*/ 2808774 h 2893495"/>
              <a:gd name="connsiteX4" fmla="*/ 42122 w 3230852"/>
              <a:gd name="connsiteY4" fmla="*/ 669623 h 2893495"/>
              <a:gd name="connsiteX0" fmla="*/ 36594 w 3225324"/>
              <a:gd name="connsiteY0" fmla="*/ 502471 h 2726343"/>
              <a:gd name="connsiteX1" fmla="*/ 958540 w 3225324"/>
              <a:gd name="connsiteY1" fmla="*/ 213186 h 2726343"/>
              <a:gd name="connsiteX2" fmla="*/ 3224922 w 3225324"/>
              <a:gd name="connsiteY2" fmla="*/ 2061402 h 2726343"/>
              <a:gd name="connsiteX3" fmla="*/ 2412949 w 3225324"/>
              <a:gd name="connsiteY3" fmla="*/ 2641622 h 2726343"/>
              <a:gd name="connsiteX4" fmla="*/ 36594 w 3225324"/>
              <a:gd name="connsiteY4" fmla="*/ 502471 h 27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324" h="2726343">
                <a:moveTo>
                  <a:pt x="36594" y="502471"/>
                </a:moveTo>
                <a:cubicBezTo>
                  <a:pt x="381223" y="-185859"/>
                  <a:pt x="427152" y="-46636"/>
                  <a:pt x="958540" y="213186"/>
                </a:cubicBezTo>
                <a:cubicBezTo>
                  <a:pt x="1489928" y="473008"/>
                  <a:pt x="3255918" y="1290221"/>
                  <a:pt x="3224922" y="2061402"/>
                </a:cubicBezTo>
                <a:cubicBezTo>
                  <a:pt x="3224922" y="2522617"/>
                  <a:pt x="2944337" y="2901444"/>
                  <a:pt x="2412949" y="2641622"/>
                </a:cubicBezTo>
                <a:cubicBezTo>
                  <a:pt x="1881561" y="2381800"/>
                  <a:pt x="-308035" y="1190801"/>
                  <a:pt x="36594" y="502471"/>
                </a:cubicBezTo>
                <a:close/>
              </a:path>
            </a:pathLst>
          </a:custGeom>
          <a:solidFill>
            <a:schemeClr val="accent5">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065CFE6A-CECA-BD4B-AA91-5834C74C4F1B}"/>
              </a:ext>
            </a:extLst>
          </p:cNvPr>
          <p:cNvSpPr/>
          <p:nvPr/>
        </p:nvSpPr>
        <p:spPr>
          <a:xfrm>
            <a:off x="4548188" y="1665288"/>
            <a:ext cx="7019925" cy="673463"/>
          </a:xfrm>
          <a:prstGeom prst="rect">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5539" y="6241228"/>
            <a:ext cx="3754861" cy="215444"/>
          </a:xfrm>
          <a:prstGeom prst="rect">
            <a:avLst/>
          </a:prstGeom>
        </p:spPr>
        <p:txBody>
          <a:bodyPr wrap="square">
            <a:spAutoFit/>
          </a:bodyPr>
          <a:lstStyle/>
          <a:p>
            <a:r>
              <a:rPr lang="en-US" sz="800">
                <a:solidFill>
                  <a:schemeClr val="bg1"/>
                </a:solidFill>
                <a:latin typeface="Roboto" charset="0"/>
                <a:ea typeface="Roboto" charset="0"/>
                <a:cs typeface="Roboto" charset="0"/>
              </a:rPr>
              <a:t>York Region Housing Services. 2019. Housing Solutions: A Place for Everyone.</a:t>
            </a:r>
          </a:p>
        </p:txBody>
      </p:sp>
      <p:cxnSp>
        <p:nvCxnSpPr>
          <p:cNvPr id="5" name="Straight Connector 4">
            <a:extLst>
              <a:ext uri="{FF2B5EF4-FFF2-40B4-BE49-F238E27FC236}">
                <a16:creationId xmlns:a16="http://schemas.microsoft.com/office/drawing/2014/main" id="{23BA443A-BD70-1C45-98B9-B76E18EB37C2}"/>
              </a:ext>
            </a:extLst>
          </p:cNvPr>
          <p:cNvCxnSpPr>
            <a:cxnSpLocks/>
          </p:cNvCxnSpPr>
          <p:nvPr/>
        </p:nvCxnSpPr>
        <p:spPr>
          <a:xfrm>
            <a:off x="715539" y="6159500"/>
            <a:ext cx="3893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96D653-9602-9D46-A547-6A5E5457A7E1}"/>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cxnSp>
        <p:nvCxnSpPr>
          <p:cNvPr id="23" name="Straight Connector 22">
            <a:extLst>
              <a:ext uri="{FF2B5EF4-FFF2-40B4-BE49-F238E27FC236}">
                <a16:creationId xmlns:a16="http://schemas.microsoft.com/office/drawing/2014/main" id="{1523E40E-3D80-6D46-809A-55F54C7AC8AE}"/>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2C8BC5E-6C61-BE4B-92D0-C5A467CE5205}"/>
              </a:ext>
            </a:extLst>
          </p:cNvPr>
          <p:cNvSpPr txBox="1"/>
          <p:nvPr/>
        </p:nvSpPr>
        <p:spPr>
          <a:xfrm>
            <a:off x="4946502" y="1775593"/>
            <a:ext cx="949092" cy="461665"/>
          </a:xfrm>
          <a:prstGeom prst="rect">
            <a:avLst/>
          </a:prstGeom>
          <a:noFill/>
          <a:ln>
            <a:noFill/>
          </a:ln>
        </p:spPr>
        <p:txBody>
          <a:bodyPr wrap="square" rtlCol="0">
            <a:spAutoFit/>
          </a:bodyPr>
          <a:lstStyle/>
          <a:p>
            <a:pPr marL="7938" marR="0" lvl="0" algn="ctr" defTabSz="914400" eaLnBrk="1" fontAlgn="auto" latinLnBrk="0" hangingPunct="1">
              <a:lnSpc>
                <a:spcPct val="100000"/>
              </a:lnSpc>
              <a:spcBef>
                <a:spcPts val="0"/>
              </a:spcBef>
              <a:spcAft>
                <a:spcPts val="0"/>
              </a:spcAft>
              <a:buClrTx/>
              <a:buSzTx/>
              <a:buFontTx/>
              <a:buNone/>
              <a:defRPr/>
            </a:pPr>
            <a:r>
              <a:rPr lang="en-US" sz="1200" b="1">
                <a:latin typeface="Roboto Condensed" panose="02000000000000000000" pitchFamily="2" charset="0"/>
                <a:ea typeface="Roboto Condensed" panose="02000000000000000000" pitchFamily="2" charset="0"/>
                <a:cs typeface="Roboto Slab" charset="0"/>
              </a:rPr>
              <a:t>Arriving at Blue Door</a:t>
            </a:r>
            <a:endParaRPr lang="en-US" sz="1200" b="1">
              <a:latin typeface="Roboto Condensed" panose="02000000000000000000" pitchFamily="2" charset="0"/>
              <a:ea typeface="Roboto Condensed" panose="02000000000000000000" pitchFamily="2" charset="0"/>
              <a:cs typeface="Roboto" charset="0"/>
            </a:endParaRPr>
          </a:p>
        </p:txBody>
      </p:sp>
      <p:cxnSp>
        <p:nvCxnSpPr>
          <p:cNvPr id="29" name="Straight Arrow Connector 28">
            <a:extLst>
              <a:ext uri="{FF2B5EF4-FFF2-40B4-BE49-F238E27FC236}">
                <a16:creationId xmlns:a16="http://schemas.microsoft.com/office/drawing/2014/main" id="{D247B38F-0C70-A240-9290-89048BACA3DC}"/>
              </a:ext>
            </a:extLst>
          </p:cNvPr>
          <p:cNvCxnSpPr>
            <a:cxnSpLocks/>
          </p:cNvCxnSpPr>
          <p:nvPr/>
        </p:nvCxnSpPr>
        <p:spPr>
          <a:xfrm>
            <a:off x="8769928" y="2006803"/>
            <a:ext cx="986118" cy="0"/>
          </a:xfrm>
          <a:prstGeom prst="straightConnector1">
            <a:avLst/>
          </a:prstGeom>
          <a:ln w="19050">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2160D77-20E8-6346-AF8C-57CC2A3752BD}"/>
              </a:ext>
            </a:extLst>
          </p:cNvPr>
          <p:cNvSpPr/>
          <p:nvPr/>
        </p:nvSpPr>
        <p:spPr>
          <a:xfrm>
            <a:off x="4548188" y="2756952"/>
            <a:ext cx="2188344" cy="507831"/>
          </a:xfrm>
          <a:prstGeom prst="rect">
            <a:avLst/>
          </a:prstGeom>
        </p:spPr>
        <p:txBody>
          <a:bodyPr wrap="square">
            <a:spAutoFit/>
          </a:bodyPr>
          <a:lstStyle/>
          <a:p>
            <a:pPr marL="219075" lvl="1" indent="-219075">
              <a:buFont typeface="Arial" charset="0"/>
              <a:buChar char="•"/>
            </a:pPr>
            <a:r>
              <a:rPr lang="en-US" sz="900">
                <a:latin typeface="Roboto" charset="0"/>
                <a:ea typeface="Roboto" charset="0"/>
                <a:cs typeface="Roboto" charset="0"/>
              </a:rPr>
              <a:t>Go through intake process</a:t>
            </a:r>
          </a:p>
          <a:p>
            <a:pPr marL="219075" lvl="1" indent="-219075">
              <a:buFont typeface="Arial" charset="0"/>
              <a:buChar char="•"/>
            </a:pPr>
            <a:r>
              <a:rPr lang="en-US" sz="900">
                <a:latin typeface="Roboto" charset="0"/>
                <a:ea typeface="Roboto" charset="0"/>
                <a:cs typeface="Roboto" charset="0"/>
              </a:rPr>
              <a:t>Access bed and meals</a:t>
            </a:r>
          </a:p>
          <a:p>
            <a:pPr marL="219075" lvl="1" indent="-219075">
              <a:buFont typeface="Arial" charset="0"/>
              <a:buChar char="•"/>
            </a:pPr>
            <a:r>
              <a:rPr lang="en-US" sz="900">
                <a:latin typeface="Roboto" charset="0"/>
                <a:ea typeface="Roboto" charset="0"/>
                <a:cs typeface="Roboto" charset="0"/>
              </a:rPr>
              <a:t>Connect to supports and services </a:t>
            </a:r>
            <a:endParaRPr lang="en-US" sz="900">
              <a:solidFill>
                <a:srgbClr val="FF0000"/>
              </a:solidFill>
            </a:endParaRPr>
          </a:p>
        </p:txBody>
      </p:sp>
      <p:sp>
        <p:nvSpPr>
          <p:cNvPr id="34" name="TextBox 33">
            <a:extLst>
              <a:ext uri="{FF2B5EF4-FFF2-40B4-BE49-F238E27FC236}">
                <a16:creationId xmlns:a16="http://schemas.microsoft.com/office/drawing/2014/main" id="{90A4F54C-DC9A-4649-B5CF-1F281A2D77A9}"/>
              </a:ext>
            </a:extLst>
          </p:cNvPr>
          <p:cNvSpPr txBox="1"/>
          <p:nvPr/>
        </p:nvSpPr>
        <p:spPr>
          <a:xfrm>
            <a:off x="7440987" y="1775593"/>
            <a:ext cx="728438" cy="461665"/>
          </a:xfrm>
          <a:prstGeom prst="rect">
            <a:avLst/>
          </a:prstGeom>
          <a:noFill/>
          <a:ln>
            <a:noFill/>
          </a:ln>
        </p:spPr>
        <p:txBody>
          <a:bodyPr wrap="square" rtlCol="0">
            <a:spAutoFit/>
          </a:bodyPr>
          <a:lstStyle/>
          <a:p>
            <a:pPr marL="7938" marR="0" lvl="0" algn="ctr" defTabSz="914400" eaLnBrk="1" fontAlgn="auto" latinLnBrk="0" hangingPunct="1">
              <a:lnSpc>
                <a:spcPct val="100000"/>
              </a:lnSpc>
              <a:spcBef>
                <a:spcPts val="0"/>
              </a:spcBef>
              <a:spcAft>
                <a:spcPts val="0"/>
              </a:spcAft>
              <a:buClrTx/>
              <a:buSzTx/>
              <a:buFontTx/>
              <a:buNone/>
              <a:defRPr/>
            </a:pPr>
            <a:r>
              <a:rPr lang="en-US" sz="1200" b="1">
                <a:latin typeface="Roboto Condensed" panose="02000000000000000000" pitchFamily="2" charset="0"/>
                <a:ea typeface="Roboto Condensed" panose="02000000000000000000" pitchFamily="2" charset="0"/>
                <a:cs typeface="Roboto Slab" charset="0"/>
              </a:rPr>
              <a:t>Finding Housing</a:t>
            </a:r>
            <a:endParaRPr lang="en-US" sz="1200" b="1">
              <a:latin typeface="Roboto Condensed" panose="02000000000000000000" pitchFamily="2" charset="0"/>
              <a:ea typeface="Roboto Condensed" panose="02000000000000000000" pitchFamily="2" charset="0"/>
              <a:cs typeface="Roboto" charset="0"/>
            </a:endParaRPr>
          </a:p>
        </p:txBody>
      </p:sp>
      <p:sp>
        <p:nvSpPr>
          <p:cNvPr id="41" name="TextBox 40">
            <a:extLst>
              <a:ext uri="{FF2B5EF4-FFF2-40B4-BE49-F238E27FC236}">
                <a16:creationId xmlns:a16="http://schemas.microsoft.com/office/drawing/2014/main" id="{3AF037CD-6D34-C14F-80F2-99718D05C637}"/>
              </a:ext>
            </a:extLst>
          </p:cNvPr>
          <p:cNvSpPr txBox="1"/>
          <p:nvPr/>
        </p:nvSpPr>
        <p:spPr>
          <a:xfrm>
            <a:off x="9784139" y="1775593"/>
            <a:ext cx="678996" cy="461665"/>
          </a:xfrm>
          <a:prstGeom prst="rect">
            <a:avLst/>
          </a:prstGeom>
          <a:noFill/>
          <a:ln>
            <a:noFill/>
          </a:ln>
        </p:spPr>
        <p:txBody>
          <a:bodyPr wrap="square" rtlCol="0">
            <a:spAutoFit/>
          </a:bodyPr>
          <a:lstStyle/>
          <a:p>
            <a:pPr marL="7938" marR="0" lvl="0" algn="ctr" defTabSz="914400" eaLnBrk="1" fontAlgn="auto" latinLnBrk="0" hangingPunct="1">
              <a:lnSpc>
                <a:spcPct val="100000"/>
              </a:lnSpc>
              <a:spcBef>
                <a:spcPts val="0"/>
              </a:spcBef>
              <a:spcAft>
                <a:spcPts val="0"/>
              </a:spcAft>
              <a:buClrTx/>
              <a:buSzTx/>
              <a:buFontTx/>
              <a:buNone/>
              <a:defRPr/>
            </a:pPr>
            <a:r>
              <a:rPr lang="en-US" sz="1200" b="1">
                <a:latin typeface="Roboto Condensed" panose="02000000000000000000" pitchFamily="2" charset="0"/>
                <a:ea typeface="Roboto Condensed" panose="02000000000000000000" pitchFamily="2" charset="0"/>
                <a:cs typeface="Roboto Slab" charset="0"/>
              </a:rPr>
              <a:t>Being housed</a:t>
            </a:r>
            <a:endParaRPr lang="en-US" sz="1200" b="1">
              <a:latin typeface="Roboto Condensed" panose="02000000000000000000" pitchFamily="2" charset="0"/>
              <a:ea typeface="Roboto Condensed" panose="02000000000000000000" pitchFamily="2" charset="0"/>
              <a:cs typeface="Roboto" charset="0"/>
            </a:endParaRPr>
          </a:p>
        </p:txBody>
      </p:sp>
      <p:sp>
        <p:nvSpPr>
          <p:cNvPr id="42" name="Rectangle 41">
            <a:extLst>
              <a:ext uri="{FF2B5EF4-FFF2-40B4-BE49-F238E27FC236}">
                <a16:creationId xmlns:a16="http://schemas.microsoft.com/office/drawing/2014/main" id="{26FD6DF9-C0BF-844A-AF5F-2CF830FC6DE0}"/>
              </a:ext>
            </a:extLst>
          </p:cNvPr>
          <p:cNvSpPr/>
          <p:nvPr/>
        </p:nvSpPr>
        <p:spPr>
          <a:xfrm>
            <a:off x="8985738" y="3661077"/>
            <a:ext cx="2582376" cy="923330"/>
          </a:xfrm>
          <a:prstGeom prst="rect">
            <a:avLst/>
          </a:prstGeom>
        </p:spPr>
        <p:txBody>
          <a:bodyPr wrap="square">
            <a:spAutoFit/>
          </a:bodyPr>
          <a:lstStyle/>
          <a:p>
            <a:pPr marL="211138" lvl="1" indent="-211138">
              <a:buFont typeface="Arial" charset="0"/>
              <a:buChar char="•"/>
            </a:pPr>
            <a:r>
              <a:rPr lang="en-US" sz="900">
                <a:latin typeface="Roboto" charset="0"/>
                <a:ea typeface="Roboto" charset="0"/>
                <a:cs typeface="Roboto" charset="0"/>
              </a:rPr>
              <a:t>May continue to struggle with mental health and addiction, finances, social exclusion</a:t>
            </a:r>
          </a:p>
          <a:p>
            <a:pPr marL="211138" lvl="1" indent="-211138">
              <a:buFont typeface="Arial" charset="0"/>
              <a:buChar char="•"/>
            </a:pPr>
            <a:r>
              <a:rPr lang="en-US" sz="900">
                <a:latin typeface="Roboto" charset="0"/>
                <a:ea typeface="Roboto" charset="0"/>
                <a:cs typeface="Roboto" charset="0"/>
              </a:rPr>
              <a:t>Risks with renting: lack of legal protection, poor quality, unsafe, vulnerable to eviction</a:t>
            </a:r>
          </a:p>
          <a:p>
            <a:pPr marL="211138" lvl="1" indent="-211138">
              <a:buFont typeface="Arial" charset="0"/>
              <a:buChar char="•"/>
            </a:pPr>
            <a:r>
              <a:rPr lang="en-US" sz="900">
                <a:latin typeface="Roboto" charset="0"/>
                <a:ea typeface="Roboto" charset="0"/>
                <a:cs typeface="Roboto" charset="0"/>
              </a:rPr>
              <a:t>Some return to shelter</a:t>
            </a:r>
          </a:p>
        </p:txBody>
      </p:sp>
      <p:pic>
        <p:nvPicPr>
          <p:cNvPr id="44" name="Graphic 43" descr="Door Open outline">
            <a:extLst>
              <a:ext uri="{FF2B5EF4-FFF2-40B4-BE49-F238E27FC236}">
                <a16:creationId xmlns:a16="http://schemas.microsoft.com/office/drawing/2014/main" id="{CF5C736E-83CD-AB40-B424-23C6747796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0451" y="1802095"/>
            <a:ext cx="421077" cy="421077"/>
          </a:xfrm>
          <a:prstGeom prst="rect">
            <a:avLst/>
          </a:prstGeom>
        </p:spPr>
      </p:pic>
      <p:grpSp>
        <p:nvGrpSpPr>
          <p:cNvPr id="2" name="Group 1">
            <a:extLst>
              <a:ext uri="{FF2B5EF4-FFF2-40B4-BE49-F238E27FC236}">
                <a16:creationId xmlns:a16="http://schemas.microsoft.com/office/drawing/2014/main" id="{7AC97D24-C31F-8249-8F81-088625BAC131}"/>
              </a:ext>
            </a:extLst>
          </p:cNvPr>
          <p:cNvGrpSpPr/>
          <p:nvPr/>
        </p:nvGrpSpPr>
        <p:grpSpPr>
          <a:xfrm>
            <a:off x="8167280" y="1735266"/>
            <a:ext cx="554740" cy="554740"/>
            <a:chOff x="4135129" y="1919775"/>
            <a:chExt cx="894071" cy="894071"/>
          </a:xfrm>
        </p:grpSpPr>
        <p:pic>
          <p:nvPicPr>
            <p:cNvPr id="45" name="Graphic 44" descr="Magnifying glass outline">
              <a:extLst>
                <a:ext uri="{FF2B5EF4-FFF2-40B4-BE49-F238E27FC236}">
                  <a16:creationId xmlns:a16="http://schemas.microsoft.com/office/drawing/2014/main" id="{7B1CFB26-6C03-4748-84BB-DB26EF175F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129" y="1919775"/>
              <a:ext cx="894071" cy="894071"/>
            </a:xfrm>
            <a:prstGeom prst="rect">
              <a:avLst/>
            </a:prstGeom>
          </p:spPr>
        </p:pic>
        <p:pic>
          <p:nvPicPr>
            <p:cNvPr id="46" name="Graphic 45" descr="Home1 outline">
              <a:extLst>
                <a:ext uri="{FF2B5EF4-FFF2-40B4-BE49-F238E27FC236}">
                  <a16:creationId xmlns:a16="http://schemas.microsoft.com/office/drawing/2014/main" id="{21BAFF25-D697-2944-92D2-DEC03ACCA0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8057" y="2069237"/>
              <a:ext cx="372835" cy="372835"/>
            </a:xfrm>
            <a:prstGeom prst="rect">
              <a:avLst/>
            </a:prstGeom>
          </p:spPr>
        </p:pic>
      </p:grpSp>
      <p:pic>
        <p:nvPicPr>
          <p:cNvPr id="47" name="Graphic 46" descr="Home outline">
            <a:extLst>
              <a:ext uri="{FF2B5EF4-FFF2-40B4-BE49-F238E27FC236}">
                <a16:creationId xmlns:a16="http://schemas.microsoft.com/office/drawing/2014/main" id="{29EEE2D9-651D-F942-92C7-8222DD6EBE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63135" y="1745071"/>
            <a:ext cx="489403" cy="489403"/>
          </a:xfrm>
          <a:prstGeom prst="rect">
            <a:avLst/>
          </a:prstGeom>
        </p:spPr>
      </p:pic>
      <p:sp>
        <p:nvSpPr>
          <p:cNvPr id="49" name="Rectangle 48">
            <a:extLst>
              <a:ext uri="{FF2B5EF4-FFF2-40B4-BE49-F238E27FC236}">
                <a16:creationId xmlns:a16="http://schemas.microsoft.com/office/drawing/2014/main" id="{ED5A117E-E4D9-6A4B-8B30-D7168C1B72EA}"/>
              </a:ext>
            </a:extLst>
          </p:cNvPr>
          <p:cNvSpPr/>
          <p:nvPr/>
        </p:nvSpPr>
        <p:spPr>
          <a:xfrm>
            <a:off x="4548188" y="2555736"/>
            <a:ext cx="2133966" cy="20304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a:extLst>
              <a:ext uri="{FF2B5EF4-FFF2-40B4-BE49-F238E27FC236}">
                <a16:creationId xmlns:a16="http://schemas.microsoft.com/office/drawing/2014/main" id="{210F331A-0D02-9C46-8EF2-54D6524D1E9B}"/>
              </a:ext>
            </a:extLst>
          </p:cNvPr>
          <p:cNvSpPr txBox="1"/>
          <p:nvPr/>
        </p:nvSpPr>
        <p:spPr>
          <a:xfrm>
            <a:off x="4581006" y="2445704"/>
            <a:ext cx="684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Activities</a:t>
            </a:r>
          </a:p>
        </p:txBody>
      </p:sp>
      <p:sp>
        <p:nvSpPr>
          <p:cNvPr id="51" name="Rectangle 50">
            <a:extLst>
              <a:ext uri="{FF2B5EF4-FFF2-40B4-BE49-F238E27FC236}">
                <a16:creationId xmlns:a16="http://schemas.microsoft.com/office/drawing/2014/main" id="{34921B45-9026-0B40-825C-3983C7FFFAC8}"/>
              </a:ext>
            </a:extLst>
          </p:cNvPr>
          <p:cNvSpPr/>
          <p:nvPr/>
        </p:nvSpPr>
        <p:spPr>
          <a:xfrm>
            <a:off x="4552670" y="3715993"/>
            <a:ext cx="2188344" cy="784830"/>
          </a:xfrm>
          <a:prstGeom prst="rect">
            <a:avLst/>
          </a:prstGeom>
        </p:spPr>
        <p:txBody>
          <a:bodyPr wrap="square">
            <a:spAutoFit/>
          </a:bodyPr>
          <a:lstStyle/>
          <a:p>
            <a:pPr marL="227013" lvl="1" indent="-227013">
              <a:buFont typeface="Arial" charset="0"/>
              <a:buChar char="•"/>
            </a:pPr>
            <a:r>
              <a:rPr lang="en-US" sz="900">
                <a:latin typeface="Roboto" charset="0"/>
                <a:ea typeface="Roboto" charset="0"/>
                <a:cs typeface="Roboto" charset="0"/>
              </a:rPr>
              <a:t>Being in a shelter can be traumatizing and increase mental health and addiction issues</a:t>
            </a:r>
          </a:p>
          <a:p>
            <a:pPr marL="227013" lvl="1" indent="-227013">
              <a:buFont typeface="Arial" charset="0"/>
              <a:buChar char="•"/>
            </a:pPr>
            <a:r>
              <a:rPr lang="en-US" sz="900">
                <a:latin typeface="Roboto" charset="0"/>
                <a:ea typeface="Roboto" charset="0"/>
                <a:cs typeface="Roboto" charset="0"/>
              </a:rPr>
              <a:t>LGBTQ2+ folks face additional stigma and violence</a:t>
            </a:r>
          </a:p>
        </p:txBody>
      </p:sp>
      <p:sp>
        <p:nvSpPr>
          <p:cNvPr id="54" name="Rectangle 53">
            <a:extLst>
              <a:ext uri="{FF2B5EF4-FFF2-40B4-BE49-F238E27FC236}">
                <a16:creationId xmlns:a16="http://schemas.microsoft.com/office/drawing/2014/main" id="{3326B386-06E7-C641-8377-92CA795389E5}"/>
              </a:ext>
            </a:extLst>
          </p:cNvPr>
          <p:cNvSpPr/>
          <p:nvPr/>
        </p:nvSpPr>
        <p:spPr>
          <a:xfrm>
            <a:off x="4549671" y="5055973"/>
            <a:ext cx="1317652" cy="1061829"/>
          </a:xfrm>
          <a:prstGeom prst="rect">
            <a:avLst/>
          </a:prstGeom>
        </p:spPr>
        <p:txBody>
          <a:bodyPr wrap="square">
            <a:spAutoFit/>
          </a:bodyPr>
          <a:lstStyle/>
          <a:p>
            <a:pPr lvl="0">
              <a:spcAft>
                <a:spcPts val="600"/>
              </a:spcAft>
            </a:pPr>
            <a:r>
              <a:rPr lang="en-US" sz="900" b="1">
                <a:latin typeface="Roboto" charset="0"/>
                <a:ea typeface="Roboto" charset="0"/>
                <a:cs typeface="Roboto" charset="0"/>
              </a:rPr>
              <a:t>Precarious employment and housing: </a:t>
            </a:r>
            <a:r>
              <a:rPr lang="en-US" sz="900">
                <a:latin typeface="Roboto" charset="0"/>
                <a:ea typeface="Roboto" charset="0"/>
                <a:cs typeface="Roboto" charset="0"/>
              </a:rPr>
              <a:t>loss of housing due to job loss or  crisis; widespread during COVID-19 pandemic)</a:t>
            </a:r>
          </a:p>
        </p:txBody>
      </p:sp>
      <p:cxnSp>
        <p:nvCxnSpPr>
          <p:cNvPr id="55" name="Straight Arrow Connector 54">
            <a:extLst>
              <a:ext uri="{FF2B5EF4-FFF2-40B4-BE49-F238E27FC236}">
                <a16:creationId xmlns:a16="http://schemas.microsoft.com/office/drawing/2014/main" id="{2EAB5859-CB71-FA47-A106-B81F5C0AD958}"/>
              </a:ext>
            </a:extLst>
          </p:cNvPr>
          <p:cNvCxnSpPr>
            <a:cxnSpLocks/>
          </p:cNvCxnSpPr>
          <p:nvPr/>
        </p:nvCxnSpPr>
        <p:spPr>
          <a:xfrm>
            <a:off x="6442365" y="2006803"/>
            <a:ext cx="986118" cy="0"/>
          </a:xfrm>
          <a:prstGeom prst="straightConnector1">
            <a:avLst/>
          </a:prstGeom>
          <a:ln w="19050">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AA5D53A-A331-3C4D-AD26-0256180E8B28}"/>
              </a:ext>
            </a:extLst>
          </p:cNvPr>
          <p:cNvSpPr/>
          <p:nvPr/>
        </p:nvSpPr>
        <p:spPr>
          <a:xfrm>
            <a:off x="889348" y="1674114"/>
            <a:ext cx="3302947"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Unpacking the Existing Journey</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59" name="Rectangle 58">
            <a:extLst>
              <a:ext uri="{FF2B5EF4-FFF2-40B4-BE49-F238E27FC236}">
                <a16:creationId xmlns:a16="http://schemas.microsoft.com/office/drawing/2014/main" id="{35C9EF12-B5CF-8947-B66E-2D34C0625075}"/>
              </a:ext>
            </a:extLst>
          </p:cNvPr>
          <p:cNvSpPr/>
          <p:nvPr/>
        </p:nvSpPr>
        <p:spPr>
          <a:xfrm>
            <a:off x="889348" y="2012633"/>
            <a:ext cx="3298477" cy="3477875"/>
          </a:xfrm>
          <a:prstGeom prst="rect">
            <a:avLst/>
          </a:prstGeom>
        </p:spPr>
        <p:txBody>
          <a:bodyPr wrap="square">
            <a:spAutoFit/>
          </a:bodyPr>
          <a:lstStyle/>
          <a:p>
            <a:r>
              <a:rPr lang="en-US" sz="1100">
                <a:solidFill>
                  <a:srgbClr val="000000"/>
                </a:solidFill>
                <a:latin typeface="Roboto" charset="0"/>
                <a:ea typeface="Roboto" charset="0"/>
                <a:cs typeface="Roboto" charset="0"/>
              </a:rPr>
              <a:t>The initial phases of the Lab were devoted to understanding the current housing context, particularly in York Region, where Blue Door is based, as well as the existing housing journeys and experiences of those seeking shelter and housing support services.</a:t>
            </a:r>
          </a:p>
          <a:p>
            <a:endParaRPr lang="en-US" sz="1100">
              <a:solidFill>
                <a:srgbClr val="000000"/>
              </a:solidFill>
              <a:latin typeface="Roboto" charset="0"/>
              <a:ea typeface="Roboto" charset="0"/>
              <a:cs typeface="Roboto" charset="0"/>
            </a:endParaRPr>
          </a:p>
          <a:p>
            <a:r>
              <a:rPr lang="en-US" sz="1100">
                <a:latin typeface="Roboto" charset="0"/>
                <a:ea typeface="Roboto" charset="0"/>
                <a:cs typeface="Roboto" charset="0"/>
              </a:rPr>
              <a:t>Learning from the experiences of Blue Door staff and current and former Blue Door clients, the Lab Team created a high-level journey map, showing a typical pathway of an individual first seeking support from Blue Door to accessing housing. </a:t>
            </a:r>
          </a:p>
          <a:p>
            <a:endParaRPr lang="en-US" sz="1100">
              <a:latin typeface="Roboto" charset="0"/>
              <a:ea typeface="Roboto" charset="0"/>
              <a:cs typeface="Roboto" charset="0"/>
            </a:endParaRPr>
          </a:p>
          <a:p>
            <a:r>
              <a:rPr lang="en-US" sz="1100">
                <a:latin typeface="Roboto" charset="0"/>
                <a:ea typeface="Roboto" charset="0"/>
                <a:cs typeface="Roboto" charset="0"/>
              </a:rPr>
              <a:t>From speaking with staff and other subject matter experts, it was clear that larger systemic issues contributed to the challenges that individuals and family faced -- from losing their housing in the first place to having difficulty finding safe, affordable, and suitable housing options to move to.</a:t>
            </a:r>
          </a:p>
        </p:txBody>
      </p:sp>
      <p:sp>
        <p:nvSpPr>
          <p:cNvPr id="65" name="Rectangle 64">
            <a:extLst>
              <a:ext uri="{FF2B5EF4-FFF2-40B4-BE49-F238E27FC236}">
                <a16:creationId xmlns:a16="http://schemas.microsoft.com/office/drawing/2014/main" id="{5985179E-C181-FB43-88E1-BEB888E3D72F}"/>
              </a:ext>
            </a:extLst>
          </p:cNvPr>
          <p:cNvSpPr/>
          <p:nvPr/>
        </p:nvSpPr>
        <p:spPr>
          <a:xfrm>
            <a:off x="6778454" y="2762045"/>
            <a:ext cx="2188344" cy="507831"/>
          </a:xfrm>
          <a:prstGeom prst="rect">
            <a:avLst/>
          </a:prstGeom>
        </p:spPr>
        <p:txBody>
          <a:bodyPr wrap="square">
            <a:spAutoFit/>
          </a:bodyPr>
          <a:lstStyle/>
          <a:p>
            <a:pPr marL="227013" lvl="1" indent="-219075">
              <a:buFont typeface="Arial" charset="0"/>
              <a:buChar char="•"/>
            </a:pPr>
            <a:r>
              <a:rPr lang="en-US" sz="900">
                <a:latin typeface="Roboto" charset="0"/>
                <a:ea typeface="Roboto" charset="0"/>
                <a:cs typeface="Roboto" charset="0"/>
              </a:rPr>
              <a:t>Connect to housing worker</a:t>
            </a:r>
          </a:p>
          <a:p>
            <a:pPr marL="227013" lvl="1" indent="-219075">
              <a:buFont typeface="Arial" charset="0"/>
              <a:buChar char="•"/>
            </a:pPr>
            <a:r>
              <a:rPr lang="en-US" sz="900">
                <a:latin typeface="Roboto" charset="0"/>
                <a:ea typeface="Roboto" charset="0"/>
                <a:cs typeface="Roboto" charset="0"/>
              </a:rPr>
              <a:t>Assess housing options</a:t>
            </a:r>
          </a:p>
          <a:p>
            <a:pPr marL="227013" lvl="1" indent="-219075">
              <a:buFont typeface="Arial" charset="0"/>
              <a:buChar char="•"/>
            </a:pPr>
            <a:r>
              <a:rPr lang="en-US" sz="900">
                <a:latin typeface="Roboto" charset="0"/>
                <a:ea typeface="Roboto" charset="0"/>
                <a:cs typeface="Roboto" charset="0"/>
              </a:rPr>
              <a:t>Search for housing</a:t>
            </a:r>
          </a:p>
        </p:txBody>
      </p:sp>
      <p:sp>
        <p:nvSpPr>
          <p:cNvPr id="66" name="Rectangle 65">
            <a:extLst>
              <a:ext uri="{FF2B5EF4-FFF2-40B4-BE49-F238E27FC236}">
                <a16:creationId xmlns:a16="http://schemas.microsoft.com/office/drawing/2014/main" id="{F09E84E5-93F4-6741-B69B-DADFCFF7EB94}"/>
              </a:ext>
            </a:extLst>
          </p:cNvPr>
          <p:cNvSpPr/>
          <p:nvPr/>
        </p:nvSpPr>
        <p:spPr>
          <a:xfrm>
            <a:off x="6769575" y="2555736"/>
            <a:ext cx="2118641" cy="20304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a:extLst>
              <a:ext uri="{FF2B5EF4-FFF2-40B4-BE49-F238E27FC236}">
                <a16:creationId xmlns:a16="http://schemas.microsoft.com/office/drawing/2014/main" id="{7A6C7F6D-781D-0342-8887-414C1FEDED6B}"/>
              </a:ext>
            </a:extLst>
          </p:cNvPr>
          <p:cNvSpPr txBox="1"/>
          <p:nvPr/>
        </p:nvSpPr>
        <p:spPr>
          <a:xfrm>
            <a:off x="6822157" y="2444997"/>
            <a:ext cx="684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Activities</a:t>
            </a:r>
          </a:p>
        </p:txBody>
      </p:sp>
      <p:sp>
        <p:nvSpPr>
          <p:cNvPr id="68" name="Rectangle 67">
            <a:extLst>
              <a:ext uri="{FF2B5EF4-FFF2-40B4-BE49-F238E27FC236}">
                <a16:creationId xmlns:a16="http://schemas.microsoft.com/office/drawing/2014/main" id="{7A25D5FE-CF26-A342-B044-DCFC0B38807F}"/>
              </a:ext>
            </a:extLst>
          </p:cNvPr>
          <p:cNvSpPr/>
          <p:nvPr/>
        </p:nvSpPr>
        <p:spPr>
          <a:xfrm>
            <a:off x="6782936" y="3721086"/>
            <a:ext cx="2044541" cy="784830"/>
          </a:xfrm>
          <a:prstGeom prst="rect">
            <a:avLst/>
          </a:prstGeom>
        </p:spPr>
        <p:txBody>
          <a:bodyPr wrap="square">
            <a:spAutoFit/>
          </a:bodyPr>
          <a:lstStyle/>
          <a:p>
            <a:pPr marL="171450" lvl="1" indent="-171450">
              <a:buFont typeface="Arial" panose="020B0604020202020204" pitchFamily="34" charset="0"/>
              <a:buChar char="•"/>
            </a:pPr>
            <a:r>
              <a:rPr lang="en-US" sz="900">
                <a:latin typeface="Roboto" charset="0"/>
                <a:ea typeface="Roboto" charset="0"/>
                <a:cs typeface="Roboto" charset="0"/>
              </a:rPr>
              <a:t>Lack of affordable housing  </a:t>
            </a:r>
          </a:p>
          <a:p>
            <a:pPr marL="171450" lvl="1" indent="-171450">
              <a:buFont typeface="Arial" panose="020B0604020202020204" pitchFamily="34" charset="0"/>
              <a:buChar char="•"/>
            </a:pPr>
            <a:r>
              <a:rPr lang="en-US" sz="900">
                <a:latin typeface="Roboto" charset="0"/>
                <a:ea typeface="Roboto" charset="0"/>
                <a:cs typeface="Roboto" charset="0"/>
              </a:rPr>
              <a:t>Lack of ID, credit or rental history</a:t>
            </a:r>
          </a:p>
          <a:p>
            <a:pPr marL="171450" lvl="1" indent="-171450">
              <a:buFont typeface="Arial" panose="020B0604020202020204" pitchFamily="34" charset="0"/>
              <a:buChar char="•"/>
            </a:pPr>
            <a:r>
              <a:rPr lang="en-US" sz="900">
                <a:latin typeface="Roboto" charset="0"/>
                <a:ea typeface="Roboto" charset="0"/>
                <a:cs typeface="Roboto" charset="0"/>
              </a:rPr>
              <a:t>Racism, ageism, stigma </a:t>
            </a:r>
          </a:p>
          <a:p>
            <a:pPr marL="171450" lvl="1" indent="-171450">
              <a:buFont typeface="Arial" panose="020B0604020202020204" pitchFamily="34" charset="0"/>
              <a:buChar char="•"/>
            </a:pPr>
            <a:r>
              <a:rPr lang="en-US" sz="900">
                <a:latin typeface="Roboto" charset="0"/>
                <a:ea typeface="Roboto" charset="0"/>
                <a:cs typeface="Roboto" charset="0"/>
              </a:rPr>
              <a:t>Difficult to move without a car or license</a:t>
            </a:r>
          </a:p>
        </p:txBody>
      </p:sp>
      <p:sp>
        <p:nvSpPr>
          <p:cNvPr id="71" name="Rectangle 70">
            <a:extLst>
              <a:ext uri="{FF2B5EF4-FFF2-40B4-BE49-F238E27FC236}">
                <a16:creationId xmlns:a16="http://schemas.microsoft.com/office/drawing/2014/main" id="{EA199CBE-7976-234C-8DC5-30D6F6C6CD14}"/>
              </a:ext>
            </a:extLst>
          </p:cNvPr>
          <p:cNvSpPr/>
          <p:nvPr/>
        </p:nvSpPr>
        <p:spPr>
          <a:xfrm>
            <a:off x="8985735" y="2703430"/>
            <a:ext cx="2297168" cy="646331"/>
          </a:xfrm>
          <a:prstGeom prst="rect">
            <a:avLst/>
          </a:prstGeom>
        </p:spPr>
        <p:txBody>
          <a:bodyPr wrap="square">
            <a:spAutoFit/>
          </a:bodyPr>
          <a:lstStyle/>
          <a:p>
            <a:pPr marL="211138" lvl="1" indent="-211138">
              <a:buFont typeface="Arial" charset="0"/>
              <a:buChar char="•"/>
            </a:pPr>
            <a:r>
              <a:rPr lang="en-US" sz="900">
                <a:latin typeface="Roboto" charset="0"/>
                <a:ea typeface="Roboto" charset="0"/>
                <a:cs typeface="Roboto" charset="0"/>
              </a:rPr>
              <a:t>Move into private rental housing, back home to family, or other types of housing</a:t>
            </a:r>
          </a:p>
          <a:p>
            <a:pPr marL="211138" lvl="1" indent="-211138">
              <a:buFont typeface="Arial" charset="0"/>
              <a:buChar char="•"/>
            </a:pPr>
            <a:r>
              <a:rPr lang="en-US" sz="900">
                <a:latin typeface="Roboto" charset="0"/>
                <a:ea typeface="Roboto" charset="0"/>
                <a:cs typeface="Roboto" charset="0"/>
              </a:rPr>
              <a:t>Access wraparound supports</a:t>
            </a:r>
          </a:p>
        </p:txBody>
      </p:sp>
      <p:sp>
        <p:nvSpPr>
          <p:cNvPr id="72" name="Rectangle 71">
            <a:extLst>
              <a:ext uri="{FF2B5EF4-FFF2-40B4-BE49-F238E27FC236}">
                <a16:creationId xmlns:a16="http://schemas.microsoft.com/office/drawing/2014/main" id="{0C4DCC96-5B9E-B246-9375-0E283186D3C9}"/>
              </a:ext>
            </a:extLst>
          </p:cNvPr>
          <p:cNvSpPr/>
          <p:nvPr/>
        </p:nvSpPr>
        <p:spPr>
          <a:xfrm>
            <a:off x="8968154" y="2555736"/>
            <a:ext cx="2599960" cy="20304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TextBox 72">
            <a:extLst>
              <a:ext uri="{FF2B5EF4-FFF2-40B4-BE49-F238E27FC236}">
                <a16:creationId xmlns:a16="http://schemas.microsoft.com/office/drawing/2014/main" id="{75215815-7414-2D42-8DB9-E41C5B89F835}"/>
              </a:ext>
            </a:extLst>
          </p:cNvPr>
          <p:cNvSpPr txBox="1"/>
          <p:nvPr/>
        </p:nvSpPr>
        <p:spPr>
          <a:xfrm>
            <a:off x="9014664" y="2445704"/>
            <a:ext cx="684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Activities</a:t>
            </a:r>
          </a:p>
        </p:txBody>
      </p:sp>
      <p:sp>
        <p:nvSpPr>
          <p:cNvPr id="76" name="TextBox 75">
            <a:extLst>
              <a:ext uri="{FF2B5EF4-FFF2-40B4-BE49-F238E27FC236}">
                <a16:creationId xmlns:a16="http://schemas.microsoft.com/office/drawing/2014/main" id="{5E429C24-43B9-054E-BA65-4C261B259EED}"/>
              </a:ext>
            </a:extLst>
          </p:cNvPr>
          <p:cNvSpPr txBox="1"/>
          <p:nvPr/>
        </p:nvSpPr>
        <p:spPr>
          <a:xfrm>
            <a:off x="4552803" y="4765334"/>
            <a:ext cx="1008000" cy="246221"/>
          </a:xfrm>
          <a:prstGeom prst="rect">
            <a:avLst/>
          </a:prstGeom>
          <a:solidFill>
            <a:schemeClr val="bg1"/>
          </a:solidFill>
          <a:ln>
            <a:solidFill>
              <a:schemeClr val="tx1"/>
            </a:solidFill>
          </a:ln>
        </p:spPr>
        <p:txBody>
          <a:bodyPr wrap="square" rtlCol="0" anchor="ctr">
            <a:spAutoFit/>
          </a:bodyPr>
          <a:lstStyle/>
          <a:p>
            <a:pPr algn="ctr"/>
            <a:r>
              <a:rPr lang="en-US" sz="1000" b="1" i="1">
                <a:solidFill>
                  <a:schemeClr val="accent4"/>
                </a:solidFill>
                <a:latin typeface="Roboto Condensed" panose="02000000000000000000" pitchFamily="2" charset="0"/>
                <a:ea typeface="Roboto Condensed" panose="02000000000000000000" pitchFamily="2" charset="0"/>
              </a:rPr>
              <a:t>Systemic Issues</a:t>
            </a:r>
          </a:p>
        </p:txBody>
      </p:sp>
      <p:sp>
        <p:nvSpPr>
          <p:cNvPr id="77" name="Rectangle 76">
            <a:extLst>
              <a:ext uri="{FF2B5EF4-FFF2-40B4-BE49-F238E27FC236}">
                <a16:creationId xmlns:a16="http://schemas.microsoft.com/office/drawing/2014/main" id="{D75F0468-BA00-6B47-BE63-EF42FD093E26}"/>
              </a:ext>
            </a:extLst>
          </p:cNvPr>
          <p:cNvSpPr/>
          <p:nvPr/>
        </p:nvSpPr>
        <p:spPr>
          <a:xfrm>
            <a:off x="5997336" y="5055973"/>
            <a:ext cx="1317600" cy="923330"/>
          </a:xfrm>
          <a:prstGeom prst="rect">
            <a:avLst/>
          </a:prstGeom>
        </p:spPr>
        <p:txBody>
          <a:bodyPr wrap="square">
            <a:spAutoFit/>
          </a:bodyPr>
          <a:lstStyle/>
          <a:p>
            <a:pPr lvl="0">
              <a:spcAft>
                <a:spcPts val="600"/>
              </a:spcAft>
            </a:pPr>
            <a:r>
              <a:rPr lang="en-US" sz="900" b="1">
                <a:latin typeface="Roboto" charset="0"/>
                <a:ea typeface="Roboto" charset="0"/>
                <a:cs typeface="Roboto" charset="0"/>
              </a:rPr>
              <a:t>Lack of investment in affordable housing, </a:t>
            </a:r>
            <a:r>
              <a:rPr lang="en-US" sz="900">
                <a:latin typeface="Roboto" charset="0"/>
                <a:ea typeface="Roboto" charset="0"/>
                <a:cs typeface="Roboto" charset="0"/>
              </a:rPr>
              <a:t>contributing to greater pressure of the emergency housing system</a:t>
            </a:r>
          </a:p>
        </p:txBody>
      </p:sp>
      <p:sp>
        <p:nvSpPr>
          <p:cNvPr id="78" name="Rectangle 77">
            <a:extLst>
              <a:ext uri="{FF2B5EF4-FFF2-40B4-BE49-F238E27FC236}">
                <a16:creationId xmlns:a16="http://schemas.microsoft.com/office/drawing/2014/main" id="{ACFD5963-1F4B-7A4B-8117-2521A6BD1E10}"/>
              </a:ext>
            </a:extLst>
          </p:cNvPr>
          <p:cNvSpPr/>
          <p:nvPr/>
        </p:nvSpPr>
        <p:spPr>
          <a:xfrm>
            <a:off x="7444949" y="5055973"/>
            <a:ext cx="1317600" cy="1061829"/>
          </a:xfrm>
          <a:prstGeom prst="rect">
            <a:avLst/>
          </a:prstGeom>
        </p:spPr>
        <p:txBody>
          <a:bodyPr wrap="square">
            <a:spAutoFit/>
          </a:bodyPr>
          <a:lstStyle/>
          <a:p>
            <a:pPr lvl="0">
              <a:spcAft>
                <a:spcPts val="600"/>
              </a:spcAft>
            </a:pPr>
            <a:r>
              <a:rPr lang="en-US" sz="900" b="1">
                <a:latin typeface="Roboto" charset="0"/>
                <a:ea typeface="Roboto" charset="0"/>
                <a:cs typeface="Roboto" charset="0"/>
              </a:rPr>
              <a:t>Lack of rental housing: i</a:t>
            </a:r>
            <a:r>
              <a:rPr lang="en-US" sz="900">
                <a:latin typeface="Roboto" charset="0"/>
                <a:ea typeface="Roboto" charset="0"/>
                <a:cs typeface="Roboto" charset="0"/>
              </a:rPr>
              <a:t>n York Region, the rental housing supply is primarily secondary rental, with low vacancy rates)</a:t>
            </a:r>
          </a:p>
        </p:txBody>
      </p:sp>
      <p:sp>
        <p:nvSpPr>
          <p:cNvPr id="79" name="Rectangle 78">
            <a:extLst>
              <a:ext uri="{FF2B5EF4-FFF2-40B4-BE49-F238E27FC236}">
                <a16:creationId xmlns:a16="http://schemas.microsoft.com/office/drawing/2014/main" id="{D5C6CD3D-37C0-6E47-BDE9-E3DC84B36518}"/>
              </a:ext>
            </a:extLst>
          </p:cNvPr>
          <p:cNvSpPr/>
          <p:nvPr/>
        </p:nvSpPr>
        <p:spPr>
          <a:xfrm>
            <a:off x="8892562" y="5055973"/>
            <a:ext cx="1317600" cy="1200329"/>
          </a:xfrm>
          <a:prstGeom prst="rect">
            <a:avLst/>
          </a:prstGeom>
        </p:spPr>
        <p:txBody>
          <a:bodyPr wrap="square">
            <a:spAutoFit/>
          </a:bodyPr>
          <a:lstStyle/>
          <a:p>
            <a:pPr lvl="0">
              <a:spcAft>
                <a:spcPts val="600"/>
              </a:spcAft>
            </a:pPr>
            <a:r>
              <a:rPr lang="en-US" sz="900" b="1">
                <a:latin typeface="Roboto" charset="0"/>
                <a:ea typeface="Roboto" charset="0"/>
                <a:cs typeface="Roboto" charset="0"/>
              </a:rPr>
              <a:t>Lack of affordable housing options for low-moderate income households: </a:t>
            </a:r>
            <a:r>
              <a:rPr lang="en-US" sz="900">
                <a:latin typeface="Roboto" charset="0"/>
                <a:ea typeface="Roboto" charset="0"/>
                <a:cs typeface="Roboto" charset="0"/>
              </a:rPr>
              <a:t>in York Region, there are few options for the bottom 40% of earners)</a:t>
            </a:r>
          </a:p>
        </p:txBody>
      </p:sp>
      <p:sp>
        <p:nvSpPr>
          <p:cNvPr id="80" name="Rectangle 79">
            <a:extLst>
              <a:ext uri="{FF2B5EF4-FFF2-40B4-BE49-F238E27FC236}">
                <a16:creationId xmlns:a16="http://schemas.microsoft.com/office/drawing/2014/main" id="{F3F50D17-B2C5-BA4B-9BF9-5D7E997D294D}"/>
              </a:ext>
            </a:extLst>
          </p:cNvPr>
          <p:cNvSpPr/>
          <p:nvPr/>
        </p:nvSpPr>
        <p:spPr>
          <a:xfrm>
            <a:off x="10340174" y="5055973"/>
            <a:ext cx="1317600" cy="1061829"/>
          </a:xfrm>
          <a:prstGeom prst="rect">
            <a:avLst/>
          </a:prstGeom>
        </p:spPr>
        <p:txBody>
          <a:bodyPr wrap="square">
            <a:spAutoFit/>
          </a:bodyPr>
          <a:lstStyle/>
          <a:p>
            <a:pPr lvl="0">
              <a:spcAft>
                <a:spcPts val="600"/>
              </a:spcAft>
            </a:pPr>
            <a:r>
              <a:rPr lang="en-US" sz="900" b="1">
                <a:latin typeface="Roboto" charset="0"/>
                <a:ea typeface="Roboto" charset="0"/>
                <a:cs typeface="Roboto" charset="0"/>
              </a:rPr>
              <a:t>Intergenerational poverty and homelessness: </a:t>
            </a:r>
            <a:r>
              <a:rPr lang="en-US" sz="900">
                <a:latin typeface="Roboto" charset="0"/>
                <a:ea typeface="Roboto" charset="0"/>
                <a:cs typeface="Roboto" charset="0"/>
              </a:rPr>
              <a:t>rising housing costs make it difficult to break the cycle of poverty</a:t>
            </a:r>
          </a:p>
        </p:txBody>
      </p:sp>
      <p:sp>
        <p:nvSpPr>
          <p:cNvPr id="12" name="Freeform 11">
            <a:extLst>
              <a:ext uri="{FF2B5EF4-FFF2-40B4-BE49-F238E27FC236}">
                <a16:creationId xmlns:a16="http://schemas.microsoft.com/office/drawing/2014/main" id="{310677A1-4E47-894E-B972-130CA886F2A2}"/>
              </a:ext>
            </a:extLst>
          </p:cNvPr>
          <p:cNvSpPr/>
          <p:nvPr/>
        </p:nvSpPr>
        <p:spPr>
          <a:xfrm>
            <a:off x="4396581" y="4508464"/>
            <a:ext cx="106636" cy="784830"/>
          </a:xfrm>
          <a:custGeom>
            <a:avLst/>
            <a:gdLst>
              <a:gd name="connsiteX0" fmla="*/ 198266 w 198266"/>
              <a:gd name="connsiteY0" fmla="*/ 0 h 1259174"/>
              <a:gd name="connsiteX1" fmla="*/ 3394 w 198266"/>
              <a:gd name="connsiteY1" fmla="*/ 539646 h 1259174"/>
              <a:gd name="connsiteX2" fmla="*/ 153295 w 198266"/>
              <a:gd name="connsiteY2" fmla="*/ 1259174 h 1259174"/>
            </a:gdLst>
            <a:ahLst/>
            <a:cxnLst>
              <a:cxn ang="0">
                <a:pos x="connsiteX0" y="connsiteY0"/>
              </a:cxn>
              <a:cxn ang="0">
                <a:pos x="connsiteX1" y="connsiteY1"/>
              </a:cxn>
              <a:cxn ang="0">
                <a:pos x="connsiteX2" y="connsiteY2"/>
              </a:cxn>
            </a:cxnLst>
            <a:rect l="l" t="t" r="r" b="b"/>
            <a:pathLst>
              <a:path w="198266" h="1259174">
                <a:moveTo>
                  <a:pt x="198266" y="0"/>
                </a:moveTo>
                <a:cubicBezTo>
                  <a:pt x="104577" y="164892"/>
                  <a:pt x="10889" y="329784"/>
                  <a:pt x="3394" y="539646"/>
                </a:cubicBezTo>
                <a:cubicBezTo>
                  <a:pt x="-4101" y="749508"/>
                  <a:pt x="-14095" y="1126761"/>
                  <a:pt x="153295" y="1259174"/>
                </a:cubicBezTo>
              </a:path>
            </a:pathLst>
          </a:custGeom>
          <a:noFill/>
          <a:ln w="63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Freeform 80">
            <a:extLst>
              <a:ext uri="{FF2B5EF4-FFF2-40B4-BE49-F238E27FC236}">
                <a16:creationId xmlns:a16="http://schemas.microsoft.com/office/drawing/2014/main" id="{BC677BE7-6944-0440-BC24-0FE9C959E49E}"/>
              </a:ext>
            </a:extLst>
          </p:cNvPr>
          <p:cNvSpPr/>
          <p:nvPr/>
        </p:nvSpPr>
        <p:spPr>
          <a:xfrm rot="10800000">
            <a:off x="11596815" y="4414164"/>
            <a:ext cx="121918" cy="777425"/>
          </a:xfrm>
          <a:custGeom>
            <a:avLst/>
            <a:gdLst>
              <a:gd name="connsiteX0" fmla="*/ 198266 w 198266"/>
              <a:gd name="connsiteY0" fmla="*/ 0 h 1259174"/>
              <a:gd name="connsiteX1" fmla="*/ 3394 w 198266"/>
              <a:gd name="connsiteY1" fmla="*/ 539646 h 1259174"/>
              <a:gd name="connsiteX2" fmla="*/ 153295 w 198266"/>
              <a:gd name="connsiteY2" fmla="*/ 1259174 h 1259174"/>
            </a:gdLst>
            <a:ahLst/>
            <a:cxnLst>
              <a:cxn ang="0">
                <a:pos x="connsiteX0" y="connsiteY0"/>
              </a:cxn>
              <a:cxn ang="0">
                <a:pos x="connsiteX1" y="connsiteY1"/>
              </a:cxn>
              <a:cxn ang="0">
                <a:pos x="connsiteX2" y="connsiteY2"/>
              </a:cxn>
            </a:cxnLst>
            <a:rect l="l" t="t" r="r" b="b"/>
            <a:pathLst>
              <a:path w="198266" h="1259174">
                <a:moveTo>
                  <a:pt x="198266" y="0"/>
                </a:moveTo>
                <a:cubicBezTo>
                  <a:pt x="104577" y="164892"/>
                  <a:pt x="10889" y="329784"/>
                  <a:pt x="3394" y="539646"/>
                </a:cubicBezTo>
                <a:cubicBezTo>
                  <a:pt x="-4101" y="749508"/>
                  <a:pt x="-14095" y="1126761"/>
                  <a:pt x="153295" y="1259174"/>
                </a:cubicBezTo>
              </a:path>
            </a:pathLst>
          </a:custGeom>
          <a:noFill/>
          <a:ln w="63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itle 1">
            <a:extLst>
              <a:ext uri="{FF2B5EF4-FFF2-40B4-BE49-F238E27FC236}">
                <a16:creationId xmlns:a16="http://schemas.microsoft.com/office/drawing/2014/main" id="{C63B999D-EC24-6B40-B36D-C8E88B544E81}"/>
              </a:ext>
            </a:extLst>
          </p:cNvPr>
          <p:cNvSpPr txBox="1">
            <a:spLocks/>
          </p:cNvSpPr>
          <p:nvPr/>
        </p:nvSpPr>
        <p:spPr>
          <a:xfrm>
            <a:off x="874718" y="476250"/>
            <a:ext cx="330294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Current Housing Context</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53" name="Slide Number Placeholder 1">
            <a:extLst>
              <a:ext uri="{FF2B5EF4-FFF2-40B4-BE49-F238E27FC236}">
                <a16:creationId xmlns:a16="http://schemas.microsoft.com/office/drawing/2014/main" id="{9ABB98B2-A4C3-5040-B852-C2368DA82ED1}"/>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6" name="TextBox 55">
            <a:extLst>
              <a:ext uri="{FF2B5EF4-FFF2-40B4-BE49-F238E27FC236}">
                <a16:creationId xmlns:a16="http://schemas.microsoft.com/office/drawing/2014/main" id="{B117B25A-1697-8743-A5CC-5B34968BCF33}"/>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Where we Started</a:t>
            </a:r>
          </a:p>
        </p:txBody>
      </p:sp>
      <p:cxnSp>
        <p:nvCxnSpPr>
          <p:cNvPr id="4" name="Straight Connector 3">
            <a:extLst>
              <a:ext uri="{FF2B5EF4-FFF2-40B4-BE49-F238E27FC236}">
                <a16:creationId xmlns:a16="http://schemas.microsoft.com/office/drawing/2014/main" id="{0952BD58-CFE9-7945-8429-BFB0BCBE229B}"/>
              </a:ext>
            </a:extLst>
          </p:cNvPr>
          <p:cNvCxnSpPr>
            <a:stCxn id="49" idx="1"/>
            <a:endCxn id="49" idx="3"/>
          </p:cNvCxnSpPr>
          <p:nvPr/>
        </p:nvCxnSpPr>
        <p:spPr>
          <a:xfrm>
            <a:off x="4548188" y="3570979"/>
            <a:ext cx="21339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683B7CB-E812-3F4B-AF93-B716DCBB7CD3}"/>
              </a:ext>
            </a:extLst>
          </p:cNvPr>
          <p:cNvSpPr txBox="1"/>
          <p:nvPr/>
        </p:nvSpPr>
        <p:spPr>
          <a:xfrm>
            <a:off x="4596717" y="3429000"/>
            <a:ext cx="468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Pains</a:t>
            </a:r>
          </a:p>
        </p:txBody>
      </p:sp>
      <p:cxnSp>
        <p:nvCxnSpPr>
          <p:cNvPr id="58" name="Straight Connector 57">
            <a:extLst>
              <a:ext uri="{FF2B5EF4-FFF2-40B4-BE49-F238E27FC236}">
                <a16:creationId xmlns:a16="http://schemas.microsoft.com/office/drawing/2014/main" id="{F27CD364-644C-AF41-BA86-BE84D7F3FFF4}"/>
              </a:ext>
            </a:extLst>
          </p:cNvPr>
          <p:cNvCxnSpPr/>
          <p:nvPr/>
        </p:nvCxnSpPr>
        <p:spPr>
          <a:xfrm>
            <a:off x="6778454" y="3537758"/>
            <a:ext cx="2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35AAA07-B733-2847-8B9F-0B7EFBD2DBEB}"/>
              </a:ext>
            </a:extLst>
          </p:cNvPr>
          <p:cNvSpPr txBox="1"/>
          <p:nvPr/>
        </p:nvSpPr>
        <p:spPr>
          <a:xfrm>
            <a:off x="6820312" y="3392488"/>
            <a:ext cx="468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Pains</a:t>
            </a:r>
          </a:p>
        </p:txBody>
      </p:sp>
      <p:cxnSp>
        <p:nvCxnSpPr>
          <p:cNvPr id="60" name="Straight Connector 59">
            <a:extLst>
              <a:ext uri="{FF2B5EF4-FFF2-40B4-BE49-F238E27FC236}">
                <a16:creationId xmlns:a16="http://schemas.microsoft.com/office/drawing/2014/main" id="{CB951473-3E3B-384D-9619-52DDBEF6046B}"/>
              </a:ext>
            </a:extLst>
          </p:cNvPr>
          <p:cNvCxnSpPr/>
          <p:nvPr/>
        </p:nvCxnSpPr>
        <p:spPr>
          <a:xfrm>
            <a:off x="8966798" y="3508172"/>
            <a:ext cx="25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12F95D8-2786-E140-B904-3F8038DE7703}"/>
              </a:ext>
            </a:extLst>
          </p:cNvPr>
          <p:cNvSpPr txBox="1"/>
          <p:nvPr/>
        </p:nvSpPr>
        <p:spPr>
          <a:xfrm>
            <a:off x="9017015" y="3392488"/>
            <a:ext cx="468000" cy="246221"/>
          </a:xfrm>
          <a:prstGeom prst="rect">
            <a:avLst/>
          </a:prstGeom>
          <a:solidFill>
            <a:schemeClr val="accent4"/>
          </a:solidFill>
          <a:ln>
            <a:solidFill>
              <a:schemeClr val="tx1"/>
            </a:solidFill>
          </a:ln>
        </p:spPr>
        <p:txBody>
          <a:bodyPr wrap="square" rtlCol="0" anchor="ctr">
            <a:spAutoFit/>
          </a:bodyPr>
          <a:lstStyle/>
          <a:p>
            <a:pPr algn="ctr"/>
            <a:r>
              <a:rPr lang="en-US" sz="1000" b="1" i="1">
                <a:solidFill>
                  <a:schemeClr val="bg1"/>
                </a:solidFill>
                <a:latin typeface="Roboto Condensed" panose="02000000000000000000" pitchFamily="2" charset="0"/>
                <a:ea typeface="Roboto Condensed" panose="02000000000000000000" pitchFamily="2" charset="0"/>
              </a:rPr>
              <a:t>Pains</a:t>
            </a:r>
          </a:p>
        </p:txBody>
      </p:sp>
    </p:spTree>
    <p:extLst>
      <p:ext uri="{BB962C8B-B14F-4D97-AF65-F5344CB8AC3E}">
        <p14:creationId xmlns:p14="http://schemas.microsoft.com/office/powerpoint/2010/main" val="1751175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8DD1D25-CA25-8C44-A16C-48311CF0E970}"/>
              </a:ext>
            </a:extLst>
          </p:cNvPr>
          <p:cNvSpPr/>
          <p:nvPr/>
        </p:nvSpPr>
        <p:spPr>
          <a:xfrm>
            <a:off x="7098300" y="2408225"/>
            <a:ext cx="2708285" cy="2833576"/>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C1C512-A053-7B4A-A9B9-F2E9F70BD789}"/>
              </a:ext>
            </a:extLst>
          </p:cNvPr>
          <p:cNvSpPr/>
          <p:nvPr/>
        </p:nvSpPr>
        <p:spPr>
          <a:xfrm>
            <a:off x="9881270" y="2408225"/>
            <a:ext cx="1949371" cy="7304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8A6AD3-D1C9-B54C-A59B-3E0028CB832A}"/>
              </a:ext>
            </a:extLst>
          </p:cNvPr>
          <p:cNvSpPr/>
          <p:nvPr/>
        </p:nvSpPr>
        <p:spPr>
          <a:xfrm>
            <a:off x="5074243" y="2412277"/>
            <a:ext cx="1949371" cy="138421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834202-10D5-2C41-AEDB-AE0057585DCD}"/>
              </a:ext>
            </a:extLst>
          </p:cNvPr>
          <p:cNvSpPr/>
          <p:nvPr/>
        </p:nvSpPr>
        <p:spPr>
          <a:xfrm>
            <a:off x="717179" y="540171"/>
            <a:ext cx="1778993" cy="246221"/>
          </a:xfrm>
          <a:prstGeom prst="rect">
            <a:avLst/>
          </a:prstGeom>
          <a:noFill/>
          <a:ln>
            <a:solidFill>
              <a:schemeClr val="accent4">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lumMod val="60000"/>
                    <a:lumOff val="40000"/>
                  </a:schemeClr>
                </a:solidFill>
                <a:effectLst/>
                <a:uLnTx/>
                <a:uFillTx/>
                <a:latin typeface="Roboto Slab" pitchFamily="2" charset="0"/>
                <a:ea typeface="Roboto Slab" pitchFamily="2" charset="0"/>
                <a:cs typeface="Roboto Condensed" charset="0"/>
              </a:rPr>
              <a:t>Permanence and Stability</a:t>
            </a:r>
          </a:p>
        </p:txBody>
      </p:sp>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4216539"/>
          </a:xfrm>
          <a:prstGeom prst="rect">
            <a:avLst/>
          </a:prstGeom>
          <a:noFill/>
          <a:ln>
            <a:noFill/>
          </a:ln>
        </p:spPr>
        <p:txBody>
          <a:bodyPr wrap="square" rtlCol="0">
            <a:spAutoFit/>
          </a:bodyPr>
          <a:lstStyle/>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Past Experiences</a:t>
            </a:r>
            <a:endParaRPr lang="en-US" sz="1100">
              <a:solidFill>
                <a:srgbClr val="4495A2"/>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Lived expert participants</a:t>
            </a:r>
            <a:r>
              <a:rPr lang="en-US" sz="1100">
                <a:solidFill>
                  <a:srgbClr val="000000"/>
                </a:solidFill>
                <a:latin typeface="Roboto" charset="0"/>
                <a:ea typeface="Roboto" charset="0"/>
                <a:cs typeface="Roboto" charset="0"/>
              </a:rPr>
              <a:t> shared the </a:t>
            </a:r>
            <a:r>
              <a:rPr lang="en-US" sz="1100" b="1">
                <a:solidFill>
                  <a:srgbClr val="000000"/>
                </a:solidFill>
                <a:latin typeface="Roboto" charset="0"/>
                <a:ea typeface="Roboto" charset="0"/>
                <a:cs typeface="Roboto" charset="0"/>
              </a:rPr>
              <a:t>past housing experiences</a:t>
            </a:r>
            <a:r>
              <a:rPr lang="en-US" sz="1100">
                <a:solidFill>
                  <a:srgbClr val="000000"/>
                </a:solidFill>
                <a:latin typeface="Roboto" charset="0"/>
                <a:ea typeface="Roboto" charset="0"/>
                <a:cs typeface="Roboto" charset="0"/>
              </a:rPr>
              <a:t> that help shape their desires for a home that is permanent and stable.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These experiences include being evicted when </a:t>
            </a:r>
            <a:r>
              <a:rPr lang="en-US" sz="1100">
                <a:solidFill>
                  <a:srgbClr val="000000"/>
                </a:solidFill>
                <a:latin typeface="Roboto" charset="0"/>
                <a:ea typeface="Roboto" charset="0"/>
                <a:cs typeface="Roboto" charset="0"/>
              </a:rPr>
              <a:t>the landlord sells their house, being worried about asset limits in subsidized housing, and feeling like renting is ”always temporary”.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 booklet and interview process also highlighted the importance of an emphasis on </a:t>
            </a:r>
            <a:r>
              <a:rPr lang="en-US" sz="1100" b="1">
                <a:solidFill>
                  <a:srgbClr val="000000"/>
                </a:solidFill>
                <a:latin typeface="Roboto" charset="0"/>
                <a:ea typeface="Roboto" charset="0"/>
                <a:cs typeface="Roboto" charset="0"/>
              </a:rPr>
              <a:t>safety</a:t>
            </a:r>
            <a:r>
              <a:rPr lang="en-US" sz="1100">
                <a:solidFill>
                  <a:srgbClr val="000000"/>
                </a:solidFill>
                <a:latin typeface="Roboto" charset="0"/>
                <a:ea typeface="Roboto" charset="0"/>
                <a:cs typeface="Roboto" charset="0"/>
              </a:rPr>
              <a:t>, </a:t>
            </a:r>
            <a:r>
              <a:rPr lang="en-US" sz="1100" b="1">
                <a:solidFill>
                  <a:srgbClr val="000000"/>
                </a:solidFill>
                <a:latin typeface="Roboto" charset="0"/>
                <a:ea typeface="Roboto" charset="0"/>
                <a:cs typeface="Roboto" charset="0"/>
              </a:rPr>
              <a:t>comfort</a:t>
            </a:r>
            <a:r>
              <a:rPr lang="en-US" sz="1100">
                <a:solidFill>
                  <a:srgbClr val="000000"/>
                </a:solidFill>
                <a:latin typeface="Roboto" charset="0"/>
                <a:ea typeface="Roboto" charset="0"/>
                <a:cs typeface="Roboto" charset="0"/>
              </a:rPr>
              <a:t>, and </a:t>
            </a:r>
            <a:r>
              <a:rPr lang="en-US" sz="1100" b="1">
                <a:solidFill>
                  <a:srgbClr val="000000"/>
                </a:solidFill>
                <a:latin typeface="Roboto" charset="0"/>
                <a:ea typeface="Roboto" charset="0"/>
                <a:cs typeface="Roboto" charset="0"/>
              </a:rPr>
              <a:t>stability</a:t>
            </a:r>
            <a:r>
              <a:rPr lang="en-US" sz="1100">
                <a:solidFill>
                  <a:srgbClr val="000000"/>
                </a:solidFill>
                <a:latin typeface="Roboto" charset="0"/>
                <a:ea typeface="Roboto" charset="0"/>
                <a:cs typeface="Roboto" charset="0"/>
              </a:rPr>
              <a:t>, as many lived experts have not had this in their housing for years (or maybe 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a:spcAft>
                <a:spcPts val="600"/>
              </a:spcAft>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Potential Barriers</a:t>
            </a:r>
            <a:endParaRPr lang="en-US" sz="1100">
              <a:solidFill>
                <a:srgbClr val="4495A2"/>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The new tenure model should consider the following potential barriers someone may face to permanence and stability:</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Recurring health issues making it difficult to maintain housing</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“Checks” required to be eligible (e.g., credit, past landlord references) can present further challenges</a:t>
            </a: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2252540"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What it Should Consider</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312457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Departure Points for a New Model</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4" name="Rectangle 13">
            <a:extLst>
              <a:ext uri="{FF2B5EF4-FFF2-40B4-BE49-F238E27FC236}">
                <a16:creationId xmlns:a16="http://schemas.microsoft.com/office/drawing/2014/main" id="{CC9E0BF3-2C08-AB4E-A1AA-B1C7A0F1AAF3}"/>
              </a:ext>
            </a:extLst>
          </p:cNvPr>
          <p:cNvSpPr/>
          <p:nvPr/>
        </p:nvSpPr>
        <p:spPr>
          <a:xfrm>
            <a:off x="5120391" y="1564945"/>
            <a:ext cx="6635566" cy="43088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graphic provides some departure points for creating a new model that provides </a:t>
            </a: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permanence and stability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for residents.</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Oval Callout 19">
            <a:extLst>
              <a:ext uri="{FF2B5EF4-FFF2-40B4-BE49-F238E27FC236}">
                <a16:creationId xmlns:a16="http://schemas.microsoft.com/office/drawing/2014/main" id="{70649BAA-6F2F-9444-847A-C7777B2700C0}"/>
              </a:ext>
            </a:extLst>
          </p:cNvPr>
          <p:cNvSpPr/>
          <p:nvPr/>
        </p:nvSpPr>
        <p:spPr>
          <a:xfrm rot="1292975">
            <a:off x="6607999" y="5597282"/>
            <a:ext cx="435479" cy="384577"/>
          </a:xfrm>
          <a:custGeom>
            <a:avLst/>
            <a:gdLst>
              <a:gd name="connsiteX0" fmla="*/ 127016 w 435479"/>
              <a:gd name="connsiteY0" fmla="*/ 432649 h 384577"/>
              <a:gd name="connsiteX1" fmla="*/ 110736 w 435479"/>
              <a:gd name="connsiteY1" fmla="*/ 359756 h 384577"/>
              <a:gd name="connsiteX2" fmla="*/ 28199 w 435479"/>
              <a:gd name="connsiteY2" fmla="*/ 97647 h 384577"/>
              <a:gd name="connsiteX3" fmla="*/ 285979 w 435479"/>
              <a:gd name="connsiteY3" fmla="*/ 9687 h 384577"/>
              <a:gd name="connsiteX4" fmla="*/ 426765 w 435479"/>
              <a:gd name="connsiteY4" fmla="*/ 246145 h 384577"/>
              <a:gd name="connsiteX5" fmla="*/ 189565 w 435479"/>
              <a:gd name="connsiteY5" fmla="*/ 382961 h 384577"/>
              <a:gd name="connsiteX6" fmla="*/ 127016 w 435479"/>
              <a:gd name="connsiteY6" fmla="*/ 432649 h 3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79" h="384577" fill="none" extrusionOk="0">
                <a:moveTo>
                  <a:pt x="127016" y="432649"/>
                </a:moveTo>
                <a:cubicBezTo>
                  <a:pt x="117704" y="407081"/>
                  <a:pt x="113998" y="389607"/>
                  <a:pt x="110736" y="359756"/>
                </a:cubicBezTo>
                <a:cubicBezTo>
                  <a:pt x="6544" y="316061"/>
                  <a:pt x="-46579" y="191510"/>
                  <a:pt x="28199" y="97647"/>
                </a:cubicBezTo>
                <a:cubicBezTo>
                  <a:pt x="74987" y="2168"/>
                  <a:pt x="188634" y="-951"/>
                  <a:pt x="285979" y="9687"/>
                </a:cubicBezTo>
                <a:cubicBezTo>
                  <a:pt x="408820" y="26182"/>
                  <a:pt x="454178" y="146233"/>
                  <a:pt x="426765" y="246145"/>
                </a:cubicBezTo>
                <a:cubicBezTo>
                  <a:pt x="395372" y="322884"/>
                  <a:pt x="293034" y="396687"/>
                  <a:pt x="189565" y="382961"/>
                </a:cubicBezTo>
                <a:cubicBezTo>
                  <a:pt x="176293" y="392983"/>
                  <a:pt x="148206" y="420334"/>
                  <a:pt x="127016" y="432649"/>
                </a:cubicBezTo>
                <a:close/>
              </a:path>
              <a:path w="435479" h="384577" stroke="0" extrusionOk="0">
                <a:moveTo>
                  <a:pt x="127016" y="432649"/>
                </a:moveTo>
                <a:cubicBezTo>
                  <a:pt x="122775" y="410703"/>
                  <a:pt x="112351" y="381615"/>
                  <a:pt x="110736" y="359756"/>
                </a:cubicBezTo>
                <a:cubicBezTo>
                  <a:pt x="25081" y="294053"/>
                  <a:pt x="-31097" y="181246"/>
                  <a:pt x="28199" y="97647"/>
                </a:cubicBezTo>
                <a:cubicBezTo>
                  <a:pt x="82221" y="14645"/>
                  <a:pt x="166977" y="-12036"/>
                  <a:pt x="285979" y="9687"/>
                </a:cubicBezTo>
                <a:cubicBezTo>
                  <a:pt x="383520" y="52509"/>
                  <a:pt x="453892" y="145186"/>
                  <a:pt x="426765" y="246145"/>
                </a:cubicBezTo>
                <a:cubicBezTo>
                  <a:pt x="402235" y="350268"/>
                  <a:pt x="303657" y="383843"/>
                  <a:pt x="189565" y="382961"/>
                </a:cubicBezTo>
                <a:cubicBezTo>
                  <a:pt x="174156" y="398815"/>
                  <a:pt x="144188" y="418308"/>
                  <a:pt x="127016" y="432649"/>
                </a:cubicBezTo>
                <a:close/>
              </a:path>
            </a:pathLst>
          </a:custGeom>
          <a:solidFill>
            <a:schemeClr val="accent1">
              <a:lumMod val="40000"/>
              <a:lumOff val="60000"/>
            </a:schemeClr>
          </a:solidFill>
          <a:ln w="6350">
            <a:solidFill>
              <a:schemeClr val="accent1">
                <a:lumMod val="75000"/>
              </a:schemeClr>
            </a:solidFill>
            <a:extLst>
              <a:ext uri="{C807C97D-BFC1-408E-A445-0C87EB9F89A2}">
                <ask:lineSketchStyleProps xmlns:ask="http://schemas.microsoft.com/office/drawing/2018/sketchyshapes" sd="2425601036">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918D19F-782F-8A4B-B8AA-9CA9F8030F30}"/>
              </a:ext>
            </a:extLst>
          </p:cNvPr>
          <p:cNvSpPr txBox="1"/>
          <p:nvPr/>
        </p:nvSpPr>
        <p:spPr>
          <a:xfrm flipH="1">
            <a:off x="6601017" y="5551715"/>
            <a:ext cx="44275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bg1"/>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2" name="Rectangle 21">
            <a:extLst>
              <a:ext uri="{FF2B5EF4-FFF2-40B4-BE49-F238E27FC236}">
                <a16:creationId xmlns:a16="http://schemas.microsoft.com/office/drawing/2014/main" id="{3367DB71-8B86-D646-A8C1-9B0A9C597BB4}"/>
              </a:ext>
            </a:extLst>
          </p:cNvPr>
          <p:cNvSpPr/>
          <p:nvPr/>
        </p:nvSpPr>
        <p:spPr>
          <a:xfrm>
            <a:off x="4891502" y="5381836"/>
            <a:ext cx="1710159"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I just want a roof over my head that I know would be mine and no one could take it from me as long as I'm on this earth.</a:t>
            </a:r>
            <a:endPar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mn-cs"/>
            </a:endParaRPr>
          </a:p>
        </p:txBody>
      </p:sp>
      <p:sp>
        <p:nvSpPr>
          <p:cNvPr id="23" name="TextBox 22">
            <a:extLst>
              <a:ext uri="{FF2B5EF4-FFF2-40B4-BE49-F238E27FC236}">
                <a16:creationId xmlns:a16="http://schemas.microsoft.com/office/drawing/2014/main" id="{6BBC0F6D-E0F2-7B42-9F12-33393834A256}"/>
              </a:ext>
            </a:extLst>
          </p:cNvPr>
          <p:cNvSpPr txBox="1"/>
          <p:nvPr/>
        </p:nvSpPr>
        <p:spPr>
          <a:xfrm>
            <a:off x="3809179" y="6336545"/>
            <a:ext cx="2878976" cy="230832"/>
          </a:xfrm>
          <a:prstGeom prst="rect">
            <a:avLst/>
          </a:prstGeom>
          <a:noFill/>
        </p:spPr>
        <p:txBody>
          <a:bodyPr wrap="square" rtlCol="0">
            <a:spAutoFit/>
          </a:bodyPr>
          <a:lstStyle/>
          <a:p>
            <a:pPr marL="133350" indent="-133350" algn="r"/>
            <a:r>
              <a:rPr lang="en-US" sz="900">
                <a:solidFill>
                  <a:schemeClr val="accent1">
                    <a:lumMod val="60000"/>
                    <a:lumOff val="40000"/>
                  </a:schemeClr>
                </a:solidFill>
                <a:latin typeface="Roboto Slab" pitchFamily="2" charset="0"/>
                <a:ea typeface="Roboto Slab" pitchFamily="2" charset="0"/>
                <a:cs typeface="Roboto" panose="02000000000000000000" pitchFamily="2" charset="0"/>
              </a:rPr>
              <a:t>—</a:t>
            </a:r>
            <a:r>
              <a:rPr lang="en-US" sz="900">
                <a:solidFill>
                  <a:schemeClr val="accent1">
                    <a:lumMod val="60000"/>
                    <a:lumOff val="40000"/>
                  </a:schemeClr>
                </a:solidFill>
                <a:latin typeface="Roboto Slab" pitchFamily="2" charset="0"/>
                <a:ea typeface="Roboto Slab" pitchFamily="2" charset="0"/>
              </a:rPr>
              <a:t> Housing Journeys Reimagined Lived Expert</a:t>
            </a:r>
          </a:p>
        </p:txBody>
      </p:sp>
      <p:sp>
        <p:nvSpPr>
          <p:cNvPr id="24" name="TextBox 23">
            <a:extLst>
              <a:ext uri="{FF2B5EF4-FFF2-40B4-BE49-F238E27FC236}">
                <a16:creationId xmlns:a16="http://schemas.microsoft.com/office/drawing/2014/main" id="{AC96CCFD-B1A6-314F-8CB6-17906F32BE9B}"/>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1</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25" name="Rounded Rectangle 24">
            <a:extLst>
              <a:ext uri="{FF2B5EF4-FFF2-40B4-BE49-F238E27FC236}">
                <a16:creationId xmlns:a16="http://schemas.microsoft.com/office/drawing/2014/main" id="{B8A00656-F79B-F74D-BC94-015A4E7E8193}"/>
              </a:ext>
            </a:extLst>
          </p:cNvPr>
          <p:cNvSpPr/>
          <p:nvPr/>
        </p:nvSpPr>
        <p:spPr>
          <a:xfrm>
            <a:off x="5148930" y="2585637"/>
            <a:ext cx="180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created</a:t>
            </a:r>
          </a:p>
        </p:txBody>
      </p:sp>
      <p:sp>
        <p:nvSpPr>
          <p:cNvPr id="26" name="Rounded Rectangle 25">
            <a:extLst>
              <a:ext uri="{FF2B5EF4-FFF2-40B4-BE49-F238E27FC236}">
                <a16:creationId xmlns:a16="http://schemas.microsoft.com/office/drawing/2014/main" id="{45DB6FB5-330A-234F-871B-D4B5E67A8E76}"/>
              </a:ext>
            </a:extLst>
          </p:cNvPr>
          <p:cNvSpPr/>
          <p:nvPr/>
        </p:nvSpPr>
        <p:spPr>
          <a:xfrm>
            <a:off x="7192443" y="2585637"/>
            <a:ext cx="252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run</a:t>
            </a:r>
          </a:p>
        </p:txBody>
      </p:sp>
      <p:sp>
        <p:nvSpPr>
          <p:cNvPr id="27" name="Rounded Rectangle 26">
            <a:extLst>
              <a:ext uri="{FF2B5EF4-FFF2-40B4-BE49-F238E27FC236}">
                <a16:creationId xmlns:a16="http://schemas.microsoft.com/office/drawing/2014/main" id="{42AEB6D9-29F2-1142-B087-87E108DF0585}"/>
              </a:ext>
            </a:extLst>
          </p:cNvPr>
          <p:cNvSpPr/>
          <p:nvPr/>
        </p:nvSpPr>
        <p:spPr>
          <a:xfrm>
            <a:off x="9955956" y="2585636"/>
            <a:ext cx="1800001" cy="442674"/>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turned over to the next resident</a:t>
            </a:r>
          </a:p>
        </p:txBody>
      </p:sp>
      <p:sp>
        <p:nvSpPr>
          <p:cNvPr id="28" name="Rounded Rectangle 27">
            <a:extLst>
              <a:ext uri="{FF2B5EF4-FFF2-40B4-BE49-F238E27FC236}">
                <a16:creationId xmlns:a16="http://schemas.microsoft.com/office/drawing/2014/main" id="{4DC2AEE8-9682-9E45-AD7D-535D16AF8B65}"/>
              </a:ext>
            </a:extLst>
          </p:cNvPr>
          <p:cNvSpPr/>
          <p:nvPr/>
        </p:nvSpPr>
        <p:spPr>
          <a:xfrm>
            <a:off x="5148929" y="2267758"/>
            <a:ext cx="1800000" cy="272415"/>
          </a:xfrm>
          <a:prstGeom prst="roundRect">
            <a:avLst/>
          </a:prstGeom>
          <a:solidFill>
            <a:schemeClr val="accent3"/>
          </a:solidFill>
          <a:ln>
            <a:solidFill>
              <a:schemeClr val="accent3">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CREATION</a:t>
            </a:r>
          </a:p>
        </p:txBody>
      </p:sp>
      <p:sp>
        <p:nvSpPr>
          <p:cNvPr id="29" name="Rounded Rectangle 28">
            <a:extLst>
              <a:ext uri="{FF2B5EF4-FFF2-40B4-BE49-F238E27FC236}">
                <a16:creationId xmlns:a16="http://schemas.microsoft.com/office/drawing/2014/main" id="{5F5796C2-5830-9641-A0EF-CCB463730B58}"/>
              </a:ext>
            </a:extLst>
          </p:cNvPr>
          <p:cNvSpPr/>
          <p:nvPr/>
        </p:nvSpPr>
        <p:spPr>
          <a:xfrm>
            <a:off x="7192443" y="2267932"/>
            <a:ext cx="2520000" cy="272415"/>
          </a:xfrm>
          <a:prstGeom prst="roundRect">
            <a:avLst/>
          </a:prstGeom>
          <a:solidFill>
            <a:schemeClr val="accent4"/>
          </a:solidFill>
          <a:ln>
            <a:solidFill>
              <a:schemeClr val="accent4">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OPERATION</a:t>
            </a:r>
          </a:p>
        </p:txBody>
      </p:sp>
      <p:sp>
        <p:nvSpPr>
          <p:cNvPr id="30" name="Rounded Rectangle 29">
            <a:extLst>
              <a:ext uri="{FF2B5EF4-FFF2-40B4-BE49-F238E27FC236}">
                <a16:creationId xmlns:a16="http://schemas.microsoft.com/office/drawing/2014/main" id="{451FDA67-789A-CF4F-9A20-CA0CFBB70A0F}"/>
              </a:ext>
            </a:extLst>
          </p:cNvPr>
          <p:cNvSpPr/>
          <p:nvPr/>
        </p:nvSpPr>
        <p:spPr>
          <a:xfrm>
            <a:off x="9955957" y="2272018"/>
            <a:ext cx="1800000" cy="272415"/>
          </a:xfrm>
          <a:prstGeom prst="roundRect">
            <a:avLst/>
          </a:prstGeom>
          <a:solidFill>
            <a:schemeClr val="accent2"/>
          </a:solidFill>
          <a:ln>
            <a:solidFill>
              <a:schemeClr val="accent2">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TURNOVER</a:t>
            </a:r>
          </a:p>
        </p:txBody>
      </p:sp>
      <p:sp>
        <p:nvSpPr>
          <p:cNvPr id="31" name="Rectangle 30">
            <a:extLst>
              <a:ext uri="{FF2B5EF4-FFF2-40B4-BE49-F238E27FC236}">
                <a16:creationId xmlns:a16="http://schemas.microsoft.com/office/drawing/2014/main" id="{8DB22C79-17A4-D441-9B6E-EB8E124DACC7}"/>
              </a:ext>
            </a:extLst>
          </p:cNvPr>
          <p:cNvSpPr/>
          <p:nvPr/>
        </p:nvSpPr>
        <p:spPr>
          <a:xfrm>
            <a:off x="5148929" y="2903342"/>
            <a:ext cx="1800000" cy="80021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The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Who is the developer</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 (e.g., private, non-profit, government)?</a:t>
            </a:r>
          </a:p>
        </p:txBody>
      </p:sp>
      <p:sp>
        <p:nvSpPr>
          <p:cNvPr id="32" name="Rectangle 31">
            <a:extLst>
              <a:ext uri="{FF2B5EF4-FFF2-40B4-BE49-F238E27FC236}">
                <a16:creationId xmlns:a16="http://schemas.microsoft.com/office/drawing/2014/main" id="{4512955C-4ED3-5040-AA9B-64CD49E88A94}"/>
              </a:ext>
            </a:extLst>
          </p:cNvPr>
          <p:cNvSpPr/>
          <p:nvPr/>
        </p:nvSpPr>
        <p:spPr>
          <a:xfrm>
            <a:off x="7192441" y="2901932"/>
            <a:ext cx="2519999" cy="224676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Affordability and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Does the model target a certain affordability range or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eligible to live in the home?</a:t>
            </a:r>
          </a:p>
          <a:p>
            <a:pPr marR="0" lvl="0" algn="l" defTabSz="914400" rtl="0" eaLnBrk="1" fontAlgn="auto" latinLnBrk="0" hangingPunct="1">
              <a:lnSpc>
                <a:spcPct val="100000"/>
              </a:lnSpc>
              <a:spcBef>
                <a:spcPts val="0"/>
              </a:spcBef>
              <a:spcAft>
                <a:spcPts val="0"/>
              </a:spcAft>
              <a:buClrTx/>
              <a:buSzTx/>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Tenure</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Is there an “end date” to the resident’s tenure?</a:t>
            </a:r>
          </a:p>
          <a:p>
            <a:pPr marR="0" lvl="0" algn="l" defTabSz="914400" rtl="0" eaLnBrk="1" fontAlgn="auto" latinLnBrk="0" hangingPunct="1">
              <a:lnSpc>
                <a:spcPct val="100000"/>
              </a:lnSpc>
              <a:spcBef>
                <a:spcPts val="0"/>
              </a:spcBef>
              <a:spcAft>
                <a:spcPts val="0"/>
              </a:spcAft>
              <a:buClrTx/>
              <a:buSzTx/>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Property and Support Services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Are there any additional supports integrated into the model?</a:t>
            </a:r>
          </a:p>
        </p:txBody>
      </p:sp>
      <p:sp>
        <p:nvSpPr>
          <p:cNvPr id="33" name="TextBox 32">
            <a:extLst>
              <a:ext uri="{FF2B5EF4-FFF2-40B4-BE49-F238E27FC236}">
                <a16:creationId xmlns:a16="http://schemas.microsoft.com/office/drawing/2014/main" id="{92CD7DDC-D1D8-B649-5F64-5443D400BEAA}"/>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4" name="Slide Number Placeholder 1">
            <a:extLst>
              <a:ext uri="{FF2B5EF4-FFF2-40B4-BE49-F238E27FC236}">
                <a16:creationId xmlns:a16="http://schemas.microsoft.com/office/drawing/2014/main" id="{3DDA9861-A201-7D0A-19AC-77CD3EE1B426}"/>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50</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23038BA5-73FC-415B-668C-C1AB996C22AA}"/>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032450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425501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The theme of </a:t>
            </a: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building equity </a:t>
            </a: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meant different things to different lived expert participants</a:t>
            </a: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 For some, the opportunity to make an investment that grows in value over time was important. For others, they spoke about building equity as a way of feeling their housing payments are “benefiting them” instead of paying off someone else’s mortgage. For participants, this theme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Benefiting from wealth creation</a:t>
            </a:r>
          </a:p>
          <a:p>
            <a:pPr marL="271463" lvl="0" indent="-166688">
              <a:buFont typeface="Arial" panose="020B0604020202020204" pitchFamily="34" charset="0"/>
              <a:buChar char="•"/>
              <a:defRPr/>
            </a:pPr>
            <a:r>
              <a:rPr lang="en-US" sz="1100">
                <a:solidFill>
                  <a:srgbClr val="000000"/>
                </a:solidFill>
                <a:latin typeface="Roboto" charset="0"/>
                <a:ea typeface="Roboto" charset="0"/>
                <a:cs typeface="Roboto" charset="0"/>
              </a:rPr>
              <a:t>Having pride in paying towards myself rather than someone else</a:t>
            </a:r>
          </a:p>
          <a:p>
            <a:pPr marL="271463" indent="-166688">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Knowing that even if housing costs are higher, the money is for me not the landlord (versus rent, which is just spending money that does not come back to help you in the long-run)</a:t>
            </a:r>
          </a:p>
          <a:p>
            <a:pPr marL="271463" indent="-166688">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Feeling like I made a good investment</a:t>
            </a:r>
          </a:p>
          <a:p>
            <a:pPr marL="271463" indent="-166688">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When you make changes and upgrades, the money is going back into your home</a:t>
            </a:r>
          </a:p>
          <a:p>
            <a:pPr marL="271463" indent="-166688">
              <a:spcBef>
                <a:spcPts val="300"/>
              </a:spcBef>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Being able to sell the house when you want and recuperate the equity</a:t>
            </a:r>
          </a:p>
          <a:p>
            <a:pPr marL="271463" indent="-166688">
              <a:spcBef>
                <a:spcPts val="300"/>
              </a:spcBef>
              <a:buFont typeface="Arial" panose="020B0604020202020204" pitchFamily="34" charset="0"/>
              <a:buChar char="•"/>
              <a:defRPr/>
            </a:pPr>
            <a:endParaRPr lang="en-US" sz="1100">
              <a:solidFill>
                <a:srgbClr val="000000"/>
              </a:solidFill>
              <a:latin typeface="Roboto" charset="0"/>
              <a:ea typeface="Roboto" charset="0"/>
              <a:cs typeface="Roboto" charset="0"/>
            </a:endParaRPr>
          </a:p>
          <a:p>
            <a:pPr>
              <a:defRPr/>
            </a:pPr>
            <a:endParaRPr lang="en-US" sz="1100">
              <a:solidFill>
                <a:srgbClr val="000000"/>
              </a:solidFill>
              <a:latin typeface="Roboto" charset="0"/>
              <a:ea typeface="Roboto" charset="0"/>
              <a:cs typeface="Roboto" charset="0"/>
            </a:endParaRPr>
          </a:p>
          <a:p>
            <a:pPr marL="271463" lvl="0" indent="-166688">
              <a:spcBef>
                <a:spcPts val="300"/>
              </a:spcBef>
              <a:buFont typeface="Arial" panose="020B0604020202020204" pitchFamily="34" charset="0"/>
              <a:buChar char="•"/>
              <a:defRPr/>
            </a:pPr>
            <a:endParaRPr lang="en-US" sz="1100">
              <a:solidFill>
                <a:srgbClr val="000000"/>
              </a:solidFill>
              <a:latin typeface="Roboto" charset="0"/>
              <a:ea typeface="Roboto" charset="0"/>
              <a:cs typeface="Roboto" charset="0"/>
            </a:endParaRPr>
          </a:p>
        </p:txBody>
      </p:sp>
      <p:sp>
        <p:nvSpPr>
          <p:cNvPr id="12" name="Rectangle 11">
            <a:extLst>
              <a:ext uri="{FF2B5EF4-FFF2-40B4-BE49-F238E27FC236}">
                <a16:creationId xmlns:a16="http://schemas.microsoft.com/office/drawing/2014/main" id="{CC57AE0C-2711-E547-A885-B0D93B93BED5}"/>
              </a:ext>
            </a:extLst>
          </p:cNvPr>
          <p:cNvSpPr/>
          <p:nvPr/>
        </p:nvSpPr>
        <p:spPr>
          <a:xfrm>
            <a:off x="5120391" y="1564945"/>
            <a:ext cx="3286190" cy="463203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Each person’s desired goals for a new tenure model could impact the size and other characteristics of the equity they build. Here are some of the goals people expressed when it came to building equity:</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Setting my kids up for the future</a:t>
            </a:r>
          </a:p>
          <a:p>
            <a:pPr marL="271463" lvl="0" indent="-166688">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Creating a future inheritance for my kids to stop the cycle of poverty</a:t>
            </a:r>
          </a:p>
          <a:p>
            <a:pPr marL="271463" indent="-166688">
              <a:spcBef>
                <a:spcPts val="300"/>
              </a:spcBef>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Being able to pass the home along to your children to make their lives better</a:t>
            </a:r>
            <a:endParaRPr lang="en-US" sz="1100">
              <a:solidFill>
                <a:srgbClr val="000000"/>
              </a:solidFill>
              <a:latin typeface="Roboto" charset="0"/>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Breaking the cycle of poverty</a:t>
            </a:r>
          </a:p>
          <a:p>
            <a:pPr marL="270000" lvl="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Help people get out of the cycle of 'not saving’</a:t>
            </a:r>
          </a:p>
          <a:p>
            <a:pPr marL="27000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Would be nice to save up enough money to start a business in 10 years</a:t>
            </a:r>
          </a:p>
          <a:p>
            <a:pPr marL="27000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Having financial independence</a:t>
            </a:r>
          </a:p>
          <a:p>
            <a:pPr marL="9525">
              <a:defRPr/>
            </a:pPr>
            <a:endParaRPr lang="en-US" sz="1100">
              <a:solidFill>
                <a:srgbClr val="000000"/>
              </a:solidFill>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Saving for retirement</a:t>
            </a:r>
          </a:p>
          <a:p>
            <a:pPr marL="270000" lvl="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Building equity could help someone retire comfortably</a:t>
            </a:r>
          </a:p>
          <a:p>
            <a:pPr marL="27000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Good to have some equity to fall back on in old age</a:t>
            </a: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1420582"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What it Means</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2215671"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rgbClr val="03539F"/>
                </a:solidFill>
                <a:effectLst/>
                <a:uLnTx/>
                <a:uFillTx/>
                <a:latin typeface="Roboto Slab" pitchFamily="2" charset="0"/>
                <a:ea typeface="Roboto Slab" pitchFamily="2" charset="0"/>
                <a:cs typeface="Roboto" panose="02000000000000000000" pitchFamily="2" charset="0"/>
              </a:rPr>
              <a:t>What it Could Look Like</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1" name="Rectangle 20">
            <a:extLst>
              <a:ext uri="{FF2B5EF4-FFF2-40B4-BE49-F238E27FC236}">
                <a16:creationId xmlns:a16="http://schemas.microsoft.com/office/drawing/2014/main" id="{46FA6039-F979-F642-B6B0-560EFC3D10A7}"/>
              </a:ext>
            </a:extLst>
          </p:cNvPr>
          <p:cNvSpPr/>
          <p:nvPr/>
        </p:nvSpPr>
        <p:spPr>
          <a:xfrm>
            <a:off x="8550628" y="1564945"/>
            <a:ext cx="3286190" cy="1354217"/>
          </a:xfrm>
          <a:prstGeom prst="rect">
            <a:avLst/>
          </a:prstGeom>
          <a:ln>
            <a:noFill/>
          </a:ln>
        </p:spPr>
        <p:txBody>
          <a:bodyPr wrap="square">
            <a:spAutoFit/>
          </a:bodyPr>
          <a:lstStyle/>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Moving on to market housing</a:t>
            </a:r>
          </a:p>
          <a:p>
            <a:pPr marL="270000" lvl="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Would want to benefit people so they can move out on their own</a:t>
            </a:r>
          </a:p>
          <a:p>
            <a:pPr marL="27000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Building credit</a:t>
            </a:r>
          </a:p>
          <a:p>
            <a:pPr marL="270000" indent="-171450">
              <a:buFont typeface="Arial" panose="020B0604020202020204" pitchFamily="34" charset="0"/>
              <a:buChar char="•"/>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Having enough money saved up for first and last month's rent is hard enough, let alone finding somewhere affordable</a:t>
            </a:r>
          </a:p>
        </p:txBody>
      </p:sp>
      <p:sp>
        <p:nvSpPr>
          <p:cNvPr id="29" name="TextBox 28">
            <a:extLst>
              <a:ext uri="{FF2B5EF4-FFF2-40B4-BE49-F238E27FC236}">
                <a16:creationId xmlns:a16="http://schemas.microsoft.com/office/drawing/2014/main" id="{4AE48502-7CE7-7A4D-B45F-74833B31644F}"/>
              </a:ext>
            </a:extLst>
          </p:cNvPr>
          <p:cNvSpPr txBox="1"/>
          <p:nvPr/>
        </p:nvSpPr>
        <p:spPr>
          <a:xfrm flipH="1">
            <a:off x="11394068" y="5297891"/>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30" name="Rectangle 29">
            <a:extLst>
              <a:ext uri="{FF2B5EF4-FFF2-40B4-BE49-F238E27FC236}">
                <a16:creationId xmlns:a16="http://schemas.microsoft.com/office/drawing/2014/main" id="{63B8EAF1-C133-C449-804B-FAF5A35E6AC3}"/>
              </a:ext>
            </a:extLst>
          </p:cNvPr>
          <p:cNvSpPr/>
          <p:nvPr/>
        </p:nvSpPr>
        <p:spPr>
          <a:xfrm>
            <a:off x="9694445" y="5643092"/>
            <a:ext cx="1848974"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rgbClr val="EF3F4E">
                    <a:lumMod val="75000"/>
                  </a:srgbClr>
                </a:solidFill>
                <a:latin typeface="Roboto Slab" pitchFamily="2" charset="0"/>
                <a:ea typeface="Roboto Slab" pitchFamily="2" charset="0"/>
                <a:cs typeface="Roboto" charset="0"/>
              </a:rPr>
              <a:t>I’ve seen the benefits of other people gaining from real estate appreciation.</a:t>
            </a:r>
            <a:endPar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endParaRPr>
          </a:p>
        </p:txBody>
      </p:sp>
      <p:sp>
        <p:nvSpPr>
          <p:cNvPr id="11" name="TextBox 10">
            <a:extLst>
              <a:ext uri="{FF2B5EF4-FFF2-40B4-BE49-F238E27FC236}">
                <a16:creationId xmlns:a16="http://schemas.microsoft.com/office/drawing/2014/main" id="{582EFC48-D4C8-6F4A-932F-7B7972229CE8}"/>
              </a:ext>
            </a:extLst>
          </p:cNvPr>
          <p:cNvSpPr txBox="1"/>
          <p:nvPr/>
        </p:nvSpPr>
        <p:spPr>
          <a:xfrm>
            <a:off x="8664443" y="6202413"/>
            <a:ext cx="2878976" cy="230832"/>
          </a:xfrm>
          <a:prstGeom prst="rect">
            <a:avLst/>
          </a:prstGeom>
          <a:noFill/>
        </p:spPr>
        <p:txBody>
          <a:bodyPr wrap="square" rtlCol="0">
            <a:spAutoFit/>
          </a:bodyPr>
          <a:lstStyle/>
          <a:p>
            <a:pPr marL="133350" indent="-133350" algn="r"/>
            <a:r>
              <a:rPr lang="en-US" sz="900">
                <a:solidFill>
                  <a:schemeClr val="accent1">
                    <a:lumMod val="60000"/>
                    <a:lumOff val="40000"/>
                  </a:schemeClr>
                </a:solidFill>
                <a:latin typeface="Roboto Slab" pitchFamily="2" charset="0"/>
                <a:ea typeface="Roboto Slab" pitchFamily="2" charset="0"/>
                <a:cs typeface="Roboto" panose="02000000000000000000" pitchFamily="2" charset="0"/>
              </a:rPr>
              <a:t>—</a:t>
            </a:r>
            <a:r>
              <a:rPr lang="en-US" sz="900">
                <a:solidFill>
                  <a:schemeClr val="accent1">
                    <a:lumMod val="60000"/>
                    <a:lumOff val="40000"/>
                  </a:schemeClr>
                </a:solidFill>
                <a:latin typeface="Roboto Slab" pitchFamily="2" charset="0"/>
                <a:ea typeface="Roboto Slab" pitchFamily="2" charset="0"/>
              </a:rPr>
              <a:t> Housing Journeys Reimagined Lived Expert</a:t>
            </a:r>
          </a:p>
        </p:txBody>
      </p:sp>
      <p:sp>
        <p:nvSpPr>
          <p:cNvPr id="20" name="Rectangle 19">
            <a:extLst>
              <a:ext uri="{FF2B5EF4-FFF2-40B4-BE49-F238E27FC236}">
                <a16:creationId xmlns:a16="http://schemas.microsoft.com/office/drawing/2014/main" id="{DDA73CCB-262A-9744-9D78-EB99AECA8070}"/>
              </a:ext>
            </a:extLst>
          </p:cNvPr>
          <p:cNvSpPr/>
          <p:nvPr/>
        </p:nvSpPr>
        <p:spPr>
          <a:xfrm>
            <a:off x="717179" y="540171"/>
            <a:ext cx="2536643" cy="461665"/>
          </a:xfrm>
          <a:prstGeom prst="rect">
            <a:avLst/>
          </a:prstGeom>
          <a:solidFill>
            <a:schemeClr val="accent4">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Building Equity</a:t>
            </a:r>
          </a:p>
        </p:txBody>
      </p:sp>
      <p:sp>
        <p:nvSpPr>
          <p:cNvPr id="23" name="Rectangle 22">
            <a:extLst>
              <a:ext uri="{FF2B5EF4-FFF2-40B4-BE49-F238E27FC236}">
                <a16:creationId xmlns:a16="http://schemas.microsoft.com/office/drawing/2014/main" id="{AB75FE0B-D907-B044-8746-CBAEB889CDA3}"/>
              </a:ext>
            </a:extLst>
          </p:cNvPr>
          <p:cNvSpPr/>
          <p:nvPr/>
        </p:nvSpPr>
        <p:spPr>
          <a:xfrm>
            <a:off x="9140716" y="4524079"/>
            <a:ext cx="206886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EF3F4E">
                    <a:lumMod val="75000"/>
                  </a:srgbClr>
                </a:solidFill>
                <a:latin typeface="Roboto Slab" pitchFamily="2" charset="0"/>
                <a:ea typeface="Roboto Slab" pitchFamily="2" charset="0"/>
                <a:cs typeface="Roboto" charset="0"/>
              </a:rPr>
              <a:t>It [paying off your mortgage] would be like when I paid off my car—felt so good!</a:t>
            </a:r>
            <a:endPar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endParaRPr>
          </a:p>
        </p:txBody>
      </p:sp>
      <p:sp>
        <p:nvSpPr>
          <p:cNvPr id="24" name="TextBox 23">
            <a:extLst>
              <a:ext uri="{FF2B5EF4-FFF2-40B4-BE49-F238E27FC236}">
                <a16:creationId xmlns:a16="http://schemas.microsoft.com/office/drawing/2014/main" id="{746B8A60-B7C2-8347-A078-06A093C9397D}"/>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a:t>
            </a:r>
            <a:r>
              <a:rPr lang="en-US" sz="1200">
                <a:solidFill>
                  <a:srgbClr val="000000"/>
                </a:solidFill>
                <a:latin typeface="Roboto Slab" pitchFamily="2" charset="0"/>
                <a:ea typeface="Roboto Slab" pitchFamily="2" charset="0"/>
                <a:cs typeface="Roboto Condensed" charset="0"/>
              </a:rPr>
              <a:t>2</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22" name="TextBox 21">
            <a:extLst>
              <a:ext uri="{FF2B5EF4-FFF2-40B4-BE49-F238E27FC236}">
                <a16:creationId xmlns:a16="http://schemas.microsoft.com/office/drawing/2014/main" id="{D740C4D1-921B-C943-AC7E-8308C9990618}"/>
              </a:ext>
            </a:extLst>
          </p:cNvPr>
          <p:cNvSpPr txBox="1"/>
          <p:nvPr/>
        </p:nvSpPr>
        <p:spPr>
          <a:xfrm flipH="1">
            <a:off x="8697966" y="4293247"/>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16" name="TextBox 15">
            <a:extLst>
              <a:ext uri="{FF2B5EF4-FFF2-40B4-BE49-F238E27FC236}">
                <a16:creationId xmlns:a16="http://schemas.microsoft.com/office/drawing/2014/main" id="{E91ED40A-DBB0-FC28-2F9D-E41DF732CE14}"/>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9" name="Slide Number Placeholder 1">
            <a:extLst>
              <a:ext uri="{FF2B5EF4-FFF2-40B4-BE49-F238E27FC236}">
                <a16:creationId xmlns:a16="http://schemas.microsoft.com/office/drawing/2014/main" id="{BA68EA62-4108-BDC2-E956-A9709CE3A4F2}"/>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51</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7AC81159-6909-523C-C128-08ADADB687AC}"/>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1006154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F6B8B14-38A1-804A-9F00-949174123093}"/>
              </a:ext>
            </a:extLst>
          </p:cNvPr>
          <p:cNvSpPr/>
          <p:nvPr/>
        </p:nvSpPr>
        <p:spPr>
          <a:xfrm>
            <a:off x="5074243" y="2412277"/>
            <a:ext cx="1949371" cy="7034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834202-10D5-2C41-AEDB-AE0057585DCD}"/>
              </a:ext>
            </a:extLst>
          </p:cNvPr>
          <p:cNvSpPr/>
          <p:nvPr/>
        </p:nvSpPr>
        <p:spPr>
          <a:xfrm>
            <a:off x="717179" y="540171"/>
            <a:ext cx="1152000" cy="246221"/>
          </a:xfrm>
          <a:prstGeom prst="rect">
            <a:avLst/>
          </a:prstGeom>
          <a:noFill/>
          <a:ln>
            <a:solidFill>
              <a:schemeClr val="accent4">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lumMod val="60000"/>
                    <a:lumOff val="40000"/>
                  </a:schemeClr>
                </a:solidFill>
                <a:effectLst/>
                <a:uLnTx/>
                <a:uFillTx/>
                <a:latin typeface="Roboto Slab" pitchFamily="2" charset="0"/>
                <a:ea typeface="Roboto Slab" pitchFamily="2" charset="0"/>
                <a:cs typeface="Roboto Condensed" charset="0"/>
              </a:rPr>
              <a:t>Building Equity</a:t>
            </a:r>
          </a:p>
        </p:txBody>
      </p:sp>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2862322"/>
          </a:xfrm>
          <a:prstGeom prst="rect">
            <a:avLst/>
          </a:prstGeom>
          <a:noFill/>
          <a:ln>
            <a:noFill/>
          </a:ln>
        </p:spPr>
        <p:txBody>
          <a:bodyPr wrap="square" rtlCol="0">
            <a:spAutoFit/>
          </a:bodyPr>
          <a:lstStyle/>
          <a:p>
            <a:pPr>
              <a:defRPr/>
            </a:pPr>
            <a:r>
              <a:rPr lang="en-US" sz="1100">
                <a:solidFill>
                  <a:srgbClr val="000000"/>
                </a:solidFill>
                <a:latin typeface="Roboto" charset="0"/>
                <a:ea typeface="Roboto" charset="0"/>
                <a:cs typeface="Roboto" charset="0"/>
              </a:rPr>
              <a:t>We asked lived expert interview participants to tell us about what the equity-building component of a new tenure model could look like. They shared the following considerations:</a:t>
            </a:r>
          </a:p>
          <a:p>
            <a:pPr>
              <a:defRPr/>
            </a:pPr>
            <a:endParaRPr lang="en-US" sz="1100">
              <a:solidFill>
                <a:srgbClr val="000000"/>
              </a:solidFill>
              <a:latin typeface="Roboto" charset="0"/>
              <a:ea typeface="Roboto" charset="0"/>
              <a:cs typeface="Roboto"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Considerations for equity-building</a:t>
            </a:r>
            <a:endParaRPr lang="en-US" sz="1100">
              <a:solidFill>
                <a:srgbClr val="000000"/>
              </a:solidFill>
              <a:latin typeface="Roboto" charset="0"/>
              <a:ea typeface="Roboto" charset="0"/>
              <a:cs typeface="Roboto" charset="0"/>
            </a:endParaRPr>
          </a:p>
          <a:p>
            <a:pPr marL="270000" indent="-171450">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There should not be asset or savings limits—these prohibit social mobility</a:t>
            </a:r>
          </a:p>
          <a:p>
            <a:pPr marL="270000" indent="-171450">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There could be a hybrid approach for people who want to save but do not want to become “homeowners” in the traditional sense</a:t>
            </a:r>
          </a:p>
          <a:p>
            <a:pPr marL="270000" indent="-171450">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People would need to realize financial gains from the model (e.g., whether it is owning a share in a building or owning a unit in a traditional sense)</a:t>
            </a:r>
          </a:p>
          <a:p>
            <a:pPr marL="270000" indent="-171450">
              <a:spcBef>
                <a:spcPts val="300"/>
              </a:spcBef>
              <a:buFont typeface="Arial" panose="020B0604020202020204" pitchFamily="34" charset="0"/>
              <a:buChar char="•"/>
              <a:defRPr/>
            </a:pPr>
            <a:r>
              <a:rPr lang="en-US" sz="1100">
                <a:solidFill>
                  <a:srgbClr val="000000"/>
                </a:solidFill>
                <a:latin typeface="Roboto" charset="0"/>
                <a:ea typeface="Roboto" charset="0"/>
                <a:cs typeface="Roboto" charset="0"/>
              </a:rPr>
              <a:t>Future residents would want to know where their money is going and how it is being used or saved</a:t>
            </a:r>
            <a:endParaRPr lang="en-US" sz="1100">
              <a:solidFill>
                <a:srgbClr val="4495A2"/>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2252540"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What it Should Consider</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312457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Departure Points for a New Model</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9" name="Oval 18">
            <a:extLst>
              <a:ext uri="{FF2B5EF4-FFF2-40B4-BE49-F238E27FC236}">
                <a16:creationId xmlns:a16="http://schemas.microsoft.com/office/drawing/2014/main" id="{2F407501-63F4-9C4B-94E6-7357C1C88101}"/>
              </a:ext>
            </a:extLst>
          </p:cNvPr>
          <p:cNvSpPr/>
          <p:nvPr/>
        </p:nvSpPr>
        <p:spPr>
          <a:xfrm>
            <a:off x="1495918" y="4826446"/>
            <a:ext cx="1778993" cy="1394352"/>
          </a:xfrm>
          <a:custGeom>
            <a:avLst/>
            <a:gdLst>
              <a:gd name="connsiteX0" fmla="*/ 0 w 1778993"/>
              <a:gd name="connsiteY0" fmla="*/ 697176 h 1394352"/>
              <a:gd name="connsiteX1" fmla="*/ 889497 w 1778993"/>
              <a:gd name="connsiteY1" fmla="*/ 0 h 1394352"/>
              <a:gd name="connsiteX2" fmla="*/ 1778994 w 1778993"/>
              <a:gd name="connsiteY2" fmla="*/ 697176 h 1394352"/>
              <a:gd name="connsiteX3" fmla="*/ 889497 w 1778993"/>
              <a:gd name="connsiteY3" fmla="*/ 1394352 h 1394352"/>
              <a:gd name="connsiteX4" fmla="*/ 0 w 1778993"/>
              <a:gd name="connsiteY4" fmla="*/ 697176 h 139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993" h="1394352" fill="none" extrusionOk="0">
                <a:moveTo>
                  <a:pt x="0" y="697176"/>
                </a:moveTo>
                <a:cubicBezTo>
                  <a:pt x="23873" y="314968"/>
                  <a:pt x="408740" y="-21606"/>
                  <a:pt x="889497" y="0"/>
                </a:cubicBezTo>
                <a:cubicBezTo>
                  <a:pt x="1327666" y="-8129"/>
                  <a:pt x="1746301" y="342916"/>
                  <a:pt x="1778994" y="697176"/>
                </a:cubicBezTo>
                <a:cubicBezTo>
                  <a:pt x="1767399" y="971644"/>
                  <a:pt x="1315700" y="1484757"/>
                  <a:pt x="889497" y="1394352"/>
                </a:cubicBezTo>
                <a:cubicBezTo>
                  <a:pt x="472826" y="1436108"/>
                  <a:pt x="72158" y="1099566"/>
                  <a:pt x="0" y="697176"/>
                </a:cubicBezTo>
                <a:close/>
              </a:path>
              <a:path w="1778993" h="1394352" stroke="0" extrusionOk="0">
                <a:moveTo>
                  <a:pt x="0" y="697176"/>
                </a:moveTo>
                <a:cubicBezTo>
                  <a:pt x="-48873" y="281990"/>
                  <a:pt x="351347" y="17600"/>
                  <a:pt x="889497" y="0"/>
                </a:cubicBezTo>
                <a:cubicBezTo>
                  <a:pt x="1442965" y="13097"/>
                  <a:pt x="1719833" y="314017"/>
                  <a:pt x="1778994" y="697176"/>
                </a:cubicBezTo>
                <a:cubicBezTo>
                  <a:pt x="1706251" y="1153253"/>
                  <a:pt x="1363022" y="1492355"/>
                  <a:pt x="889497" y="1394352"/>
                </a:cubicBezTo>
                <a:cubicBezTo>
                  <a:pt x="349049" y="1367438"/>
                  <a:pt x="34774" y="1098831"/>
                  <a:pt x="0" y="697176"/>
                </a:cubicBezTo>
                <a:close/>
              </a:path>
            </a:pathLst>
          </a:custGeom>
          <a:solidFill>
            <a:srgbClr val="FCD9DC">
              <a:alpha val="74510"/>
            </a:srgbClr>
          </a:solidFill>
          <a:ln w="6350">
            <a:solidFill>
              <a:schemeClr val="accent1">
                <a:lumMod val="7500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Callout 19">
            <a:extLst>
              <a:ext uri="{FF2B5EF4-FFF2-40B4-BE49-F238E27FC236}">
                <a16:creationId xmlns:a16="http://schemas.microsoft.com/office/drawing/2014/main" id="{70649BAA-6F2F-9444-847A-C7777B2700C0}"/>
              </a:ext>
            </a:extLst>
          </p:cNvPr>
          <p:cNvSpPr/>
          <p:nvPr/>
        </p:nvSpPr>
        <p:spPr>
          <a:xfrm rot="20307025" flipH="1">
            <a:off x="1097368" y="4753321"/>
            <a:ext cx="435479" cy="384577"/>
          </a:xfrm>
          <a:custGeom>
            <a:avLst/>
            <a:gdLst>
              <a:gd name="connsiteX0" fmla="*/ 127016 w 435479"/>
              <a:gd name="connsiteY0" fmla="*/ 432649 h 384577"/>
              <a:gd name="connsiteX1" fmla="*/ 110736 w 435479"/>
              <a:gd name="connsiteY1" fmla="*/ 359756 h 384577"/>
              <a:gd name="connsiteX2" fmla="*/ 28199 w 435479"/>
              <a:gd name="connsiteY2" fmla="*/ 97647 h 384577"/>
              <a:gd name="connsiteX3" fmla="*/ 285979 w 435479"/>
              <a:gd name="connsiteY3" fmla="*/ 9687 h 384577"/>
              <a:gd name="connsiteX4" fmla="*/ 426765 w 435479"/>
              <a:gd name="connsiteY4" fmla="*/ 246145 h 384577"/>
              <a:gd name="connsiteX5" fmla="*/ 189565 w 435479"/>
              <a:gd name="connsiteY5" fmla="*/ 382961 h 384577"/>
              <a:gd name="connsiteX6" fmla="*/ 127016 w 435479"/>
              <a:gd name="connsiteY6" fmla="*/ 432649 h 3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79" h="384577" fill="none" extrusionOk="0">
                <a:moveTo>
                  <a:pt x="127016" y="432649"/>
                </a:moveTo>
                <a:cubicBezTo>
                  <a:pt x="117704" y="407081"/>
                  <a:pt x="113998" y="389607"/>
                  <a:pt x="110736" y="359756"/>
                </a:cubicBezTo>
                <a:cubicBezTo>
                  <a:pt x="6544" y="316061"/>
                  <a:pt x="-46579" y="191510"/>
                  <a:pt x="28199" y="97647"/>
                </a:cubicBezTo>
                <a:cubicBezTo>
                  <a:pt x="74987" y="2168"/>
                  <a:pt x="188634" y="-951"/>
                  <a:pt x="285979" y="9687"/>
                </a:cubicBezTo>
                <a:cubicBezTo>
                  <a:pt x="408820" y="26182"/>
                  <a:pt x="454178" y="146233"/>
                  <a:pt x="426765" y="246145"/>
                </a:cubicBezTo>
                <a:cubicBezTo>
                  <a:pt x="395372" y="322884"/>
                  <a:pt x="293034" y="396687"/>
                  <a:pt x="189565" y="382961"/>
                </a:cubicBezTo>
                <a:cubicBezTo>
                  <a:pt x="176293" y="392983"/>
                  <a:pt x="148206" y="420334"/>
                  <a:pt x="127016" y="432649"/>
                </a:cubicBezTo>
                <a:close/>
              </a:path>
              <a:path w="435479" h="384577" stroke="0" extrusionOk="0">
                <a:moveTo>
                  <a:pt x="127016" y="432649"/>
                </a:moveTo>
                <a:cubicBezTo>
                  <a:pt x="122775" y="410703"/>
                  <a:pt x="112351" y="381615"/>
                  <a:pt x="110736" y="359756"/>
                </a:cubicBezTo>
                <a:cubicBezTo>
                  <a:pt x="25081" y="294053"/>
                  <a:pt x="-31097" y="181246"/>
                  <a:pt x="28199" y="97647"/>
                </a:cubicBezTo>
                <a:cubicBezTo>
                  <a:pt x="82221" y="14645"/>
                  <a:pt x="166977" y="-12036"/>
                  <a:pt x="285979" y="9687"/>
                </a:cubicBezTo>
                <a:cubicBezTo>
                  <a:pt x="383520" y="52509"/>
                  <a:pt x="453892" y="145186"/>
                  <a:pt x="426765" y="246145"/>
                </a:cubicBezTo>
                <a:cubicBezTo>
                  <a:pt x="402235" y="350268"/>
                  <a:pt x="303657" y="383843"/>
                  <a:pt x="189565" y="382961"/>
                </a:cubicBezTo>
                <a:cubicBezTo>
                  <a:pt x="174156" y="398815"/>
                  <a:pt x="144188" y="418308"/>
                  <a:pt x="127016" y="432649"/>
                </a:cubicBezTo>
                <a:close/>
              </a:path>
            </a:pathLst>
          </a:custGeom>
          <a:solidFill>
            <a:schemeClr val="accent1">
              <a:lumMod val="40000"/>
              <a:lumOff val="60000"/>
            </a:schemeClr>
          </a:solidFill>
          <a:ln w="6350">
            <a:solidFill>
              <a:schemeClr val="accent1">
                <a:lumMod val="75000"/>
              </a:schemeClr>
            </a:solidFill>
            <a:extLst>
              <a:ext uri="{C807C97D-BFC1-408E-A445-0C87EB9F89A2}">
                <ask:lineSketchStyleProps xmlns:ask="http://schemas.microsoft.com/office/drawing/2018/sketchyshapes" sd="2425601036">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918D19F-782F-8A4B-B8AA-9CA9F8030F30}"/>
              </a:ext>
            </a:extLst>
          </p:cNvPr>
          <p:cNvSpPr txBox="1"/>
          <p:nvPr/>
        </p:nvSpPr>
        <p:spPr>
          <a:xfrm>
            <a:off x="1067236" y="4707754"/>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bg1"/>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2" name="Rectangle 21">
            <a:extLst>
              <a:ext uri="{FF2B5EF4-FFF2-40B4-BE49-F238E27FC236}">
                <a16:creationId xmlns:a16="http://schemas.microsoft.com/office/drawing/2014/main" id="{3367DB71-8B86-D646-A8C1-9B0A9C597BB4}"/>
              </a:ext>
            </a:extLst>
          </p:cNvPr>
          <p:cNvSpPr/>
          <p:nvPr/>
        </p:nvSpPr>
        <p:spPr>
          <a:xfrm>
            <a:off x="1634399" y="5182288"/>
            <a:ext cx="1539861" cy="707886"/>
          </a:xfrm>
          <a:prstGeom prst="rect">
            <a:avLst/>
          </a:prstGeom>
        </p:spPr>
        <p:txBody>
          <a:bodyPr wrap="square">
            <a:spAutoFit/>
          </a:bodyPr>
          <a:lstStyle/>
          <a:p>
            <a:pPr lvl="0">
              <a:defRPr/>
            </a:pPr>
            <a:r>
              <a:rPr lang="en-US" sz="1000">
                <a:solidFill>
                  <a:srgbClr val="EF3F4E">
                    <a:lumMod val="75000"/>
                  </a:srgbClr>
                </a:solidFill>
                <a:latin typeface="Roboto Slab" pitchFamily="2" charset="0"/>
                <a:ea typeface="Roboto Slab" pitchFamily="2" charset="0"/>
                <a:cs typeface="Roboto" charset="0"/>
              </a:rPr>
              <a:t>If the equity is too low, it may feel like getting first and last month's rent back.</a:t>
            </a:r>
          </a:p>
        </p:txBody>
      </p:sp>
      <p:sp>
        <p:nvSpPr>
          <p:cNvPr id="24" name="TextBox 23">
            <a:extLst>
              <a:ext uri="{FF2B5EF4-FFF2-40B4-BE49-F238E27FC236}">
                <a16:creationId xmlns:a16="http://schemas.microsoft.com/office/drawing/2014/main" id="{4F7D389E-9DDF-FB4B-B457-763ECD7D1CB3}"/>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2</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25" name="Rectangle 24">
            <a:extLst>
              <a:ext uri="{FF2B5EF4-FFF2-40B4-BE49-F238E27FC236}">
                <a16:creationId xmlns:a16="http://schemas.microsoft.com/office/drawing/2014/main" id="{A9886BA7-0246-1445-94AC-8EA4E62C7470}"/>
              </a:ext>
            </a:extLst>
          </p:cNvPr>
          <p:cNvSpPr/>
          <p:nvPr/>
        </p:nvSpPr>
        <p:spPr>
          <a:xfrm>
            <a:off x="7098300" y="2408224"/>
            <a:ext cx="2708285" cy="258046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29B5A4-D62E-6D4E-8321-6B609DDD24AD}"/>
              </a:ext>
            </a:extLst>
          </p:cNvPr>
          <p:cNvSpPr/>
          <p:nvPr/>
        </p:nvSpPr>
        <p:spPr>
          <a:xfrm>
            <a:off x="9881270" y="2408224"/>
            <a:ext cx="1949371" cy="1538743"/>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CBE40D-A041-7049-9F1C-19A1FC32508D}"/>
              </a:ext>
            </a:extLst>
          </p:cNvPr>
          <p:cNvSpPr/>
          <p:nvPr/>
        </p:nvSpPr>
        <p:spPr>
          <a:xfrm>
            <a:off x="5120391" y="1564945"/>
            <a:ext cx="6635566" cy="43088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graphic provides some departure points for creating a new model that provides the opportunity for residents to </a:t>
            </a: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build equity</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9" name="Rounded Rectangle 28">
            <a:extLst>
              <a:ext uri="{FF2B5EF4-FFF2-40B4-BE49-F238E27FC236}">
                <a16:creationId xmlns:a16="http://schemas.microsoft.com/office/drawing/2014/main" id="{1D211EEC-84C8-A444-9D73-70B8D31CC5D1}"/>
              </a:ext>
            </a:extLst>
          </p:cNvPr>
          <p:cNvSpPr/>
          <p:nvPr/>
        </p:nvSpPr>
        <p:spPr>
          <a:xfrm>
            <a:off x="5148930" y="2585637"/>
            <a:ext cx="180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created</a:t>
            </a:r>
          </a:p>
        </p:txBody>
      </p:sp>
      <p:sp>
        <p:nvSpPr>
          <p:cNvPr id="30" name="Rounded Rectangle 29">
            <a:extLst>
              <a:ext uri="{FF2B5EF4-FFF2-40B4-BE49-F238E27FC236}">
                <a16:creationId xmlns:a16="http://schemas.microsoft.com/office/drawing/2014/main" id="{85839574-DBC6-FB4D-9138-8E9DB9798C9B}"/>
              </a:ext>
            </a:extLst>
          </p:cNvPr>
          <p:cNvSpPr/>
          <p:nvPr/>
        </p:nvSpPr>
        <p:spPr>
          <a:xfrm>
            <a:off x="7192443" y="2585637"/>
            <a:ext cx="252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run</a:t>
            </a:r>
          </a:p>
        </p:txBody>
      </p:sp>
      <p:sp>
        <p:nvSpPr>
          <p:cNvPr id="31" name="Rounded Rectangle 30">
            <a:extLst>
              <a:ext uri="{FF2B5EF4-FFF2-40B4-BE49-F238E27FC236}">
                <a16:creationId xmlns:a16="http://schemas.microsoft.com/office/drawing/2014/main" id="{90D94E9C-775E-6D47-A301-6DA12FA0EF01}"/>
              </a:ext>
            </a:extLst>
          </p:cNvPr>
          <p:cNvSpPr/>
          <p:nvPr/>
        </p:nvSpPr>
        <p:spPr>
          <a:xfrm>
            <a:off x="9955956" y="2585636"/>
            <a:ext cx="1800001" cy="442674"/>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turned over to the next resident</a:t>
            </a:r>
          </a:p>
        </p:txBody>
      </p:sp>
      <p:sp>
        <p:nvSpPr>
          <p:cNvPr id="32" name="Rounded Rectangle 31">
            <a:extLst>
              <a:ext uri="{FF2B5EF4-FFF2-40B4-BE49-F238E27FC236}">
                <a16:creationId xmlns:a16="http://schemas.microsoft.com/office/drawing/2014/main" id="{AD8D76CD-C03F-134E-84CE-A59F521B041C}"/>
              </a:ext>
            </a:extLst>
          </p:cNvPr>
          <p:cNvSpPr/>
          <p:nvPr/>
        </p:nvSpPr>
        <p:spPr>
          <a:xfrm>
            <a:off x="5148929" y="2267758"/>
            <a:ext cx="1800000" cy="272415"/>
          </a:xfrm>
          <a:prstGeom prst="roundRect">
            <a:avLst/>
          </a:prstGeom>
          <a:solidFill>
            <a:schemeClr val="accent3"/>
          </a:solidFill>
          <a:ln>
            <a:solidFill>
              <a:schemeClr val="accent3">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CREATION</a:t>
            </a:r>
          </a:p>
        </p:txBody>
      </p:sp>
      <p:sp>
        <p:nvSpPr>
          <p:cNvPr id="33" name="Rounded Rectangle 32">
            <a:extLst>
              <a:ext uri="{FF2B5EF4-FFF2-40B4-BE49-F238E27FC236}">
                <a16:creationId xmlns:a16="http://schemas.microsoft.com/office/drawing/2014/main" id="{F56FCF1F-570E-9A49-BDA1-A6D57DB1B93B}"/>
              </a:ext>
            </a:extLst>
          </p:cNvPr>
          <p:cNvSpPr/>
          <p:nvPr/>
        </p:nvSpPr>
        <p:spPr>
          <a:xfrm>
            <a:off x="7192443" y="2267932"/>
            <a:ext cx="2520000" cy="272415"/>
          </a:xfrm>
          <a:prstGeom prst="roundRect">
            <a:avLst/>
          </a:prstGeom>
          <a:solidFill>
            <a:schemeClr val="accent4"/>
          </a:solidFill>
          <a:ln>
            <a:solidFill>
              <a:schemeClr val="accent4">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OPERATION</a:t>
            </a:r>
          </a:p>
        </p:txBody>
      </p:sp>
      <p:sp>
        <p:nvSpPr>
          <p:cNvPr id="34" name="Rounded Rectangle 33">
            <a:extLst>
              <a:ext uri="{FF2B5EF4-FFF2-40B4-BE49-F238E27FC236}">
                <a16:creationId xmlns:a16="http://schemas.microsoft.com/office/drawing/2014/main" id="{D38FAB4C-24A4-A548-8689-1F9139C34BED}"/>
              </a:ext>
            </a:extLst>
          </p:cNvPr>
          <p:cNvSpPr/>
          <p:nvPr/>
        </p:nvSpPr>
        <p:spPr>
          <a:xfrm>
            <a:off x="9955957" y="2272018"/>
            <a:ext cx="1800000" cy="272415"/>
          </a:xfrm>
          <a:prstGeom prst="roundRect">
            <a:avLst/>
          </a:prstGeom>
          <a:solidFill>
            <a:schemeClr val="accent2"/>
          </a:solidFill>
          <a:ln>
            <a:solidFill>
              <a:schemeClr val="accent2">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TURNOVER</a:t>
            </a:r>
          </a:p>
        </p:txBody>
      </p:sp>
      <p:sp>
        <p:nvSpPr>
          <p:cNvPr id="36" name="Rectangle 35">
            <a:extLst>
              <a:ext uri="{FF2B5EF4-FFF2-40B4-BE49-F238E27FC236}">
                <a16:creationId xmlns:a16="http://schemas.microsoft.com/office/drawing/2014/main" id="{91A1EA19-391F-064C-95E9-392CDF458FD1}"/>
              </a:ext>
            </a:extLst>
          </p:cNvPr>
          <p:cNvSpPr/>
          <p:nvPr/>
        </p:nvSpPr>
        <p:spPr>
          <a:xfrm>
            <a:off x="7217083" y="2901932"/>
            <a:ext cx="2519999" cy="193899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Equity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Who can build equity and how</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Tenure</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Is there an “end date” to the resident’s 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Property and Support Services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involved in the building or organizational governance and how?</a:t>
            </a:r>
          </a:p>
        </p:txBody>
      </p:sp>
      <p:sp>
        <p:nvSpPr>
          <p:cNvPr id="39" name="Rectangle 38">
            <a:extLst>
              <a:ext uri="{FF2B5EF4-FFF2-40B4-BE49-F238E27FC236}">
                <a16:creationId xmlns:a16="http://schemas.microsoft.com/office/drawing/2014/main" id="{07A4A478-58FF-5C4C-9E69-F0E8625401DB}"/>
              </a:ext>
            </a:extLst>
          </p:cNvPr>
          <p:cNvSpPr/>
          <p:nvPr/>
        </p:nvSpPr>
        <p:spPr>
          <a:xfrm>
            <a:off x="9955957" y="3028310"/>
            <a:ext cx="1800000" cy="80021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Equity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Who is entitled to the appreciation value of the property or home?</a:t>
            </a:r>
            <a:endParaRPr lang="en-US" sz="100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3DEFA428-FB09-F04A-895D-6B5C7B90B92E}"/>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5" name="Slide Number Placeholder 1">
            <a:extLst>
              <a:ext uri="{FF2B5EF4-FFF2-40B4-BE49-F238E27FC236}">
                <a16:creationId xmlns:a16="http://schemas.microsoft.com/office/drawing/2014/main" id="{BAD709E4-C050-BFC6-0E00-2570DB9D1D20}"/>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52</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A4AB3F90-8F10-4333-0DAD-47706ED644B5}"/>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592177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472437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The theme of </a:t>
            </a:r>
            <a:r>
              <a:rPr kumimoji="0" lang="en-US" sz="1100" b="1" i="0" u="none" strike="noStrike" kern="1200" cap="none" spc="0" normalizeH="0" baseline="0" noProof="0">
                <a:ln>
                  <a:noFill/>
                </a:ln>
                <a:solidFill>
                  <a:srgbClr val="000000"/>
                </a:solidFill>
                <a:effectLst/>
                <a:uLnTx/>
                <a:uFillTx/>
                <a:latin typeface="Roboto" charset="0"/>
                <a:ea typeface="Roboto" charset="0"/>
                <a:cs typeface="Roboto" charset="0"/>
              </a:rPr>
              <a:t>sense of pride and responsibility </a:t>
            </a:r>
            <a:r>
              <a:rPr lang="en-US" sz="1100">
                <a:solidFill>
                  <a:srgbClr val="000000"/>
                </a:solidFill>
                <a:latin typeface="Roboto" charset="0"/>
                <a:ea typeface="Roboto" charset="0"/>
                <a:cs typeface="Roboto" charset="0"/>
              </a:rPr>
              <a:t>showed up across several participant booklets and interviews. Participants described what it means to have a sense of pride. This includes:</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Feeling truly at home somewhere I feel proud</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Having a sense of achievement and belonging from having your own place</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Feeling like a housing dream has come true; a self-esteem boost</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Peace of mind knowing you have a place of your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Roboto" charset="0"/>
              <a:ea typeface="Roboto" charset="0"/>
              <a:cs typeface="Roboto" charset="0"/>
            </a:endParaRPr>
          </a:p>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Pride knowing it is “yours”</a:t>
            </a:r>
          </a:p>
          <a:p>
            <a:pPr marL="11113" lvl="0">
              <a:defRPr/>
            </a:pPr>
            <a:r>
              <a:rPr lang="en-US" sz="1100">
                <a:solidFill>
                  <a:srgbClr val="000000"/>
                </a:solidFill>
                <a:latin typeface="Roboto" charset="0"/>
                <a:ea typeface="Roboto" charset="0"/>
                <a:cs typeface="Roboto" charset="0"/>
              </a:rPr>
              <a:t>Many participants expressed a desire for pride in one’s home, knowing that it is “theirs”. This could show up in their ability to show their home to their loved ones and friends and say, “this is my house!”. </a:t>
            </a:r>
          </a:p>
          <a:p>
            <a:pPr marL="11113" lvl="0">
              <a:defRPr/>
            </a:pPr>
            <a:endParaRPr lang="en-US" sz="1100">
              <a:solidFill>
                <a:srgbClr val="000000"/>
              </a:solidFill>
              <a:latin typeface="Roboto" charset="0"/>
              <a:ea typeface="Roboto" charset="0"/>
              <a:cs typeface="Roboto" charset="0"/>
            </a:endParaRPr>
          </a:p>
          <a:p>
            <a:pPr marL="11113" lvl="0">
              <a:defRPr/>
            </a:pPr>
            <a:r>
              <a:rPr lang="en-US" sz="1100">
                <a:solidFill>
                  <a:srgbClr val="000000"/>
                </a:solidFill>
                <a:latin typeface="Roboto" charset="0"/>
                <a:ea typeface="Roboto" charset="0"/>
                <a:cs typeface="Roboto" charset="0"/>
              </a:rPr>
              <a:t>In addition, like paying off a car payment or student loan, paying off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debt they have in their home could create a sense of accomplishment and satisfaction of owning something.</a:t>
            </a:r>
          </a:p>
          <a:p>
            <a:pPr marL="11113" lvl="0">
              <a:defRPr/>
            </a:pPr>
            <a:endParaRPr lang="en-US" sz="1100">
              <a:solidFill>
                <a:srgbClr val="000000"/>
              </a:solidFill>
              <a:latin typeface="Roboto" panose="02000000000000000000" pitchFamily="2" charset="0"/>
              <a:ea typeface="Roboto" panose="02000000000000000000" pitchFamily="2" charset="0"/>
              <a:cs typeface="Roboto" panose="02000000000000000000" pitchFamily="2" charset="0"/>
            </a:endParaRPr>
          </a:p>
          <a:p>
            <a:pPr marL="11113" lvl="0">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One participant noted that owning a share in a building (versus your own unit) could also create a sense of pride, knowing that you have a bigger role in the building itself. This idea will be explored further in this Lab.</a:t>
            </a:r>
            <a:endParaRPr lang="en-US" sz="1100">
              <a:solidFill>
                <a:srgbClr val="000000"/>
              </a:solidFill>
              <a:latin typeface="Roboto" charset="0"/>
              <a:ea typeface="Roboto" charset="0"/>
              <a:cs typeface="Roboto" charset="0"/>
            </a:endParaRPr>
          </a:p>
        </p:txBody>
      </p:sp>
      <p:sp>
        <p:nvSpPr>
          <p:cNvPr id="12" name="Rectangle 11">
            <a:extLst>
              <a:ext uri="{FF2B5EF4-FFF2-40B4-BE49-F238E27FC236}">
                <a16:creationId xmlns:a16="http://schemas.microsoft.com/office/drawing/2014/main" id="{CC57AE0C-2711-E547-A885-B0D93B93BED5}"/>
              </a:ext>
            </a:extLst>
          </p:cNvPr>
          <p:cNvSpPr/>
          <p:nvPr/>
        </p:nvSpPr>
        <p:spPr>
          <a:xfrm>
            <a:off x="5120391" y="1564945"/>
            <a:ext cx="3286190" cy="429348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Roboto" panose="02000000000000000000" pitchFamily="2" charset="0"/>
                <a:ea typeface="Roboto" panose="02000000000000000000" pitchFamily="2" charset="0"/>
                <a:cs typeface="Roboto" panose="02000000000000000000" pitchFamily="2" charset="0"/>
              </a:rPr>
              <a:t>Participants described creating a </a:t>
            </a:r>
            <a:r>
              <a:rPr kumimoji="0" lang="en-US"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sense of pride in one’s home</a:t>
            </a:r>
            <a:r>
              <a:rPr lang="en-US" sz="1100">
                <a:latin typeface="Roboto" panose="02000000000000000000" pitchFamily="2" charset="0"/>
                <a:ea typeface="Roboto" panose="02000000000000000000" pitchFamily="2" charset="0"/>
                <a:cs typeface="Roboto" panose="02000000000000000000" pitchFamily="2" charset="0"/>
              </a:rPr>
              <a:t> by both taking responsibility for your home and having access to a good home.</a:t>
            </a:r>
            <a:endParaRPr kumimoji="0" lang="en-US"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chemeClr val="accent3"/>
                </a:solidFill>
                <a:latin typeface="Roboto" panose="02000000000000000000" pitchFamily="2" charset="0"/>
                <a:ea typeface="Roboto" panose="02000000000000000000" pitchFamily="2" charset="0"/>
                <a:cs typeface="Roboto" panose="02000000000000000000" pitchFamily="2" charset="0"/>
              </a:rPr>
              <a:t>Taking responsibility for your home</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Have to hold people who damage the building to account (pay for the damages)</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Take pictures before move-in to keep people accountable</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Security deposit could be involved</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Would want to be somewhere where people pick up garbage and keep things tidy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chemeClr val="accent3"/>
                </a:solidFill>
                <a:latin typeface="Roboto" panose="02000000000000000000" pitchFamily="2" charset="0"/>
                <a:ea typeface="Roboto" panose="02000000000000000000" pitchFamily="2" charset="0"/>
                <a:cs typeface="Roboto" panose="02000000000000000000" pitchFamily="2" charset="0"/>
              </a:rPr>
              <a:t>Living in a good home</a:t>
            </a:r>
          </a:p>
          <a:p>
            <a:pPr marL="11113" lvl="0">
              <a:defRPr/>
            </a:pPr>
            <a:r>
              <a:rPr lang="en-US" sz="1100">
                <a:latin typeface="Roboto" panose="02000000000000000000" pitchFamily="2" charset="0"/>
                <a:ea typeface="Roboto" panose="02000000000000000000" pitchFamily="2" charset="0"/>
                <a:cs typeface="Roboto" panose="02000000000000000000" pitchFamily="2" charset="0"/>
              </a:rPr>
              <a:t>Several participants noted that a sense of pride in one’s home not only comes from having some sort of ownership or ‘stake’ in the home, but living in a place that is nice, of good quality, and in a safe area. </a:t>
            </a:r>
          </a:p>
          <a:p>
            <a:pPr marL="11113" lvl="0">
              <a:defRPr/>
            </a:pPr>
            <a:endParaRPr lang="en-US" sz="1100">
              <a:latin typeface="Roboto" panose="02000000000000000000" pitchFamily="2" charset="0"/>
              <a:ea typeface="Roboto" panose="02000000000000000000" pitchFamily="2" charset="0"/>
              <a:cs typeface="Roboto" panose="02000000000000000000" pitchFamily="2" charset="0"/>
            </a:endParaRPr>
          </a:p>
          <a:p>
            <a:pPr marL="11113" lvl="0">
              <a:defRPr/>
            </a:pPr>
            <a:r>
              <a:rPr lang="en-US" sz="1100">
                <a:latin typeface="Roboto" panose="02000000000000000000" pitchFamily="2" charset="0"/>
                <a:ea typeface="Roboto" panose="02000000000000000000" pitchFamily="2" charset="0"/>
                <a:cs typeface="Roboto" panose="02000000000000000000" pitchFamily="2" charset="0"/>
              </a:rPr>
              <a:t>This theme could also include having access to in-unit amenities such as laundry and a dishwasher. </a:t>
            </a: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1420582"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6"/>
                </a:solidFill>
                <a:effectLst/>
                <a:uLnTx/>
                <a:uFillTx/>
                <a:latin typeface="Roboto Slab" pitchFamily="2" charset="0"/>
                <a:ea typeface="Roboto Slab" pitchFamily="2" charset="0"/>
                <a:cs typeface="Roboto" panose="02000000000000000000" pitchFamily="2" charset="0"/>
              </a:rPr>
              <a:t>What it Means</a:t>
            </a:r>
            <a:endParaRPr kumimoji="0" lang="en-US" sz="1400" b="1" i="0" u="none" strike="noStrike" kern="0" cap="none" spc="0" normalizeH="0" baseline="0" noProof="0">
              <a:ln>
                <a:noFill/>
              </a:ln>
              <a:solidFill>
                <a:schemeClr val="accent6"/>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2215671"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6"/>
                </a:solidFill>
                <a:effectLst/>
                <a:uLnTx/>
                <a:uFillTx/>
                <a:latin typeface="Roboto Slab" pitchFamily="2" charset="0"/>
                <a:ea typeface="Roboto Slab" pitchFamily="2" charset="0"/>
                <a:cs typeface="Roboto" panose="02000000000000000000" pitchFamily="2" charset="0"/>
              </a:rPr>
              <a:t>What it Could Look Like</a:t>
            </a:r>
            <a:endParaRPr kumimoji="0" lang="en-US" sz="1400" b="1" i="0" u="none" strike="noStrike" kern="0" cap="none" spc="0" normalizeH="0" baseline="0" noProof="0">
              <a:ln>
                <a:noFill/>
              </a:ln>
              <a:solidFill>
                <a:schemeClr val="accent6"/>
              </a:solidFill>
              <a:effectLst/>
              <a:uLnTx/>
              <a:uFillTx/>
              <a:latin typeface="Roboto Slab" pitchFamily="2" charset="0"/>
              <a:ea typeface="Roboto Slab" pitchFamily="2" charset="0"/>
              <a:cs typeface="+mn-cs"/>
            </a:endParaRPr>
          </a:p>
        </p:txBody>
      </p:sp>
      <p:sp>
        <p:nvSpPr>
          <p:cNvPr id="21" name="Rectangle 20">
            <a:extLst>
              <a:ext uri="{FF2B5EF4-FFF2-40B4-BE49-F238E27FC236}">
                <a16:creationId xmlns:a16="http://schemas.microsoft.com/office/drawing/2014/main" id="{46FA6039-F979-F642-B6B0-560EFC3D10A7}"/>
              </a:ext>
            </a:extLst>
          </p:cNvPr>
          <p:cNvSpPr/>
          <p:nvPr/>
        </p:nvSpPr>
        <p:spPr>
          <a:xfrm>
            <a:off x="8550628" y="1564945"/>
            <a:ext cx="3286190" cy="1862048"/>
          </a:xfrm>
          <a:prstGeom prst="rect">
            <a:avLst/>
          </a:prstGeom>
          <a:ln>
            <a:noFill/>
          </a:ln>
        </p:spPr>
        <p:txBody>
          <a:bodyPr wrap="square">
            <a:spAutoFit/>
          </a:bodyPr>
          <a:lstStyle/>
          <a:p>
            <a:pPr lvl="0">
              <a:spcAft>
                <a:spcPts val="600"/>
              </a:spcAft>
              <a:defRPr/>
            </a:pPr>
            <a:r>
              <a:rPr lang="en-US" sz="1100" b="1">
                <a:solidFill>
                  <a:schemeClr val="accent3"/>
                </a:solidFill>
                <a:latin typeface="Roboto" panose="02000000000000000000" pitchFamily="2" charset="0"/>
                <a:ea typeface="Roboto" panose="02000000000000000000" pitchFamily="2" charset="0"/>
                <a:cs typeface="Roboto" panose="02000000000000000000" pitchFamily="2" charset="0"/>
              </a:rPr>
              <a:t>Potential supports desired</a:t>
            </a:r>
          </a:p>
          <a:p>
            <a:pPr marL="11113" lvl="0">
              <a:defRPr/>
            </a:pPr>
            <a:r>
              <a:rPr lang="en-US" sz="1100">
                <a:latin typeface="Roboto" panose="02000000000000000000" pitchFamily="2" charset="0"/>
                <a:ea typeface="Roboto" panose="02000000000000000000" pitchFamily="2" charset="0"/>
                <a:cs typeface="Roboto" panose="02000000000000000000" pitchFamily="2" charset="0"/>
              </a:rPr>
              <a:t>We asked Blue Door and Habitat families and clients about what potential supports they may require in their journeys to homeownership. </a:t>
            </a:r>
          </a:p>
          <a:p>
            <a:pPr marL="11113" lvl="0">
              <a:defRPr/>
            </a:pPr>
            <a:endParaRPr lang="en-US" sz="1100">
              <a:latin typeface="Roboto" panose="02000000000000000000" pitchFamily="2" charset="0"/>
              <a:ea typeface="Roboto" panose="02000000000000000000" pitchFamily="2" charset="0"/>
              <a:cs typeface="Roboto" panose="02000000000000000000" pitchFamily="2" charset="0"/>
            </a:endParaRPr>
          </a:p>
          <a:p>
            <a:pPr marL="11113" lvl="0">
              <a:defRPr/>
            </a:pPr>
            <a:r>
              <a:rPr lang="en-US" sz="1100">
                <a:latin typeface="Roboto" panose="02000000000000000000" pitchFamily="2" charset="0"/>
                <a:ea typeface="Roboto" panose="02000000000000000000" pitchFamily="2" charset="0"/>
                <a:cs typeface="Roboto" panose="02000000000000000000" pitchFamily="2" charset="0"/>
              </a:rPr>
              <a:t>Participants shared that it would be helpful if courses on home maintenance were offered so people can learn how to do simple home repairs, identify and diagnose problems in their homes, and know when to call a professional.</a:t>
            </a:r>
          </a:p>
        </p:txBody>
      </p:sp>
      <p:sp>
        <p:nvSpPr>
          <p:cNvPr id="29" name="TextBox 28">
            <a:extLst>
              <a:ext uri="{FF2B5EF4-FFF2-40B4-BE49-F238E27FC236}">
                <a16:creationId xmlns:a16="http://schemas.microsoft.com/office/drawing/2014/main" id="{4AE48502-7CE7-7A4D-B45F-74833B31644F}"/>
              </a:ext>
            </a:extLst>
          </p:cNvPr>
          <p:cNvSpPr txBox="1"/>
          <p:nvPr/>
        </p:nvSpPr>
        <p:spPr>
          <a:xfrm flipH="1">
            <a:off x="11097966" y="4622154"/>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30" name="Rectangle 29">
            <a:extLst>
              <a:ext uri="{FF2B5EF4-FFF2-40B4-BE49-F238E27FC236}">
                <a16:creationId xmlns:a16="http://schemas.microsoft.com/office/drawing/2014/main" id="{63B8EAF1-C133-C449-804B-FAF5A35E6AC3}"/>
              </a:ext>
            </a:extLst>
          </p:cNvPr>
          <p:cNvSpPr/>
          <p:nvPr/>
        </p:nvSpPr>
        <p:spPr>
          <a:xfrm>
            <a:off x="8899745" y="5066554"/>
            <a:ext cx="2640971"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W</a:t>
            </a:r>
            <a:r>
              <a:rPr lang="en-US" sz="1000" err="1">
                <a:solidFill>
                  <a:srgbClr val="EF3F4E">
                    <a:lumMod val="75000"/>
                  </a:srgbClr>
                </a:solidFill>
                <a:latin typeface="Roboto Slab" pitchFamily="2" charset="0"/>
                <a:ea typeface="Roboto Slab" pitchFamily="2" charset="0"/>
                <a:cs typeface="Roboto" charset="0"/>
              </a:rPr>
              <a:t>ould</a:t>
            </a:r>
            <a:r>
              <a:rPr lang="en-US" sz="1000">
                <a:solidFill>
                  <a:srgbClr val="EF3F4E">
                    <a:lumMod val="75000"/>
                  </a:srgbClr>
                </a:solidFill>
                <a:latin typeface="Roboto Slab" pitchFamily="2" charset="0"/>
                <a:ea typeface="Roboto Slab" pitchFamily="2" charset="0"/>
                <a:cs typeface="Roboto" charset="0"/>
              </a:rPr>
              <a:t> want the place to be nice—many low-income people [like me] have lived in areas that are not well-maintained. </a:t>
            </a:r>
            <a:endPar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endParaRPr>
          </a:p>
        </p:txBody>
      </p:sp>
      <p:sp>
        <p:nvSpPr>
          <p:cNvPr id="11" name="TextBox 10">
            <a:extLst>
              <a:ext uri="{FF2B5EF4-FFF2-40B4-BE49-F238E27FC236}">
                <a16:creationId xmlns:a16="http://schemas.microsoft.com/office/drawing/2014/main" id="{582EFC48-D4C8-6F4A-932F-7B7972229CE8}"/>
              </a:ext>
            </a:extLst>
          </p:cNvPr>
          <p:cNvSpPr txBox="1"/>
          <p:nvPr/>
        </p:nvSpPr>
        <p:spPr>
          <a:xfrm>
            <a:off x="8661740" y="5625875"/>
            <a:ext cx="2878976" cy="230832"/>
          </a:xfrm>
          <a:prstGeom prst="rect">
            <a:avLst/>
          </a:prstGeom>
          <a:noFill/>
        </p:spPr>
        <p:txBody>
          <a:bodyPr wrap="square" rtlCol="0">
            <a:spAutoFit/>
          </a:bodyPr>
          <a:lstStyle/>
          <a:p>
            <a:pPr marL="133350" indent="-133350" algn="r"/>
            <a:r>
              <a:rPr lang="en-US" sz="900">
                <a:solidFill>
                  <a:schemeClr val="accent1">
                    <a:lumMod val="60000"/>
                    <a:lumOff val="40000"/>
                  </a:schemeClr>
                </a:solidFill>
                <a:latin typeface="Roboto Slab" pitchFamily="2" charset="0"/>
                <a:ea typeface="Roboto Slab" pitchFamily="2" charset="0"/>
                <a:cs typeface="Roboto" panose="02000000000000000000" pitchFamily="2" charset="0"/>
              </a:rPr>
              <a:t>—</a:t>
            </a:r>
            <a:r>
              <a:rPr lang="en-US" sz="900">
                <a:solidFill>
                  <a:schemeClr val="accent1">
                    <a:lumMod val="60000"/>
                    <a:lumOff val="40000"/>
                  </a:schemeClr>
                </a:solidFill>
                <a:latin typeface="Roboto Slab" pitchFamily="2" charset="0"/>
                <a:ea typeface="Roboto Slab" pitchFamily="2" charset="0"/>
              </a:rPr>
              <a:t> Housing Journeys Reimagined Lived Expert</a:t>
            </a:r>
          </a:p>
        </p:txBody>
      </p:sp>
      <p:sp>
        <p:nvSpPr>
          <p:cNvPr id="20" name="Rectangle 19">
            <a:extLst>
              <a:ext uri="{FF2B5EF4-FFF2-40B4-BE49-F238E27FC236}">
                <a16:creationId xmlns:a16="http://schemas.microsoft.com/office/drawing/2014/main" id="{DDA73CCB-262A-9744-9D78-EB99AECA8070}"/>
              </a:ext>
            </a:extLst>
          </p:cNvPr>
          <p:cNvSpPr/>
          <p:nvPr/>
        </p:nvSpPr>
        <p:spPr>
          <a:xfrm>
            <a:off x="717178" y="540171"/>
            <a:ext cx="3730535" cy="461665"/>
          </a:xfrm>
          <a:prstGeom prst="rect">
            <a:avLst/>
          </a:prstGeom>
          <a:solidFill>
            <a:schemeClr val="accent4">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Pride and Responsibility</a:t>
            </a:r>
          </a:p>
        </p:txBody>
      </p:sp>
      <p:sp>
        <p:nvSpPr>
          <p:cNvPr id="23" name="TextBox 22">
            <a:extLst>
              <a:ext uri="{FF2B5EF4-FFF2-40B4-BE49-F238E27FC236}">
                <a16:creationId xmlns:a16="http://schemas.microsoft.com/office/drawing/2014/main" id="{EC4E86AC-E273-E142-A015-5FD2A33449AB}"/>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3</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14" name="TextBox 13">
            <a:extLst>
              <a:ext uri="{FF2B5EF4-FFF2-40B4-BE49-F238E27FC236}">
                <a16:creationId xmlns:a16="http://schemas.microsoft.com/office/drawing/2014/main" id="{A4FDE2E7-BC12-4300-F8B6-625164274326}"/>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5" name="Slide Number Placeholder 1">
            <a:extLst>
              <a:ext uri="{FF2B5EF4-FFF2-40B4-BE49-F238E27FC236}">
                <a16:creationId xmlns:a16="http://schemas.microsoft.com/office/drawing/2014/main" id="{BDFFF3AA-856E-C4FA-DA0C-5AC9B27C92FC}"/>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53</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53D17D87-E884-0276-D353-86DCD7F2C291}"/>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1019671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41195C7-79E6-2B46-915F-62AE73F8E952}"/>
              </a:ext>
            </a:extLst>
          </p:cNvPr>
          <p:cNvSpPr/>
          <p:nvPr/>
        </p:nvSpPr>
        <p:spPr>
          <a:xfrm>
            <a:off x="9881270" y="2408225"/>
            <a:ext cx="1949371" cy="7075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D284A31-BD1B-214F-BE1F-2FAE303A8E0C}"/>
              </a:ext>
            </a:extLst>
          </p:cNvPr>
          <p:cNvSpPr/>
          <p:nvPr/>
        </p:nvSpPr>
        <p:spPr>
          <a:xfrm>
            <a:off x="5074243" y="2412277"/>
            <a:ext cx="1949371" cy="158098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4D1A19D-BAF6-1E43-B4BE-70F0C0A98FE6}"/>
              </a:ext>
            </a:extLst>
          </p:cNvPr>
          <p:cNvSpPr/>
          <p:nvPr/>
        </p:nvSpPr>
        <p:spPr>
          <a:xfrm>
            <a:off x="5148929" y="2903342"/>
            <a:ext cx="1800000" cy="96949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Affordability and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What homes can be part of the model (e.g., built form, location, etc.)?</a:t>
            </a:r>
            <a:endParaRPr lang="en-US" sz="100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C1834202-10D5-2C41-AEDB-AE0057585DCD}"/>
              </a:ext>
            </a:extLst>
          </p:cNvPr>
          <p:cNvSpPr/>
          <p:nvPr/>
        </p:nvSpPr>
        <p:spPr>
          <a:xfrm>
            <a:off x="717178" y="540171"/>
            <a:ext cx="2232000" cy="246221"/>
          </a:xfrm>
          <a:prstGeom prst="rect">
            <a:avLst/>
          </a:prstGeom>
          <a:noFill/>
          <a:ln>
            <a:solidFill>
              <a:schemeClr val="accent4">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lumMod val="60000"/>
                    <a:lumOff val="40000"/>
                  </a:schemeClr>
                </a:solidFill>
                <a:effectLst/>
                <a:uLnTx/>
                <a:uFillTx/>
                <a:latin typeface="Roboto Slab" pitchFamily="2" charset="0"/>
                <a:ea typeface="Roboto Slab" pitchFamily="2" charset="0"/>
                <a:cs typeface="Roboto Condensed" charset="0"/>
              </a:rPr>
              <a:t>Sense of Pride and Responsibility</a:t>
            </a: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312457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Departure Points for a New Model</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19" name="Oval 18">
            <a:extLst>
              <a:ext uri="{FF2B5EF4-FFF2-40B4-BE49-F238E27FC236}">
                <a16:creationId xmlns:a16="http://schemas.microsoft.com/office/drawing/2014/main" id="{2F407501-63F4-9C4B-94E6-7357C1C88101}"/>
              </a:ext>
            </a:extLst>
          </p:cNvPr>
          <p:cNvSpPr/>
          <p:nvPr/>
        </p:nvSpPr>
        <p:spPr>
          <a:xfrm>
            <a:off x="2254106" y="4363551"/>
            <a:ext cx="1666461" cy="1013446"/>
          </a:xfrm>
          <a:custGeom>
            <a:avLst/>
            <a:gdLst>
              <a:gd name="connsiteX0" fmla="*/ 0 w 1666461"/>
              <a:gd name="connsiteY0" fmla="*/ 506723 h 1013446"/>
              <a:gd name="connsiteX1" fmla="*/ 833231 w 1666461"/>
              <a:gd name="connsiteY1" fmla="*/ 0 h 1013446"/>
              <a:gd name="connsiteX2" fmla="*/ 1666462 w 1666461"/>
              <a:gd name="connsiteY2" fmla="*/ 506723 h 1013446"/>
              <a:gd name="connsiteX3" fmla="*/ 833231 w 1666461"/>
              <a:gd name="connsiteY3" fmla="*/ 1013446 h 1013446"/>
              <a:gd name="connsiteX4" fmla="*/ 0 w 1666461"/>
              <a:gd name="connsiteY4" fmla="*/ 506723 h 101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61" h="1013446" fill="none" extrusionOk="0">
                <a:moveTo>
                  <a:pt x="0" y="506723"/>
                </a:moveTo>
                <a:cubicBezTo>
                  <a:pt x="61043" y="234110"/>
                  <a:pt x="386393" y="-27459"/>
                  <a:pt x="833231" y="0"/>
                </a:cubicBezTo>
                <a:cubicBezTo>
                  <a:pt x="1279081" y="-2195"/>
                  <a:pt x="1650934" y="241488"/>
                  <a:pt x="1666462" y="506723"/>
                </a:cubicBezTo>
                <a:cubicBezTo>
                  <a:pt x="1660269" y="727520"/>
                  <a:pt x="1265591" y="1052109"/>
                  <a:pt x="833231" y="1013446"/>
                </a:cubicBezTo>
                <a:cubicBezTo>
                  <a:pt x="403244" y="1030350"/>
                  <a:pt x="66590" y="802589"/>
                  <a:pt x="0" y="506723"/>
                </a:cubicBezTo>
                <a:close/>
              </a:path>
              <a:path w="1666461" h="1013446" stroke="0" extrusionOk="0">
                <a:moveTo>
                  <a:pt x="0" y="506723"/>
                </a:moveTo>
                <a:cubicBezTo>
                  <a:pt x="-76757" y="179523"/>
                  <a:pt x="343912" y="10936"/>
                  <a:pt x="833231" y="0"/>
                </a:cubicBezTo>
                <a:cubicBezTo>
                  <a:pt x="1314484" y="4436"/>
                  <a:pt x="1637772" y="227780"/>
                  <a:pt x="1666462" y="506723"/>
                </a:cubicBezTo>
                <a:cubicBezTo>
                  <a:pt x="1604768" y="846825"/>
                  <a:pt x="1290376" y="1030226"/>
                  <a:pt x="833231" y="1013446"/>
                </a:cubicBezTo>
                <a:cubicBezTo>
                  <a:pt x="336807" y="993616"/>
                  <a:pt x="39470" y="805437"/>
                  <a:pt x="0" y="506723"/>
                </a:cubicBezTo>
                <a:close/>
              </a:path>
            </a:pathLst>
          </a:custGeom>
          <a:solidFill>
            <a:srgbClr val="FCD9DC">
              <a:alpha val="74510"/>
            </a:srgbClr>
          </a:solidFill>
          <a:ln w="6350">
            <a:solidFill>
              <a:schemeClr val="accent1">
                <a:lumMod val="75000"/>
              </a:schemeClr>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Callout 19">
            <a:extLst>
              <a:ext uri="{FF2B5EF4-FFF2-40B4-BE49-F238E27FC236}">
                <a16:creationId xmlns:a16="http://schemas.microsoft.com/office/drawing/2014/main" id="{70649BAA-6F2F-9444-847A-C7777B2700C0}"/>
              </a:ext>
            </a:extLst>
          </p:cNvPr>
          <p:cNvSpPr/>
          <p:nvPr/>
        </p:nvSpPr>
        <p:spPr>
          <a:xfrm rot="20307025" flipH="1">
            <a:off x="1855556" y="4290425"/>
            <a:ext cx="435479" cy="384577"/>
          </a:xfrm>
          <a:custGeom>
            <a:avLst/>
            <a:gdLst>
              <a:gd name="connsiteX0" fmla="*/ 127016 w 435479"/>
              <a:gd name="connsiteY0" fmla="*/ 432649 h 384577"/>
              <a:gd name="connsiteX1" fmla="*/ 110736 w 435479"/>
              <a:gd name="connsiteY1" fmla="*/ 359756 h 384577"/>
              <a:gd name="connsiteX2" fmla="*/ 28199 w 435479"/>
              <a:gd name="connsiteY2" fmla="*/ 97647 h 384577"/>
              <a:gd name="connsiteX3" fmla="*/ 285979 w 435479"/>
              <a:gd name="connsiteY3" fmla="*/ 9687 h 384577"/>
              <a:gd name="connsiteX4" fmla="*/ 426765 w 435479"/>
              <a:gd name="connsiteY4" fmla="*/ 246145 h 384577"/>
              <a:gd name="connsiteX5" fmla="*/ 189565 w 435479"/>
              <a:gd name="connsiteY5" fmla="*/ 382961 h 384577"/>
              <a:gd name="connsiteX6" fmla="*/ 127016 w 435479"/>
              <a:gd name="connsiteY6" fmla="*/ 432649 h 3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79" h="384577" fill="none" extrusionOk="0">
                <a:moveTo>
                  <a:pt x="127016" y="432649"/>
                </a:moveTo>
                <a:cubicBezTo>
                  <a:pt x="117704" y="407081"/>
                  <a:pt x="113998" y="389607"/>
                  <a:pt x="110736" y="359756"/>
                </a:cubicBezTo>
                <a:cubicBezTo>
                  <a:pt x="6544" y="316061"/>
                  <a:pt x="-46579" y="191510"/>
                  <a:pt x="28199" y="97647"/>
                </a:cubicBezTo>
                <a:cubicBezTo>
                  <a:pt x="74987" y="2168"/>
                  <a:pt x="188634" y="-951"/>
                  <a:pt x="285979" y="9687"/>
                </a:cubicBezTo>
                <a:cubicBezTo>
                  <a:pt x="408820" y="26182"/>
                  <a:pt x="454178" y="146233"/>
                  <a:pt x="426765" y="246145"/>
                </a:cubicBezTo>
                <a:cubicBezTo>
                  <a:pt x="395372" y="322884"/>
                  <a:pt x="293034" y="396687"/>
                  <a:pt x="189565" y="382961"/>
                </a:cubicBezTo>
                <a:cubicBezTo>
                  <a:pt x="176293" y="392983"/>
                  <a:pt x="148206" y="420334"/>
                  <a:pt x="127016" y="432649"/>
                </a:cubicBezTo>
                <a:close/>
              </a:path>
              <a:path w="435479" h="384577" stroke="0" extrusionOk="0">
                <a:moveTo>
                  <a:pt x="127016" y="432649"/>
                </a:moveTo>
                <a:cubicBezTo>
                  <a:pt x="122775" y="410703"/>
                  <a:pt x="112351" y="381615"/>
                  <a:pt x="110736" y="359756"/>
                </a:cubicBezTo>
                <a:cubicBezTo>
                  <a:pt x="25081" y="294053"/>
                  <a:pt x="-31097" y="181246"/>
                  <a:pt x="28199" y="97647"/>
                </a:cubicBezTo>
                <a:cubicBezTo>
                  <a:pt x="82221" y="14645"/>
                  <a:pt x="166977" y="-12036"/>
                  <a:pt x="285979" y="9687"/>
                </a:cubicBezTo>
                <a:cubicBezTo>
                  <a:pt x="383520" y="52509"/>
                  <a:pt x="453892" y="145186"/>
                  <a:pt x="426765" y="246145"/>
                </a:cubicBezTo>
                <a:cubicBezTo>
                  <a:pt x="402235" y="350268"/>
                  <a:pt x="303657" y="383843"/>
                  <a:pt x="189565" y="382961"/>
                </a:cubicBezTo>
                <a:cubicBezTo>
                  <a:pt x="174156" y="398815"/>
                  <a:pt x="144188" y="418308"/>
                  <a:pt x="127016" y="432649"/>
                </a:cubicBezTo>
                <a:close/>
              </a:path>
            </a:pathLst>
          </a:custGeom>
          <a:solidFill>
            <a:schemeClr val="accent1">
              <a:lumMod val="40000"/>
              <a:lumOff val="60000"/>
            </a:schemeClr>
          </a:solidFill>
          <a:ln w="6350">
            <a:solidFill>
              <a:schemeClr val="accent1">
                <a:lumMod val="75000"/>
              </a:schemeClr>
            </a:solidFill>
            <a:extLst>
              <a:ext uri="{C807C97D-BFC1-408E-A445-0C87EB9F89A2}">
                <ask:lineSketchStyleProps xmlns:ask="http://schemas.microsoft.com/office/drawing/2018/sketchyshapes" sd="2425601036">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918D19F-782F-8A4B-B8AA-9CA9F8030F30}"/>
              </a:ext>
            </a:extLst>
          </p:cNvPr>
          <p:cNvSpPr txBox="1"/>
          <p:nvPr/>
        </p:nvSpPr>
        <p:spPr>
          <a:xfrm>
            <a:off x="1825424" y="4244858"/>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bg1"/>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22" name="Rectangle 21">
            <a:extLst>
              <a:ext uri="{FF2B5EF4-FFF2-40B4-BE49-F238E27FC236}">
                <a16:creationId xmlns:a16="http://schemas.microsoft.com/office/drawing/2014/main" id="{3367DB71-8B86-D646-A8C1-9B0A9C597BB4}"/>
              </a:ext>
            </a:extLst>
          </p:cNvPr>
          <p:cNvSpPr/>
          <p:nvPr/>
        </p:nvSpPr>
        <p:spPr>
          <a:xfrm>
            <a:off x="2380706" y="4615250"/>
            <a:ext cx="1539861" cy="553998"/>
          </a:xfrm>
          <a:prstGeom prst="rect">
            <a:avLst/>
          </a:prstGeom>
        </p:spPr>
        <p:txBody>
          <a:bodyPr wrap="square">
            <a:spAutoFit/>
          </a:bodyPr>
          <a:lstStyle/>
          <a:p>
            <a:pPr lvl="0">
              <a:defRPr/>
            </a:pPr>
            <a:r>
              <a:rPr lang="en-US" sz="1000">
                <a:solidFill>
                  <a:srgbClr val="EF3F4E">
                    <a:lumMod val="75000"/>
                  </a:srgbClr>
                </a:solidFill>
                <a:latin typeface="Roboto Slab" pitchFamily="2" charset="0"/>
                <a:ea typeface="Roboto Slab" pitchFamily="2" charset="0"/>
                <a:cs typeface="Roboto" charset="0"/>
              </a:rPr>
              <a:t>Living in subsidized housing, it never felt like our “own” home.</a:t>
            </a:r>
          </a:p>
        </p:txBody>
      </p:sp>
      <p:sp>
        <p:nvSpPr>
          <p:cNvPr id="23" name="TextBox 22">
            <a:extLst>
              <a:ext uri="{FF2B5EF4-FFF2-40B4-BE49-F238E27FC236}">
                <a16:creationId xmlns:a16="http://schemas.microsoft.com/office/drawing/2014/main" id="{6BBC0F6D-E0F2-7B42-9F12-33393834A256}"/>
              </a:ext>
            </a:extLst>
          </p:cNvPr>
          <p:cNvSpPr txBox="1"/>
          <p:nvPr/>
        </p:nvSpPr>
        <p:spPr>
          <a:xfrm>
            <a:off x="1280659" y="5516659"/>
            <a:ext cx="2878976" cy="230832"/>
          </a:xfrm>
          <a:prstGeom prst="rect">
            <a:avLst/>
          </a:prstGeom>
          <a:noFill/>
        </p:spPr>
        <p:txBody>
          <a:bodyPr wrap="square" rtlCol="0">
            <a:spAutoFit/>
          </a:bodyPr>
          <a:lstStyle/>
          <a:p>
            <a:pPr marL="133350" indent="-133350" algn="r"/>
            <a:r>
              <a:rPr lang="en-US" sz="900">
                <a:solidFill>
                  <a:schemeClr val="accent1">
                    <a:lumMod val="60000"/>
                    <a:lumOff val="40000"/>
                  </a:schemeClr>
                </a:solidFill>
                <a:latin typeface="Roboto Slab" pitchFamily="2" charset="0"/>
                <a:ea typeface="Roboto Slab" pitchFamily="2" charset="0"/>
                <a:cs typeface="Roboto" panose="02000000000000000000" pitchFamily="2" charset="0"/>
              </a:rPr>
              <a:t>—</a:t>
            </a:r>
            <a:r>
              <a:rPr lang="en-US" sz="900">
                <a:solidFill>
                  <a:schemeClr val="accent1">
                    <a:lumMod val="60000"/>
                    <a:lumOff val="40000"/>
                  </a:schemeClr>
                </a:solidFill>
                <a:latin typeface="Roboto Slab" pitchFamily="2" charset="0"/>
                <a:ea typeface="Roboto Slab" pitchFamily="2" charset="0"/>
              </a:rPr>
              <a:t> Housing Journeys Reimagined Lived Expert</a:t>
            </a:r>
          </a:p>
        </p:txBody>
      </p:sp>
      <p:sp>
        <p:nvSpPr>
          <p:cNvPr id="24" name="TextBox 23">
            <a:extLst>
              <a:ext uri="{FF2B5EF4-FFF2-40B4-BE49-F238E27FC236}">
                <a16:creationId xmlns:a16="http://schemas.microsoft.com/office/drawing/2014/main" id="{4F7D389E-9DDF-FB4B-B457-763ECD7D1CB3}"/>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3</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25" name="Rectangle 24">
            <a:extLst>
              <a:ext uri="{FF2B5EF4-FFF2-40B4-BE49-F238E27FC236}">
                <a16:creationId xmlns:a16="http://schemas.microsoft.com/office/drawing/2014/main" id="{A9886BA7-0246-1445-94AC-8EA4E62C7470}"/>
              </a:ext>
            </a:extLst>
          </p:cNvPr>
          <p:cNvSpPr/>
          <p:nvPr/>
        </p:nvSpPr>
        <p:spPr>
          <a:xfrm>
            <a:off x="7098300" y="2408225"/>
            <a:ext cx="2708285" cy="2337396"/>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CBE40D-A041-7049-9F1C-19A1FC32508D}"/>
              </a:ext>
            </a:extLst>
          </p:cNvPr>
          <p:cNvSpPr/>
          <p:nvPr/>
        </p:nvSpPr>
        <p:spPr>
          <a:xfrm>
            <a:off x="5120391" y="1564945"/>
            <a:ext cx="6635566" cy="43088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graphic provides some departure points for creating a new model that provides the residents with a </a:t>
            </a: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sense of pride and responsibility</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9" name="Rounded Rectangle 28">
            <a:extLst>
              <a:ext uri="{FF2B5EF4-FFF2-40B4-BE49-F238E27FC236}">
                <a16:creationId xmlns:a16="http://schemas.microsoft.com/office/drawing/2014/main" id="{1D211EEC-84C8-A444-9D73-70B8D31CC5D1}"/>
              </a:ext>
            </a:extLst>
          </p:cNvPr>
          <p:cNvSpPr/>
          <p:nvPr/>
        </p:nvSpPr>
        <p:spPr>
          <a:xfrm>
            <a:off x="5148930" y="2585637"/>
            <a:ext cx="180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created</a:t>
            </a:r>
          </a:p>
        </p:txBody>
      </p:sp>
      <p:sp>
        <p:nvSpPr>
          <p:cNvPr id="30" name="Rounded Rectangle 29">
            <a:extLst>
              <a:ext uri="{FF2B5EF4-FFF2-40B4-BE49-F238E27FC236}">
                <a16:creationId xmlns:a16="http://schemas.microsoft.com/office/drawing/2014/main" id="{85839574-DBC6-FB4D-9138-8E9DB9798C9B}"/>
              </a:ext>
            </a:extLst>
          </p:cNvPr>
          <p:cNvSpPr/>
          <p:nvPr/>
        </p:nvSpPr>
        <p:spPr>
          <a:xfrm>
            <a:off x="7192443" y="2585637"/>
            <a:ext cx="252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run</a:t>
            </a:r>
          </a:p>
        </p:txBody>
      </p:sp>
      <p:sp>
        <p:nvSpPr>
          <p:cNvPr id="31" name="Rounded Rectangle 30">
            <a:extLst>
              <a:ext uri="{FF2B5EF4-FFF2-40B4-BE49-F238E27FC236}">
                <a16:creationId xmlns:a16="http://schemas.microsoft.com/office/drawing/2014/main" id="{90D94E9C-775E-6D47-A301-6DA12FA0EF01}"/>
              </a:ext>
            </a:extLst>
          </p:cNvPr>
          <p:cNvSpPr/>
          <p:nvPr/>
        </p:nvSpPr>
        <p:spPr>
          <a:xfrm>
            <a:off x="9955956" y="2585636"/>
            <a:ext cx="1800001" cy="442674"/>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turned over to the next resident</a:t>
            </a:r>
          </a:p>
        </p:txBody>
      </p:sp>
      <p:sp>
        <p:nvSpPr>
          <p:cNvPr id="32" name="Rounded Rectangle 31">
            <a:extLst>
              <a:ext uri="{FF2B5EF4-FFF2-40B4-BE49-F238E27FC236}">
                <a16:creationId xmlns:a16="http://schemas.microsoft.com/office/drawing/2014/main" id="{AD8D76CD-C03F-134E-84CE-A59F521B041C}"/>
              </a:ext>
            </a:extLst>
          </p:cNvPr>
          <p:cNvSpPr/>
          <p:nvPr/>
        </p:nvSpPr>
        <p:spPr>
          <a:xfrm>
            <a:off x="5148929" y="2267758"/>
            <a:ext cx="1800000" cy="272415"/>
          </a:xfrm>
          <a:prstGeom prst="roundRect">
            <a:avLst/>
          </a:prstGeom>
          <a:solidFill>
            <a:schemeClr val="accent3"/>
          </a:solidFill>
          <a:ln>
            <a:solidFill>
              <a:schemeClr val="accent3">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CREATION</a:t>
            </a:r>
          </a:p>
        </p:txBody>
      </p:sp>
      <p:sp>
        <p:nvSpPr>
          <p:cNvPr id="33" name="Rounded Rectangle 32">
            <a:extLst>
              <a:ext uri="{FF2B5EF4-FFF2-40B4-BE49-F238E27FC236}">
                <a16:creationId xmlns:a16="http://schemas.microsoft.com/office/drawing/2014/main" id="{F56FCF1F-570E-9A49-BDA1-A6D57DB1B93B}"/>
              </a:ext>
            </a:extLst>
          </p:cNvPr>
          <p:cNvSpPr/>
          <p:nvPr/>
        </p:nvSpPr>
        <p:spPr>
          <a:xfrm>
            <a:off x="7192443" y="2267932"/>
            <a:ext cx="2520000" cy="272415"/>
          </a:xfrm>
          <a:prstGeom prst="roundRect">
            <a:avLst/>
          </a:prstGeom>
          <a:solidFill>
            <a:schemeClr val="accent4"/>
          </a:solidFill>
          <a:ln>
            <a:solidFill>
              <a:schemeClr val="accent4">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OPERATION</a:t>
            </a:r>
          </a:p>
        </p:txBody>
      </p:sp>
      <p:sp>
        <p:nvSpPr>
          <p:cNvPr id="34" name="Rounded Rectangle 33">
            <a:extLst>
              <a:ext uri="{FF2B5EF4-FFF2-40B4-BE49-F238E27FC236}">
                <a16:creationId xmlns:a16="http://schemas.microsoft.com/office/drawing/2014/main" id="{D38FAB4C-24A4-A548-8689-1F9139C34BED}"/>
              </a:ext>
            </a:extLst>
          </p:cNvPr>
          <p:cNvSpPr/>
          <p:nvPr/>
        </p:nvSpPr>
        <p:spPr>
          <a:xfrm>
            <a:off x="9955957" y="2272018"/>
            <a:ext cx="1800000" cy="272415"/>
          </a:xfrm>
          <a:prstGeom prst="roundRect">
            <a:avLst/>
          </a:prstGeom>
          <a:solidFill>
            <a:schemeClr val="accent2"/>
          </a:solidFill>
          <a:ln>
            <a:solidFill>
              <a:schemeClr val="accent2">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TURNOVER</a:t>
            </a:r>
          </a:p>
        </p:txBody>
      </p:sp>
      <p:sp>
        <p:nvSpPr>
          <p:cNvPr id="36" name="Rectangle 35">
            <a:extLst>
              <a:ext uri="{FF2B5EF4-FFF2-40B4-BE49-F238E27FC236}">
                <a16:creationId xmlns:a16="http://schemas.microsoft.com/office/drawing/2014/main" id="{91A1EA19-391F-064C-95E9-392CDF458FD1}"/>
              </a:ext>
            </a:extLst>
          </p:cNvPr>
          <p:cNvSpPr/>
          <p:nvPr/>
        </p:nvSpPr>
        <p:spPr>
          <a:xfrm>
            <a:off x="7192444" y="2912267"/>
            <a:ext cx="2519999" cy="1677382"/>
          </a:xfrm>
          <a:prstGeom prst="rect">
            <a:avLst/>
          </a:prstGeom>
          <a:ln>
            <a:noFill/>
          </a:ln>
        </p:spPr>
        <p:txBody>
          <a:bodyPr wrap="square">
            <a:spAutoFit/>
          </a:bodyPr>
          <a:lstStyle/>
          <a:p>
            <a:pPr>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How would you describe the 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solidFill>
                <a:srgbClr val="000000"/>
              </a:solidFill>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Property and Support Services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responsible for maintenance?</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How is the property management oversight positioned to residents?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involved in building or organizational governance?</a:t>
            </a:r>
          </a:p>
        </p:txBody>
      </p:sp>
      <p:sp>
        <p:nvSpPr>
          <p:cNvPr id="43" name="Rectangle 42">
            <a:extLst>
              <a:ext uri="{FF2B5EF4-FFF2-40B4-BE49-F238E27FC236}">
                <a16:creationId xmlns:a16="http://schemas.microsoft.com/office/drawing/2014/main" id="{DDF727BF-99E4-4847-986D-A5F15C451C58}"/>
              </a:ext>
            </a:extLst>
          </p:cNvPr>
          <p:cNvSpPr/>
          <p:nvPr/>
        </p:nvSpPr>
        <p:spPr>
          <a:xfrm>
            <a:off x="2178602" y="3004735"/>
            <a:ext cx="1768572"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rPr>
              <a:t>Owning would mean grounding, freedom, and pride of ownership.</a:t>
            </a:r>
          </a:p>
        </p:txBody>
      </p:sp>
      <p:sp>
        <p:nvSpPr>
          <p:cNvPr id="44" name="Rectangle 43">
            <a:extLst>
              <a:ext uri="{FF2B5EF4-FFF2-40B4-BE49-F238E27FC236}">
                <a16:creationId xmlns:a16="http://schemas.microsoft.com/office/drawing/2014/main" id="{0526B705-3FCE-1041-A350-D74C5C44A681}"/>
              </a:ext>
            </a:extLst>
          </p:cNvPr>
          <p:cNvSpPr/>
          <p:nvPr/>
        </p:nvSpPr>
        <p:spPr>
          <a:xfrm>
            <a:off x="677891" y="2162877"/>
            <a:ext cx="206886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EF3F4E">
                    <a:lumMod val="75000"/>
                  </a:srgbClr>
                </a:solidFill>
                <a:latin typeface="Roboto Slab" pitchFamily="2" charset="0"/>
                <a:ea typeface="Roboto Slab" pitchFamily="2" charset="0"/>
                <a:cs typeface="Roboto" charset="0"/>
              </a:rPr>
              <a:t>When you know others who own homes, you ask yourself, “Why can’t I? Am I lesser?”</a:t>
            </a:r>
            <a:endParaRPr kumimoji="0" lang="en-US" sz="1000" b="0" i="0" u="none" strike="noStrike" kern="1200" cap="none" spc="0" normalizeH="0" baseline="0" noProof="0">
              <a:ln>
                <a:noFill/>
              </a:ln>
              <a:solidFill>
                <a:srgbClr val="EF3F4E">
                  <a:lumMod val="75000"/>
                </a:srgbClr>
              </a:solidFill>
              <a:effectLst/>
              <a:uLnTx/>
              <a:uFillTx/>
              <a:latin typeface="Roboto Slab" pitchFamily="2" charset="0"/>
              <a:ea typeface="Roboto Slab" pitchFamily="2" charset="0"/>
              <a:cs typeface="Roboto" charset="0"/>
            </a:endParaRPr>
          </a:p>
        </p:txBody>
      </p:sp>
      <p:sp>
        <p:nvSpPr>
          <p:cNvPr id="45" name="TextBox 44">
            <a:extLst>
              <a:ext uri="{FF2B5EF4-FFF2-40B4-BE49-F238E27FC236}">
                <a16:creationId xmlns:a16="http://schemas.microsoft.com/office/drawing/2014/main" id="{8E7EFCEF-4628-034D-96F1-A34BB298636C}"/>
              </a:ext>
            </a:extLst>
          </p:cNvPr>
          <p:cNvSpPr txBox="1"/>
          <p:nvPr/>
        </p:nvSpPr>
        <p:spPr>
          <a:xfrm flipH="1">
            <a:off x="3947174" y="2819566"/>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46" name="TextBox 45">
            <a:extLst>
              <a:ext uri="{FF2B5EF4-FFF2-40B4-BE49-F238E27FC236}">
                <a16:creationId xmlns:a16="http://schemas.microsoft.com/office/drawing/2014/main" id="{94D73D81-F821-C941-80BB-00919ED59596}"/>
              </a:ext>
            </a:extLst>
          </p:cNvPr>
          <p:cNvSpPr txBox="1"/>
          <p:nvPr/>
        </p:nvSpPr>
        <p:spPr>
          <a:xfrm flipH="1">
            <a:off x="603205" y="1695926"/>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
        <p:nvSpPr>
          <p:cNvPr id="37" name="TextBox 36">
            <a:extLst>
              <a:ext uri="{FF2B5EF4-FFF2-40B4-BE49-F238E27FC236}">
                <a16:creationId xmlns:a16="http://schemas.microsoft.com/office/drawing/2014/main" id="{2177A6E4-CA2C-12BA-7A9F-B65215B7798B}"/>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38" name="Slide Number Placeholder 1">
            <a:extLst>
              <a:ext uri="{FF2B5EF4-FFF2-40B4-BE49-F238E27FC236}">
                <a16:creationId xmlns:a16="http://schemas.microsoft.com/office/drawing/2014/main" id="{CD91C7D7-3F24-98B0-E5FA-B12B35A6D992}"/>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54</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9" name="TextBox 38">
            <a:extLst>
              <a:ext uri="{FF2B5EF4-FFF2-40B4-BE49-F238E27FC236}">
                <a16:creationId xmlns:a16="http://schemas.microsoft.com/office/drawing/2014/main" id="{AE1DAE94-497E-ACB9-23EE-AA91ACC08B59}"/>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450637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383951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charset="0"/>
                <a:ea typeface="Roboto" charset="0"/>
                <a:cs typeface="Roboto" charset="0"/>
              </a:rPr>
              <a:t>Having </a:t>
            </a:r>
            <a:r>
              <a:rPr lang="en-US" sz="1100" b="1">
                <a:solidFill>
                  <a:srgbClr val="000000"/>
                </a:solidFill>
                <a:latin typeface="Roboto" charset="0"/>
                <a:ea typeface="Roboto" charset="0"/>
                <a:cs typeface="Roboto" charset="0"/>
              </a:rPr>
              <a:t>control and agency </a:t>
            </a:r>
            <a:r>
              <a:rPr lang="en-US" sz="1100">
                <a:solidFill>
                  <a:srgbClr val="000000"/>
                </a:solidFill>
                <a:latin typeface="Roboto" charset="0"/>
                <a:ea typeface="Roboto" charset="0"/>
                <a:cs typeface="Roboto" charset="0"/>
              </a:rPr>
              <a:t>over one’s place was a recurring theme and criteria for success in the Lab research to date. Participants described this notion in the following ways:</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It is important to have freedom and “say” over your home</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Control and agency could come in the form of being allowed to bring your own furniture, decorate a home the way you like, and make other changes to “make it feel like home” without permission</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Being allowed to have pets</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Being able to make your own food</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Knowing that your friends or family can come and go without restrictions or stay with you in your home</a:t>
            </a:r>
          </a:p>
          <a:p>
            <a:pPr marL="11113" marR="0" lvl="0" algn="l" defTabSz="914400" rtl="0" eaLnBrk="1" fontAlgn="auto" latinLnBrk="0" hangingPunct="1">
              <a:lnSpc>
                <a:spcPct val="100000"/>
              </a:lnSpc>
              <a:spcAft>
                <a:spcPts val="0"/>
              </a:spcAft>
              <a:buClrTx/>
              <a:buSzTx/>
              <a:defRPr/>
            </a:pPr>
            <a:endParaRPr lang="en-US" sz="1100">
              <a:solidFill>
                <a:srgbClr val="000000"/>
              </a:solidFill>
              <a:latin typeface="Roboto" charset="0"/>
              <a:ea typeface="Roboto" charset="0"/>
              <a:cs typeface="Roboto" charset="0"/>
            </a:endParaRPr>
          </a:p>
          <a:p>
            <a:pPr marL="11113" marR="0" lvl="0" algn="l" defTabSz="914400" rtl="0" eaLnBrk="1" fontAlgn="auto" latinLnBrk="0" hangingPunct="1">
              <a:lnSpc>
                <a:spcPct val="100000"/>
              </a:lnSpc>
              <a:spcAft>
                <a:spcPts val="0"/>
              </a:spcAft>
              <a:buClrTx/>
              <a:buSzTx/>
              <a:defRPr/>
            </a:pPr>
            <a:r>
              <a:rPr lang="en-US" sz="1100">
                <a:solidFill>
                  <a:srgbClr val="000000"/>
                </a:solidFill>
                <a:latin typeface="Roboto" charset="0"/>
                <a:ea typeface="Roboto" charset="0"/>
                <a:cs typeface="Roboto" charset="0"/>
              </a:rPr>
              <a:t>Similar to the theme of </a:t>
            </a:r>
            <a:r>
              <a:rPr lang="en-US" sz="1100" b="1">
                <a:solidFill>
                  <a:srgbClr val="000000"/>
                </a:solidFill>
                <a:latin typeface="Roboto" charset="0"/>
                <a:ea typeface="Roboto" charset="0"/>
                <a:cs typeface="Roboto" charset="0"/>
              </a:rPr>
              <a:t>permanence and stability</a:t>
            </a:r>
            <a:r>
              <a:rPr lang="en-US" sz="1100">
                <a:solidFill>
                  <a:srgbClr val="000000"/>
                </a:solidFill>
                <a:latin typeface="Roboto" charset="0"/>
                <a:ea typeface="Roboto" charset="0"/>
                <a:cs typeface="Roboto" charset="0"/>
              </a:rPr>
              <a:t>, this success criteria means feeling a sense of control over one’s tenure. This could come in the form of knowing that your landlord cannot evict you by selling their unit or taking it over for personal use. Having control and agency in this situation means being able to decide how long you want to stay in one place.</a:t>
            </a:r>
          </a:p>
        </p:txBody>
      </p:sp>
      <p:sp>
        <p:nvSpPr>
          <p:cNvPr id="12" name="Rectangle 11">
            <a:extLst>
              <a:ext uri="{FF2B5EF4-FFF2-40B4-BE49-F238E27FC236}">
                <a16:creationId xmlns:a16="http://schemas.microsoft.com/office/drawing/2014/main" id="{CC57AE0C-2711-E547-A885-B0D93B93BED5}"/>
              </a:ext>
            </a:extLst>
          </p:cNvPr>
          <p:cNvSpPr/>
          <p:nvPr/>
        </p:nvSpPr>
        <p:spPr>
          <a:xfrm>
            <a:off x="5120391" y="1564945"/>
            <a:ext cx="3286190" cy="4555093"/>
          </a:xfrm>
          <a:prstGeom prst="rect">
            <a:avLst/>
          </a:prstGeom>
          <a:ln>
            <a:noFill/>
          </a:ln>
        </p:spPr>
        <p:txBody>
          <a:bodyPr wrap="square">
            <a:spAutoFit/>
          </a:bodyPr>
          <a:lstStyle/>
          <a:p>
            <a:pPr lvl="0">
              <a:defRPr/>
            </a:pPr>
            <a:r>
              <a:rPr lang="en-US" sz="1100">
                <a:latin typeface="Roboto" panose="02000000000000000000" pitchFamily="2" charset="0"/>
                <a:ea typeface="Roboto" panose="02000000000000000000" pitchFamily="2" charset="0"/>
                <a:cs typeface="Roboto" panose="02000000000000000000" pitchFamily="2" charset="0"/>
              </a:rPr>
              <a:t>Participants described a feeling of control and agency by describing what the management, supervision, and general oversight of the home could look and feel like.</a:t>
            </a:r>
          </a:p>
          <a:p>
            <a:pPr marR="0" lvl="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chemeClr val="accent3"/>
                </a:solidFill>
                <a:latin typeface="Roboto" panose="02000000000000000000" pitchFamily="2" charset="0"/>
                <a:ea typeface="Roboto" panose="02000000000000000000" pitchFamily="2" charset="0"/>
                <a:cs typeface="Roboto" panose="02000000000000000000" pitchFamily="2" charset="0"/>
              </a:rPr>
              <a:t>Management and supervision</a:t>
            </a:r>
          </a:p>
          <a:p>
            <a:pPr marL="11113" lvl="0">
              <a:spcBef>
                <a:spcPts val="300"/>
              </a:spcBef>
              <a:defRPr/>
            </a:pPr>
            <a:r>
              <a:rPr lang="en-US" sz="1100">
                <a:latin typeface="Roboto" charset="0"/>
                <a:ea typeface="Roboto" charset="0"/>
                <a:cs typeface="Roboto" charset="0"/>
              </a:rPr>
              <a:t>The approach to property management, inspections, and other forms of building supervision could create or inhibit a sense of control and agency in one’s home. Participants shared the following considerations: </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A home would not feel like it is mine if someone was checking in frequently</a:t>
            </a:r>
          </a:p>
          <a:p>
            <a:pPr marL="271463" lvl="0" indent="-166688">
              <a:spcBef>
                <a:spcPts val="300"/>
              </a:spcBef>
              <a:buFont typeface="Arial" panose="020B0604020202020204" pitchFamily="34" charset="0"/>
              <a:buChar char="•"/>
              <a:defRPr/>
            </a:pPr>
            <a:r>
              <a:rPr lang="en-US" sz="1100">
                <a:latin typeface="Roboto" charset="0"/>
                <a:ea typeface="Roboto" charset="0"/>
                <a:cs typeface="Roboto" charset="0"/>
              </a:rPr>
              <a:t>Depending on the restrictions associated with the tenure (e.g., pets, visitors, renovations, etc.), this could also limit someone's control and agency over a space</a:t>
            </a:r>
          </a:p>
          <a:p>
            <a:pPr marL="11113" lvl="0">
              <a:defRPr/>
            </a:pPr>
            <a:endParaRPr lang="en-US" sz="1100">
              <a:latin typeface="Roboto" charset="0"/>
              <a:ea typeface="Roboto" charset="0"/>
              <a:cs typeface="Roboto" charset="0"/>
            </a:endParaRPr>
          </a:p>
          <a:p>
            <a:pPr marL="11113" lvl="0">
              <a:spcBef>
                <a:spcPts val="300"/>
              </a:spcBef>
              <a:defRPr/>
            </a:pPr>
            <a:r>
              <a:rPr lang="en-US" sz="1100">
                <a:latin typeface="Roboto" charset="0"/>
                <a:ea typeface="Roboto" charset="0"/>
                <a:cs typeface="Roboto" charset="0"/>
              </a:rPr>
              <a:t>Having a property manager involved could still be a promising avenue and provide people with a sense of control, agency, and ownership, if done with intention. It would be important to have any rules, inspections requirements, or other property management details in writing so it is clear and transparent to the people living there.</a:t>
            </a: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1420582"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6"/>
                </a:solidFill>
                <a:effectLst/>
                <a:uLnTx/>
                <a:uFillTx/>
                <a:latin typeface="Roboto Slab" pitchFamily="2" charset="0"/>
                <a:ea typeface="Roboto Slab" pitchFamily="2" charset="0"/>
                <a:cs typeface="Roboto" panose="02000000000000000000" pitchFamily="2" charset="0"/>
              </a:rPr>
              <a:t>What it Means</a:t>
            </a:r>
            <a:endParaRPr kumimoji="0" lang="en-US" sz="1400" b="1" i="0" u="none" strike="noStrike" kern="0" cap="none" spc="0" normalizeH="0" baseline="0" noProof="0">
              <a:ln>
                <a:noFill/>
              </a:ln>
              <a:solidFill>
                <a:schemeClr val="accent6"/>
              </a:solidFill>
              <a:effectLst/>
              <a:uLnTx/>
              <a:uFillTx/>
              <a:latin typeface="Roboto Slab" pitchFamily="2" charset="0"/>
              <a:ea typeface="Roboto Slab" pitchFamily="2" charset="0"/>
              <a:cs typeface="+mn-cs"/>
            </a:endParaRPr>
          </a:p>
        </p:txBody>
      </p:sp>
      <p:sp>
        <p:nvSpPr>
          <p:cNvPr id="18" name="Rectangle 17">
            <a:extLst>
              <a:ext uri="{FF2B5EF4-FFF2-40B4-BE49-F238E27FC236}">
                <a16:creationId xmlns:a16="http://schemas.microsoft.com/office/drawing/2014/main" id="{416C4899-4A20-7140-9384-3ACB16E2B61B}"/>
              </a:ext>
            </a:extLst>
          </p:cNvPr>
          <p:cNvSpPr/>
          <p:nvPr/>
        </p:nvSpPr>
        <p:spPr>
          <a:xfrm>
            <a:off x="5120391" y="1239410"/>
            <a:ext cx="2215671"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6"/>
                </a:solidFill>
                <a:effectLst/>
                <a:uLnTx/>
                <a:uFillTx/>
                <a:latin typeface="Roboto Slab" pitchFamily="2" charset="0"/>
                <a:ea typeface="Roboto Slab" pitchFamily="2" charset="0"/>
                <a:cs typeface="Roboto" panose="02000000000000000000" pitchFamily="2" charset="0"/>
              </a:rPr>
              <a:t>What it Could Look Like</a:t>
            </a:r>
            <a:endParaRPr kumimoji="0" lang="en-US" sz="1400" b="1" i="0" u="none" strike="noStrike" kern="0" cap="none" spc="0" normalizeH="0" baseline="0" noProof="0">
              <a:ln>
                <a:noFill/>
              </a:ln>
              <a:solidFill>
                <a:schemeClr val="accent6"/>
              </a:solidFill>
              <a:effectLst/>
              <a:uLnTx/>
              <a:uFillTx/>
              <a:latin typeface="Roboto Slab" pitchFamily="2" charset="0"/>
              <a:ea typeface="Roboto Slab" pitchFamily="2" charset="0"/>
              <a:cs typeface="+mn-cs"/>
            </a:endParaRPr>
          </a:p>
        </p:txBody>
      </p:sp>
      <p:sp>
        <p:nvSpPr>
          <p:cNvPr id="21" name="Rectangle 20">
            <a:extLst>
              <a:ext uri="{FF2B5EF4-FFF2-40B4-BE49-F238E27FC236}">
                <a16:creationId xmlns:a16="http://schemas.microsoft.com/office/drawing/2014/main" id="{46FA6039-F979-F642-B6B0-560EFC3D10A7}"/>
              </a:ext>
            </a:extLst>
          </p:cNvPr>
          <p:cNvSpPr/>
          <p:nvPr/>
        </p:nvSpPr>
        <p:spPr>
          <a:xfrm>
            <a:off x="8550628" y="1564945"/>
            <a:ext cx="3286190" cy="1862048"/>
          </a:xfrm>
          <a:prstGeom prst="rect">
            <a:avLst/>
          </a:prstGeom>
          <a:ln>
            <a:noFill/>
          </a:ln>
        </p:spPr>
        <p:txBody>
          <a:bodyPr wrap="square">
            <a:spAutoFit/>
          </a:bodyPr>
          <a:lstStyle/>
          <a:p>
            <a:pPr lvl="0">
              <a:spcAft>
                <a:spcPts val="600"/>
              </a:spcAft>
              <a:defRPr/>
            </a:pPr>
            <a:r>
              <a:rPr lang="en-US" sz="1100" b="1">
                <a:solidFill>
                  <a:schemeClr val="accent3"/>
                </a:solidFill>
                <a:latin typeface="Roboto" panose="02000000000000000000" pitchFamily="2" charset="0"/>
                <a:ea typeface="Roboto" panose="02000000000000000000" pitchFamily="2" charset="0"/>
                <a:cs typeface="Roboto" panose="02000000000000000000" pitchFamily="2" charset="0"/>
              </a:rPr>
              <a:t>Accountability</a:t>
            </a:r>
          </a:p>
          <a:p>
            <a:pPr marL="11113" lvl="0">
              <a:defRPr/>
            </a:pPr>
            <a:r>
              <a:rPr lang="en-US" sz="1100">
                <a:latin typeface="Roboto" panose="02000000000000000000" pitchFamily="2" charset="0"/>
                <a:ea typeface="Roboto" panose="02000000000000000000" pitchFamily="2" charset="0"/>
                <a:cs typeface="Roboto" panose="02000000000000000000" pitchFamily="2" charset="0"/>
              </a:rPr>
              <a:t>Despite the feedback around wanting to have full control and agency over a space, several participants expressed an interest in there being ways to keep each other in a building accountable to the maintenance and upkeep of the space. </a:t>
            </a:r>
          </a:p>
          <a:p>
            <a:pPr marL="11113" lvl="0">
              <a:defRPr/>
            </a:pPr>
            <a:endParaRPr lang="en-US" sz="1100">
              <a:latin typeface="Roboto" panose="02000000000000000000" pitchFamily="2" charset="0"/>
              <a:ea typeface="Roboto" panose="02000000000000000000" pitchFamily="2" charset="0"/>
              <a:cs typeface="Roboto" panose="02000000000000000000" pitchFamily="2" charset="0"/>
            </a:endParaRPr>
          </a:p>
          <a:p>
            <a:pPr marL="11113" lvl="0">
              <a:defRPr/>
            </a:pPr>
            <a:r>
              <a:rPr lang="en-US" sz="1100">
                <a:latin typeface="Roboto" panose="02000000000000000000" pitchFamily="2" charset="0"/>
                <a:ea typeface="Roboto" panose="02000000000000000000" pitchFamily="2" charset="0"/>
                <a:cs typeface="Roboto" panose="02000000000000000000" pitchFamily="2" charset="0"/>
              </a:rPr>
              <a:t>For instance, making sure people are held accountable for damages to their unit and having ways for people to pay for damages. </a:t>
            </a:r>
          </a:p>
        </p:txBody>
      </p:sp>
      <p:sp>
        <p:nvSpPr>
          <p:cNvPr id="20" name="Rectangle 19">
            <a:extLst>
              <a:ext uri="{FF2B5EF4-FFF2-40B4-BE49-F238E27FC236}">
                <a16:creationId xmlns:a16="http://schemas.microsoft.com/office/drawing/2014/main" id="{DDA73CCB-262A-9744-9D78-EB99AECA8070}"/>
              </a:ext>
            </a:extLst>
          </p:cNvPr>
          <p:cNvSpPr/>
          <p:nvPr/>
        </p:nvSpPr>
        <p:spPr>
          <a:xfrm>
            <a:off x="717179" y="540171"/>
            <a:ext cx="3179755" cy="461665"/>
          </a:xfrm>
          <a:prstGeom prst="rect">
            <a:avLst/>
          </a:prstGeom>
          <a:solidFill>
            <a:schemeClr val="accent4">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Control and Agency</a:t>
            </a:r>
          </a:p>
        </p:txBody>
      </p:sp>
      <p:sp>
        <p:nvSpPr>
          <p:cNvPr id="23" name="TextBox 22">
            <a:extLst>
              <a:ext uri="{FF2B5EF4-FFF2-40B4-BE49-F238E27FC236}">
                <a16:creationId xmlns:a16="http://schemas.microsoft.com/office/drawing/2014/main" id="{EC4E86AC-E273-E142-A015-5FD2A33449AB}"/>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4</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11" name="TextBox 10">
            <a:extLst>
              <a:ext uri="{FF2B5EF4-FFF2-40B4-BE49-F238E27FC236}">
                <a16:creationId xmlns:a16="http://schemas.microsoft.com/office/drawing/2014/main" id="{33B0B1C0-9E0D-22ED-4AFA-1D3FE03017D2}"/>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3" name="Slide Number Placeholder 1">
            <a:extLst>
              <a:ext uri="{FF2B5EF4-FFF2-40B4-BE49-F238E27FC236}">
                <a16:creationId xmlns:a16="http://schemas.microsoft.com/office/drawing/2014/main" id="{6BD5C6FF-8A05-729C-6075-4544BCAA6CF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55</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F5B750D9-586A-3775-0466-04EEEF679039}"/>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286060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834202-10D5-2C41-AEDB-AE0057585DCD}"/>
              </a:ext>
            </a:extLst>
          </p:cNvPr>
          <p:cNvSpPr/>
          <p:nvPr/>
        </p:nvSpPr>
        <p:spPr>
          <a:xfrm>
            <a:off x="717179" y="540171"/>
            <a:ext cx="1404000" cy="246221"/>
          </a:xfrm>
          <a:prstGeom prst="rect">
            <a:avLst/>
          </a:prstGeom>
          <a:noFill/>
          <a:ln>
            <a:solidFill>
              <a:schemeClr val="accent4">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accent4">
                    <a:lumMod val="60000"/>
                    <a:lumOff val="40000"/>
                  </a:schemeClr>
                </a:solidFill>
                <a:effectLst/>
                <a:uLnTx/>
                <a:uFillTx/>
                <a:latin typeface="Roboto Slab" pitchFamily="2" charset="0"/>
                <a:ea typeface="Roboto Slab" pitchFamily="2" charset="0"/>
                <a:cs typeface="Roboto Condensed" charset="0"/>
              </a:rPr>
              <a:t>Control and Agency</a:t>
            </a:r>
          </a:p>
        </p:txBody>
      </p:sp>
      <p:sp>
        <p:nvSpPr>
          <p:cNvPr id="9" name="TextBox 8">
            <a:extLst>
              <a:ext uri="{FF2B5EF4-FFF2-40B4-BE49-F238E27FC236}">
                <a16:creationId xmlns:a16="http://schemas.microsoft.com/office/drawing/2014/main" id="{821B4A88-7ED2-7049-B49D-AD8A9E8CA9EE}"/>
              </a:ext>
            </a:extLst>
          </p:cNvPr>
          <p:cNvSpPr txBox="1"/>
          <p:nvPr/>
        </p:nvSpPr>
        <p:spPr>
          <a:xfrm>
            <a:off x="717178" y="1564945"/>
            <a:ext cx="3976743" cy="2654573"/>
          </a:xfrm>
          <a:prstGeom prst="rect">
            <a:avLst/>
          </a:prstGeom>
          <a:noFill/>
          <a:ln>
            <a:noFill/>
          </a:ln>
        </p:spPr>
        <p:txBody>
          <a:bodyPr wrap="square" rtlCol="0">
            <a:spAutoFit/>
          </a:bodyPr>
          <a:lstStyle/>
          <a:p>
            <a:pPr lvl="0">
              <a:spcAft>
                <a:spcPts val="600"/>
              </a:spcAft>
              <a:defRPr/>
            </a:pPr>
            <a:r>
              <a:rPr lang="en-US" sz="1100" b="1">
                <a:solidFill>
                  <a:srgbClr val="4495A2"/>
                </a:solidFill>
                <a:latin typeface="Roboto" panose="02000000000000000000" pitchFamily="2" charset="0"/>
                <a:ea typeface="Roboto" panose="02000000000000000000" pitchFamily="2" charset="0"/>
                <a:cs typeface="Roboto" panose="02000000000000000000" pitchFamily="2" charset="0"/>
              </a:rPr>
              <a:t>Past Experiences</a:t>
            </a:r>
            <a:endParaRPr lang="en-US" sz="1100">
              <a:solidFill>
                <a:srgbClr val="4495A2"/>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rPr>
              <a:t>Lived expert participants</a:t>
            </a:r>
            <a:r>
              <a:rPr lang="en-US" sz="1100">
                <a:solidFill>
                  <a:srgbClr val="000000"/>
                </a:solidFill>
                <a:latin typeface="Roboto" charset="0"/>
                <a:ea typeface="Roboto" charset="0"/>
                <a:cs typeface="Roboto" charset="0"/>
              </a:rPr>
              <a:t> shared the </a:t>
            </a:r>
            <a:r>
              <a:rPr lang="en-US" sz="1100" b="1">
                <a:solidFill>
                  <a:srgbClr val="000000"/>
                </a:solidFill>
                <a:latin typeface="Roboto" charset="0"/>
                <a:ea typeface="Roboto" charset="0"/>
                <a:cs typeface="Roboto" charset="0"/>
              </a:rPr>
              <a:t>past housing experiences</a:t>
            </a:r>
            <a:r>
              <a:rPr lang="en-US" sz="1100">
                <a:solidFill>
                  <a:srgbClr val="000000"/>
                </a:solidFill>
                <a:latin typeface="Roboto" charset="0"/>
                <a:ea typeface="Roboto" charset="0"/>
                <a:cs typeface="Roboto" charset="0"/>
              </a:rPr>
              <a:t> that shape their desires for a home where they have control and agency. These past experiences include: </a:t>
            </a:r>
            <a:endParaRPr kumimoji="0" lang="en-US" sz="1100" b="0" i="0" u="none" strike="noStrike" kern="1200" cap="none" spc="0" normalizeH="0" baseline="0" noProof="0">
              <a:ln>
                <a:noFill/>
              </a:ln>
              <a:solidFill>
                <a:srgbClr val="000000"/>
              </a:solidFill>
              <a:effectLst/>
              <a:uLnTx/>
              <a:uFillTx/>
              <a:latin typeface="Roboto" charset="0"/>
              <a:ea typeface="Roboto" charset="0"/>
              <a:cs typeface="Roboto" charset="0"/>
            </a:endParaRP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Living in subsidized housing where significant information is required about how and where you are spending your money—this removes control and agency from the person</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Experience with lots of rules in subsidized housing, making it not feel like “your space” when so many activities have to be approved by a property manager</a:t>
            </a:r>
          </a:p>
          <a:p>
            <a:pPr marL="27000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a:solidFill>
                  <a:srgbClr val="000000"/>
                </a:solidFill>
                <a:latin typeface="Roboto" charset="0"/>
                <a:ea typeface="Roboto" charset="0"/>
                <a:cs typeface="Roboto" charset="0"/>
              </a:rPr>
              <a:t>Experience having to leave a rental situation when a landlord sells the property or wants to take the unit back for personal use</a:t>
            </a:r>
          </a:p>
        </p:txBody>
      </p:sp>
      <p:sp>
        <p:nvSpPr>
          <p:cNvPr id="17" name="Rectangle 16">
            <a:extLst>
              <a:ext uri="{FF2B5EF4-FFF2-40B4-BE49-F238E27FC236}">
                <a16:creationId xmlns:a16="http://schemas.microsoft.com/office/drawing/2014/main" id="{08DAE7A0-45DD-944B-88D9-F8B088E3EC4A}"/>
              </a:ext>
            </a:extLst>
          </p:cNvPr>
          <p:cNvSpPr/>
          <p:nvPr/>
        </p:nvSpPr>
        <p:spPr>
          <a:xfrm>
            <a:off x="715539" y="1239411"/>
            <a:ext cx="2252540"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What it Should Consider</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24" name="TextBox 23">
            <a:extLst>
              <a:ext uri="{FF2B5EF4-FFF2-40B4-BE49-F238E27FC236}">
                <a16:creationId xmlns:a16="http://schemas.microsoft.com/office/drawing/2014/main" id="{AC96CCFD-B1A6-314F-8CB6-17906F32BE9B}"/>
              </a:ext>
            </a:extLst>
          </p:cNvPr>
          <p:cNvSpPr txBox="1"/>
          <p:nvPr/>
        </p:nvSpPr>
        <p:spPr>
          <a:xfrm>
            <a:off x="651284" y="263172"/>
            <a:ext cx="1484837"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charset="0"/>
              </a:rPr>
              <a:t>Success Criteria 4</a:t>
            </a:r>
            <a:endParaRPr kumimoji="0" lang="en-US" sz="1200" b="0" i="0" u="none" strike="noStrike" kern="1200" cap="none" spc="0" normalizeH="0" baseline="0" noProof="0">
              <a:ln>
                <a:noFill/>
              </a:ln>
              <a:solidFill>
                <a:srgbClr val="000000"/>
              </a:solidFill>
              <a:effectLst/>
              <a:uLnTx/>
              <a:uFillTx/>
              <a:latin typeface="Roboto Slab" pitchFamily="2" charset="0"/>
              <a:ea typeface="Roboto Slab" pitchFamily="2" charset="0"/>
              <a:cs typeface="Roboto Condensed Light" charset="0"/>
            </a:endParaRPr>
          </a:p>
        </p:txBody>
      </p:sp>
      <p:sp>
        <p:nvSpPr>
          <p:cNvPr id="25" name="Rectangle 24">
            <a:extLst>
              <a:ext uri="{FF2B5EF4-FFF2-40B4-BE49-F238E27FC236}">
                <a16:creationId xmlns:a16="http://schemas.microsoft.com/office/drawing/2014/main" id="{8DFCED02-BB00-F640-B8ED-AFF238E54B29}"/>
              </a:ext>
            </a:extLst>
          </p:cNvPr>
          <p:cNvSpPr/>
          <p:nvPr/>
        </p:nvSpPr>
        <p:spPr>
          <a:xfrm>
            <a:off x="7098300" y="2408224"/>
            <a:ext cx="2708285" cy="390960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6DED24B-F818-934D-ABCB-D519C50A5D77}"/>
              </a:ext>
            </a:extLst>
          </p:cNvPr>
          <p:cNvSpPr/>
          <p:nvPr/>
        </p:nvSpPr>
        <p:spPr>
          <a:xfrm>
            <a:off x="9881270" y="2408225"/>
            <a:ext cx="1949371" cy="7075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188C85-277C-F44A-A69B-F482C8DA6011}"/>
              </a:ext>
            </a:extLst>
          </p:cNvPr>
          <p:cNvSpPr/>
          <p:nvPr/>
        </p:nvSpPr>
        <p:spPr>
          <a:xfrm>
            <a:off x="5074243" y="2412277"/>
            <a:ext cx="1949371" cy="7034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88649729-5DC9-A74D-B2A0-80E55761F276}"/>
              </a:ext>
            </a:extLst>
          </p:cNvPr>
          <p:cNvSpPr/>
          <p:nvPr/>
        </p:nvSpPr>
        <p:spPr>
          <a:xfrm>
            <a:off x="5148930" y="2585637"/>
            <a:ext cx="180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created</a:t>
            </a:r>
          </a:p>
        </p:txBody>
      </p:sp>
      <p:sp>
        <p:nvSpPr>
          <p:cNvPr id="29" name="Rounded Rectangle 28">
            <a:extLst>
              <a:ext uri="{FF2B5EF4-FFF2-40B4-BE49-F238E27FC236}">
                <a16:creationId xmlns:a16="http://schemas.microsoft.com/office/drawing/2014/main" id="{8D4EB495-5859-B24C-B23A-067022AD6B68}"/>
              </a:ext>
            </a:extLst>
          </p:cNvPr>
          <p:cNvSpPr/>
          <p:nvPr/>
        </p:nvSpPr>
        <p:spPr>
          <a:xfrm>
            <a:off x="7192443" y="2585637"/>
            <a:ext cx="2520000" cy="272415"/>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run</a:t>
            </a:r>
          </a:p>
        </p:txBody>
      </p:sp>
      <p:sp>
        <p:nvSpPr>
          <p:cNvPr id="30" name="Rounded Rectangle 29">
            <a:extLst>
              <a:ext uri="{FF2B5EF4-FFF2-40B4-BE49-F238E27FC236}">
                <a16:creationId xmlns:a16="http://schemas.microsoft.com/office/drawing/2014/main" id="{984B674B-1EBD-C342-8494-0DC840B13912}"/>
              </a:ext>
            </a:extLst>
          </p:cNvPr>
          <p:cNvSpPr/>
          <p:nvPr/>
        </p:nvSpPr>
        <p:spPr>
          <a:xfrm>
            <a:off x="9955956" y="2585636"/>
            <a:ext cx="1800001" cy="442674"/>
          </a:xfrm>
          <a:prstGeom prst="round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normalizeH="0" noProof="0">
                <a:ln>
                  <a:noFill/>
                </a:ln>
                <a:effectLst/>
                <a:uLnTx/>
                <a:uFillTx/>
                <a:latin typeface="Roboto Condensed" panose="02000000000000000000" pitchFamily="2" charset="0"/>
                <a:ea typeface="Roboto Condensed" panose="02000000000000000000" pitchFamily="2" charset="0"/>
                <a:cs typeface="Roboto" panose="02000000000000000000" pitchFamily="2" charset="0"/>
              </a:rPr>
              <a:t>How the housing is turned over to the next resident</a:t>
            </a:r>
          </a:p>
        </p:txBody>
      </p:sp>
      <p:sp>
        <p:nvSpPr>
          <p:cNvPr id="31" name="Rounded Rectangle 30">
            <a:extLst>
              <a:ext uri="{FF2B5EF4-FFF2-40B4-BE49-F238E27FC236}">
                <a16:creationId xmlns:a16="http://schemas.microsoft.com/office/drawing/2014/main" id="{67943C64-6BAB-164E-AB88-BAB7CF8D9FD3}"/>
              </a:ext>
            </a:extLst>
          </p:cNvPr>
          <p:cNvSpPr/>
          <p:nvPr/>
        </p:nvSpPr>
        <p:spPr>
          <a:xfrm>
            <a:off x="5148929" y="2267758"/>
            <a:ext cx="1800000" cy="272415"/>
          </a:xfrm>
          <a:prstGeom prst="roundRect">
            <a:avLst/>
          </a:prstGeom>
          <a:solidFill>
            <a:schemeClr val="accent3"/>
          </a:solidFill>
          <a:ln>
            <a:solidFill>
              <a:schemeClr val="accent3">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CREATION</a:t>
            </a:r>
          </a:p>
        </p:txBody>
      </p:sp>
      <p:sp>
        <p:nvSpPr>
          <p:cNvPr id="32" name="Rounded Rectangle 31">
            <a:extLst>
              <a:ext uri="{FF2B5EF4-FFF2-40B4-BE49-F238E27FC236}">
                <a16:creationId xmlns:a16="http://schemas.microsoft.com/office/drawing/2014/main" id="{744F01A2-7875-4941-A902-1BCEA5EA39A1}"/>
              </a:ext>
            </a:extLst>
          </p:cNvPr>
          <p:cNvSpPr/>
          <p:nvPr/>
        </p:nvSpPr>
        <p:spPr>
          <a:xfrm>
            <a:off x="7192443" y="2267932"/>
            <a:ext cx="2520000" cy="272415"/>
          </a:xfrm>
          <a:prstGeom prst="roundRect">
            <a:avLst/>
          </a:prstGeom>
          <a:solidFill>
            <a:schemeClr val="accent4"/>
          </a:solidFill>
          <a:ln>
            <a:solidFill>
              <a:schemeClr val="accent4">
                <a:lumMod val="40000"/>
                <a:lumOff val="60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OPERATION</a:t>
            </a:r>
          </a:p>
        </p:txBody>
      </p:sp>
      <p:sp>
        <p:nvSpPr>
          <p:cNvPr id="33" name="Rounded Rectangle 32">
            <a:extLst>
              <a:ext uri="{FF2B5EF4-FFF2-40B4-BE49-F238E27FC236}">
                <a16:creationId xmlns:a16="http://schemas.microsoft.com/office/drawing/2014/main" id="{4C0EDAF0-B665-3F4F-8717-0800D402ED34}"/>
              </a:ext>
            </a:extLst>
          </p:cNvPr>
          <p:cNvSpPr/>
          <p:nvPr/>
        </p:nvSpPr>
        <p:spPr>
          <a:xfrm>
            <a:off x="9955957" y="2272018"/>
            <a:ext cx="1800000" cy="272415"/>
          </a:xfrm>
          <a:prstGeom prst="roundRect">
            <a:avLst/>
          </a:prstGeom>
          <a:solidFill>
            <a:schemeClr val="accent2"/>
          </a:solidFill>
          <a:ln>
            <a:solidFill>
              <a:schemeClr val="accent2">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0" normalizeH="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TURNOVER</a:t>
            </a:r>
          </a:p>
        </p:txBody>
      </p:sp>
      <p:sp>
        <p:nvSpPr>
          <p:cNvPr id="34" name="Rectangle 33">
            <a:extLst>
              <a:ext uri="{FF2B5EF4-FFF2-40B4-BE49-F238E27FC236}">
                <a16:creationId xmlns:a16="http://schemas.microsoft.com/office/drawing/2014/main" id="{A6E94DD5-A710-3046-87FF-5CD639D77258}"/>
              </a:ext>
            </a:extLst>
          </p:cNvPr>
          <p:cNvSpPr/>
          <p:nvPr/>
        </p:nvSpPr>
        <p:spPr>
          <a:xfrm>
            <a:off x="7203630" y="2901932"/>
            <a:ext cx="2519999" cy="332398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How would you describe the 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What documentation is used to secure the resident’s tenure?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Is there an “end date” to the resident’s tenure</a:t>
            </a: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Risk and finance</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takes on the longer-term mortgage risk?</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Is there a second mortgage or other debt financing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spcAft>
                <a:spcPts val="600"/>
              </a:spcAft>
              <a:defRPr/>
            </a:pP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Property and Support Services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responsible for maintenance?</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How is the property management oversight positioned to residents?</a:t>
            </a:r>
          </a:p>
          <a:p>
            <a:pPr marL="171450" lvl="0" indent="-171450">
              <a:buFont typeface="Arial" panose="020B0604020202020204" pitchFamily="34" charset="0"/>
              <a:buChar char="•"/>
              <a:defRPr/>
            </a:pPr>
            <a:r>
              <a:rPr lang="en-US" sz="1000">
                <a:solidFill>
                  <a:srgbClr val="000000"/>
                </a:solidFill>
                <a:latin typeface="Roboto" panose="02000000000000000000" pitchFamily="2" charset="0"/>
                <a:ea typeface="Roboto" panose="02000000000000000000" pitchFamily="2" charset="0"/>
                <a:cs typeface="Roboto" panose="02000000000000000000" pitchFamily="2" charset="0"/>
              </a:rPr>
              <a:t>Who is involved in building or organizational governance?</a:t>
            </a:r>
          </a:p>
        </p:txBody>
      </p:sp>
      <p:sp>
        <p:nvSpPr>
          <p:cNvPr id="38" name="Rectangle 37">
            <a:extLst>
              <a:ext uri="{FF2B5EF4-FFF2-40B4-BE49-F238E27FC236}">
                <a16:creationId xmlns:a16="http://schemas.microsoft.com/office/drawing/2014/main" id="{074BAC25-94F6-6F40-9338-CE393F87754F}"/>
              </a:ext>
            </a:extLst>
          </p:cNvPr>
          <p:cNvSpPr/>
          <p:nvPr/>
        </p:nvSpPr>
        <p:spPr>
          <a:xfrm>
            <a:off x="5120391" y="1239410"/>
            <a:ext cx="3124573"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0">
                <a:solidFill>
                  <a:srgbClr val="03539F"/>
                </a:solidFill>
                <a:latin typeface="Roboto Slab" pitchFamily="2" charset="0"/>
                <a:ea typeface="Roboto Slab" pitchFamily="2" charset="0"/>
                <a:cs typeface="Roboto" panose="02000000000000000000" pitchFamily="2" charset="0"/>
              </a:rPr>
              <a:t>Departure Points for a New Model</a:t>
            </a:r>
            <a:endParaRPr kumimoji="0" lang="en-US" sz="1400" b="1" i="0" u="none" strike="noStrike" kern="0" cap="none" spc="0" normalizeH="0" baseline="0" noProof="0">
              <a:ln>
                <a:noFill/>
              </a:ln>
              <a:solidFill>
                <a:srgbClr val="03539F"/>
              </a:solidFill>
              <a:effectLst/>
              <a:uLnTx/>
              <a:uFillTx/>
              <a:latin typeface="Roboto Slab" pitchFamily="2" charset="0"/>
              <a:ea typeface="Roboto Slab" pitchFamily="2" charset="0"/>
              <a:cs typeface="+mn-cs"/>
            </a:endParaRPr>
          </a:p>
        </p:txBody>
      </p:sp>
      <p:sp>
        <p:nvSpPr>
          <p:cNvPr id="39" name="Rectangle 38">
            <a:extLst>
              <a:ext uri="{FF2B5EF4-FFF2-40B4-BE49-F238E27FC236}">
                <a16:creationId xmlns:a16="http://schemas.microsoft.com/office/drawing/2014/main" id="{FAD26163-6884-3347-9D5A-E2B4D57F3244}"/>
              </a:ext>
            </a:extLst>
          </p:cNvPr>
          <p:cNvSpPr/>
          <p:nvPr/>
        </p:nvSpPr>
        <p:spPr>
          <a:xfrm>
            <a:off x="5120391" y="1564945"/>
            <a:ext cx="6635566" cy="43088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The following graphic provides some departure points for creating a new model that provides </a:t>
            </a:r>
            <a:r>
              <a:rPr lang="en-US" sz="1100" b="1">
                <a:solidFill>
                  <a:srgbClr val="000000"/>
                </a:solidFill>
                <a:latin typeface="Roboto" panose="02000000000000000000" pitchFamily="2" charset="0"/>
                <a:ea typeface="Roboto" panose="02000000000000000000" pitchFamily="2" charset="0"/>
                <a:cs typeface="Roboto" panose="02000000000000000000" pitchFamily="2" charset="0"/>
              </a:rPr>
              <a:t>control and agency </a:t>
            </a:r>
            <a:r>
              <a:rPr lang="en-US" sz="1100">
                <a:solidFill>
                  <a:srgbClr val="000000"/>
                </a:solidFill>
                <a:latin typeface="Roboto" panose="02000000000000000000" pitchFamily="2" charset="0"/>
                <a:ea typeface="Roboto" panose="02000000000000000000" pitchFamily="2" charset="0"/>
                <a:cs typeface="Roboto" panose="02000000000000000000" pitchFamily="2" charset="0"/>
              </a:rPr>
              <a:t>for residents.</a:t>
            </a:r>
            <a:endParaRPr kumimoji="0" lang="en-US"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DE700365-DEBF-6B65-B46F-A6C2C4C13A22}"/>
              </a:ext>
            </a:extLst>
          </p:cNvPr>
          <p:cNvSpPr txBox="1"/>
          <p:nvPr/>
        </p:nvSpPr>
        <p:spPr>
          <a:xfrm>
            <a:off x="8369302" y="225425"/>
            <a:ext cx="3198811" cy="461665"/>
          </a:xfrm>
          <a:prstGeom prst="rect">
            <a:avLst/>
          </a:prstGeom>
          <a:noFill/>
        </p:spPr>
        <p:txBody>
          <a:bodyPr wrap="square" rtlCol="0" anchor="ctr">
            <a:spAutoFit/>
          </a:bodyPr>
          <a:lstStyle/>
          <a:p>
            <a:pPr algn="r">
              <a:defRPr/>
            </a:pPr>
            <a:r>
              <a:rPr lang="en-CA" sz="1200" b="1" i="1">
                <a:solidFill>
                  <a:schemeClr val="accent4"/>
                </a:solidFill>
                <a:latin typeface="Roboto Condensed" panose="02000000000000000000" pitchFamily="2" charset="0"/>
                <a:ea typeface="Roboto Condensed" panose="02000000000000000000" pitchFamily="2" charset="0"/>
                <a:cs typeface="Roboto Condensed Light" charset="0"/>
              </a:rPr>
              <a:t>Appendix | </a:t>
            </a:r>
            <a:r>
              <a:rPr lang="en-CA" sz="1200" i="1">
                <a:solidFill>
                  <a:schemeClr val="accent4"/>
                </a:solidFill>
                <a:latin typeface="Roboto Condensed" panose="02000000000000000000" pitchFamily="2" charset="0"/>
                <a:ea typeface="Roboto Condensed" panose="02000000000000000000" pitchFamily="2" charset="0"/>
                <a:cs typeface="Roboto Condensed Light" charset="0"/>
              </a:rPr>
              <a:t>Departure Points</a:t>
            </a:r>
            <a:endParaRPr lang="en-US" sz="1200" i="1">
              <a:solidFill>
                <a:schemeClr val="accent4"/>
              </a:solidFill>
              <a:latin typeface="Roboto Condensed" panose="02000000000000000000" pitchFamily="2" charset="0"/>
              <a:ea typeface="Roboto Condensed" panose="02000000000000000000" pitchFamily="2" charset="0"/>
              <a:cs typeface="Roboto Condensed Light" charset="0"/>
            </a:endParaRPr>
          </a:p>
          <a:p>
            <a:pPr lvl="0" algn="r">
              <a:defRPr/>
            </a:pPr>
            <a:endParaRPr kumimoji="0" lang="en-US" sz="12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1" name="Slide Number Placeholder 1">
            <a:extLst>
              <a:ext uri="{FF2B5EF4-FFF2-40B4-BE49-F238E27FC236}">
                <a16:creationId xmlns:a16="http://schemas.microsoft.com/office/drawing/2014/main" id="{C425B661-D494-020B-6186-2E6520CFACEE}"/>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56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E98875DD-A86D-B6D6-1E8B-5A553E4AD459}"/>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Tree>
    <p:extLst>
      <p:ext uri="{BB962C8B-B14F-4D97-AF65-F5344CB8AC3E}">
        <p14:creationId xmlns:p14="http://schemas.microsoft.com/office/powerpoint/2010/main" val="3894002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74EAD-F971-4D47-A03C-61C00B0C3A86}"/>
              </a:ext>
            </a:extLst>
          </p:cNvPr>
          <p:cNvSpPr/>
          <p:nvPr/>
        </p:nvSpPr>
        <p:spPr>
          <a:xfrm>
            <a:off x="0" y="5394960"/>
            <a:ext cx="12192000"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4">
            <a:extLst>
              <a:ext uri="{FF2B5EF4-FFF2-40B4-BE49-F238E27FC236}">
                <a16:creationId xmlns:a16="http://schemas.microsoft.com/office/drawing/2014/main" id="{4CE3D321-1BB6-B04A-8EF1-AA7C2DF806FF}"/>
              </a:ext>
            </a:extLst>
          </p:cNvPr>
          <p:cNvPicPr>
            <a:picLocks noChangeAspect="1"/>
          </p:cNvPicPr>
          <p:nvPr/>
        </p:nvPicPr>
        <p:blipFill rotWithShape="1">
          <a:blip r:embed="rId3">
            <a:extLst>
              <a:ext uri="{28A0092B-C50C-407E-A947-70E740481C1C}">
                <a14:useLocalDpi xmlns:a14="http://schemas.microsoft.com/office/drawing/2010/main" val="0"/>
              </a:ext>
            </a:extLst>
          </a:blip>
          <a:srcRect l="4630" t="7269" b="8842"/>
          <a:stretch/>
        </p:blipFill>
        <p:spPr>
          <a:xfrm>
            <a:off x="895591" y="5658417"/>
            <a:ext cx="1087481" cy="72472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3BE9D64-1498-0A4E-86D6-109E6E77BB4D}"/>
              </a:ext>
            </a:extLst>
          </p:cNvPr>
          <p:cNvPicPr/>
          <p:nvPr/>
        </p:nvPicPr>
        <p:blipFill rotWithShape="1">
          <a:blip r:embed="rId4"/>
          <a:srcRect l="8378" t="6596" r="8166" b="5608"/>
          <a:stretch/>
        </p:blipFill>
        <p:spPr>
          <a:xfrm>
            <a:off x="11185129" y="5991063"/>
            <a:ext cx="572464" cy="392075"/>
          </a:xfrm>
          <a:prstGeom prst="rect">
            <a:avLst/>
          </a:prstGeom>
        </p:spPr>
      </p:pic>
      <p:pic>
        <p:nvPicPr>
          <p:cNvPr id="10" name="Picture 9" descr="York Region's Blue Door rebrands to laser-focus on housing homeless – Blue  Door">
            <a:extLst>
              <a:ext uri="{FF2B5EF4-FFF2-40B4-BE49-F238E27FC236}">
                <a16:creationId xmlns:a16="http://schemas.microsoft.com/office/drawing/2014/main" id="{21488874-138A-BA4E-8516-8292D9DE62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74" t="18683" r="16682" b="18909"/>
          <a:stretch/>
        </p:blipFill>
        <p:spPr bwMode="auto">
          <a:xfrm>
            <a:off x="9090886" y="5933579"/>
            <a:ext cx="702868" cy="5025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eet Our Sponsors: Habitat for Humanity GTA | Faith in Canada 150">
            <a:extLst>
              <a:ext uri="{FF2B5EF4-FFF2-40B4-BE49-F238E27FC236}">
                <a16:creationId xmlns:a16="http://schemas.microsoft.com/office/drawing/2014/main" id="{A5E6F795-EC30-E542-A0F2-D26A17CAF8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022" r="21711"/>
          <a:stretch/>
        </p:blipFill>
        <p:spPr bwMode="auto">
          <a:xfrm>
            <a:off x="10199982" y="5717064"/>
            <a:ext cx="572464" cy="71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A097AF-DAF1-E74D-A127-96D49FAB05BE}"/>
              </a:ext>
            </a:extLst>
          </p:cNvPr>
          <p:cNvSpPr/>
          <p:nvPr/>
        </p:nvSpPr>
        <p:spPr>
          <a:xfrm>
            <a:off x="8037690" y="0"/>
            <a:ext cx="399873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0FE4605-E0AB-FF42-99FB-14AC06131E01}"/>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18" name="Rectangle 17">
            <a:extLst>
              <a:ext uri="{FF2B5EF4-FFF2-40B4-BE49-F238E27FC236}">
                <a16:creationId xmlns:a16="http://schemas.microsoft.com/office/drawing/2014/main" id="{68DE134F-3D34-0E49-96A2-69DAC4AE858B}"/>
              </a:ext>
            </a:extLst>
          </p:cNvPr>
          <p:cNvSpPr/>
          <p:nvPr/>
        </p:nvSpPr>
        <p:spPr>
          <a:xfrm>
            <a:off x="886950" y="2790424"/>
            <a:ext cx="3313112" cy="3277820"/>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This Lab challenges orthodoxies (or commonly-held wisdom) and inequities embedded in the housing system, including: </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The idea that the solution to homelessness is always rental and that people must move in a linear way along the housing continuum, from emergency housing to transitional housing to community housing; </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The notion that there can be no equivalent equity- and wealth-building housing solutions for individuals who are of lower income or those who require supportive housing; </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The belief that people living in shelters will never elevate to homeownership status, especially in view of home prices today; and </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Purpose-built “supportive housing” that is affordable exists only in the rental tenure. </a:t>
            </a:r>
          </a:p>
        </p:txBody>
      </p:sp>
      <p:sp>
        <p:nvSpPr>
          <p:cNvPr id="19" name="Rectangle 18">
            <a:extLst>
              <a:ext uri="{FF2B5EF4-FFF2-40B4-BE49-F238E27FC236}">
                <a16:creationId xmlns:a16="http://schemas.microsoft.com/office/drawing/2014/main" id="{EFCA1E0B-995E-5F44-93CF-F8B201A6B29D}"/>
              </a:ext>
            </a:extLst>
          </p:cNvPr>
          <p:cNvSpPr/>
          <p:nvPr/>
        </p:nvSpPr>
        <p:spPr>
          <a:xfrm>
            <a:off x="874713" y="2482647"/>
            <a:ext cx="2177199"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Roboto" panose="02000000000000000000" pitchFamily="2" charset="0"/>
              </a:rPr>
              <a:t>Challenging Orthodoxies</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15" name="Rectangle 14">
            <a:extLst>
              <a:ext uri="{FF2B5EF4-FFF2-40B4-BE49-F238E27FC236}">
                <a16:creationId xmlns:a16="http://schemas.microsoft.com/office/drawing/2014/main" id="{A4083FC2-9992-8B41-A3C8-53BD40A49377}"/>
              </a:ext>
            </a:extLst>
          </p:cNvPr>
          <p:cNvSpPr/>
          <p:nvPr/>
        </p:nvSpPr>
        <p:spPr>
          <a:xfrm>
            <a:off x="874713" y="1665288"/>
            <a:ext cx="3313112" cy="600164"/>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Creating a new housing model that circumvents traditional housing approaches comes with a number of challenges. </a:t>
            </a:r>
            <a:endParaRPr lang="en-CA" sz="110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130C45F3-4E73-4749-A915-044520730DBA}"/>
              </a:ext>
            </a:extLst>
          </p:cNvPr>
          <p:cNvSpPr/>
          <p:nvPr/>
        </p:nvSpPr>
        <p:spPr>
          <a:xfrm>
            <a:off x="4566317" y="1988055"/>
            <a:ext cx="3313112" cy="3785652"/>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There are also barriers to creating a new affordable housing model that would offer people who have experienced homelessness a home with some of the benefits of homeownership, including:</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A culture of exclusivity around homeownership, where it is idealized and seen as a privilege that should not be accessible to all;</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Patronizing and discriminatory attitudes towards people who have been homeless – that they would not know how to manage equity or maintain their home;</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NIMBYism and resistance from the development industry against the inclusion of affordable, supportive housing in their communities and buildings; and</a:t>
            </a:r>
          </a:p>
          <a:p>
            <a:pPr marL="270000" indent="-171450">
              <a:spcBef>
                <a:spcPts val="600"/>
              </a:spcBef>
              <a:buFont typeface="Arial" panose="020B0604020202020204" pitchFamily="34" charset="0"/>
              <a:buChar char="•"/>
            </a:pPr>
            <a:r>
              <a:rPr lang="en-CA" sz="1100">
                <a:latin typeface="Roboto" panose="02000000000000000000" pitchFamily="2" charset="0"/>
                <a:ea typeface="Roboto" panose="02000000000000000000" pitchFamily="2" charset="0"/>
                <a:cs typeface="Roboto" panose="02000000000000000000" pitchFamily="2" charset="0"/>
              </a:rPr>
              <a:t>Fear from funders and lenders to invest in innovation and provide sustained funding to implement ideas at scale.</a:t>
            </a:r>
          </a:p>
        </p:txBody>
      </p:sp>
      <p:sp>
        <p:nvSpPr>
          <p:cNvPr id="21" name="Rectangle 20">
            <a:extLst>
              <a:ext uri="{FF2B5EF4-FFF2-40B4-BE49-F238E27FC236}">
                <a16:creationId xmlns:a16="http://schemas.microsoft.com/office/drawing/2014/main" id="{6891C479-59DD-8C44-BD08-A17716B6A963}"/>
              </a:ext>
            </a:extLst>
          </p:cNvPr>
          <p:cNvSpPr/>
          <p:nvPr/>
        </p:nvSpPr>
        <p:spPr>
          <a:xfrm>
            <a:off x="4566317" y="1680278"/>
            <a:ext cx="1697901" cy="307777"/>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cs typeface="Roboto" panose="02000000000000000000" pitchFamily="2" charset="0"/>
              </a:rPr>
              <a:t>Barriers to Change</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2" name="Rectangle 21">
            <a:extLst>
              <a:ext uri="{FF2B5EF4-FFF2-40B4-BE49-F238E27FC236}">
                <a16:creationId xmlns:a16="http://schemas.microsoft.com/office/drawing/2014/main" id="{117CC47D-3E1A-DC47-ACDA-0BF2B77E20BC}"/>
              </a:ext>
            </a:extLst>
          </p:cNvPr>
          <p:cNvSpPr/>
          <p:nvPr/>
        </p:nvSpPr>
        <p:spPr>
          <a:xfrm>
            <a:off x="8275326" y="1017860"/>
            <a:ext cx="3302947" cy="646331"/>
          </a:xfrm>
          <a:prstGeom prst="rect">
            <a:avLst/>
          </a:prstGeom>
          <a:noFill/>
          <a:ln>
            <a:noFill/>
          </a:ln>
        </p:spPr>
        <p:txBody>
          <a:bodyPr wrap="square">
            <a:spAutoFit/>
          </a:bodyPr>
          <a:lstStyle/>
          <a:p>
            <a:pPr lvl="0">
              <a:defRPr/>
            </a:pPr>
            <a:r>
              <a:rPr lang="en-CA" sz="1200" b="1" kern="0">
                <a:latin typeface="Roboto" panose="02000000000000000000" pitchFamily="2" charset="0"/>
                <a:ea typeface="Roboto" panose="02000000000000000000" pitchFamily="2" charset="0"/>
              </a:rPr>
              <a:t>The Lab Team sensed signals that now is the time to explore new, innovative housing solutions.</a:t>
            </a:r>
          </a:p>
        </p:txBody>
      </p:sp>
      <p:cxnSp>
        <p:nvCxnSpPr>
          <p:cNvPr id="24" name="Straight Connector 23">
            <a:extLst>
              <a:ext uri="{FF2B5EF4-FFF2-40B4-BE49-F238E27FC236}">
                <a16:creationId xmlns:a16="http://schemas.microsoft.com/office/drawing/2014/main" id="{772619E2-4059-8D48-AAB2-8E31C58550EC}"/>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Freeform 24">
            <a:extLst>
              <a:ext uri="{FF2B5EF4-FFF2-40B4-BE49-F238E27FC236}">
                <a16:creationId xmlns:a16="http://schemas.microsoft.com/office/drawing/2014/main" id="{95856571-80F8-2949-99A3-5F9E9DD556CC}"/>
              </a:ext>
            </a:extLst>
          </p:cNvPr>
          <p:cNvSpPr/>
          <p:nvPr/>
        </p:nvSpPr>
        <p:spPr>
          <a:xfrm rot="258587" flipH="1">
            <a:off x="9375723" y="1870983"/>
            <a:ext cx="2337487" cy="1383763"/>
          </a:xfrm>
          <a:custGeom>
            <a:avLst/>
            <a:gdLst>
              <a:gd name="connsiteX0" fmla="*/ 0 w 2929812"/>
              <a:gd name="connsiteY0" fmla="*/ 0 h 3265714"/>
              <a:gd name="connsiteX1" fmla="*/ 2929812 w 2929812"/>
              <a:gd name="connsiteY1" fmla="*/ 205273 h 3265714"/>
              <a:gd name="connsiteX2" fmla="*/ 1045028 w 2929812"/>
              <a:gd name="connsiteY2" fmla="*/ 3265714 h 3265714"/>
              <a:gd name="connsiteX3" fmla="*/ 0 w 2929812"/>
              <a:gd name="connsiteY3" fmla="*/ 0 h 3265714"/>
              <a:gd name="connsiteX0" fmla="*/ 0 w 2929812"/>
              <a:gd name="connsiteY0" fmla="*/ 366357 h 3632071"/>
              <a:gd name="connsiteX1" fmla="*/ 2929812 w 2929812"/>
              <a:gd name="connsiteY1" fmla="*/ 571630 h 3632071"/>
              <a:gd name="connsiteX2" fmla="*/ 1045028 w 2929812"/>
              <a:gd name="connsiteY2" fmla="*/ 3632071 h 3632071"/>
              <a:gd name="connsiteX3" fmla="*/ 0 w 2929812"/>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154144 w 3083956"/>
              <a:gd name="connsiteY0" fmla="*/ 366357 h 3632071"/>
              <a:gd name="connsiteX1" fmla="*/ 3083956 w 3083956"/>
              <a:gd name="connsiteY1" fmla="*/ 571630 h 3632071"/>
              <a:gd name="connsiteX2" fmla="*/ 1199172 w 3083956"/>
              <a:gd name="connsiteY2" fmla="*/ 3632071 h 3632071"/>
              <a:gd name="connsiteX3" fmla="*/ 154144 w 3083956"/>
              <a:gd name="connsiteY3" fmla="*/ 366357 h 3632071"/>
              <a:gd name="connsiteX0" fmla="*/ 154144 w 3153353"/>
              <a:gd name="connsiteY0" fmla="*/ 366357 h 3632071"/>
              <a:gd name="connsiteX1" fmla="*/ 3083956 w 3153353"/>
              <a:gd name="connsiteY1" fmla="*/ 571630 h 3632071"/>
              <a:gd name="connsiteX2" fmla="*/ 1199172 w 3153353"/>
              <a:gd name="connsiteY2" fmla="*/ 3632071 h 3632071"/>
              <a:gd name="connsiteX3" fmla="*/ 154144 w 3153353"/>
              <a:gd name="connsiteY3" fmla="*/ 366357 h 3632071"/>
              <a:gd name="connsiteX0" fmla="*/ 154144 w 3153353"/>
              <a:gd name="connsiteY0" fmla="*/ 615912 h 3881626"/>
              <a:gd name="connsiteX1" fmla="*/ 3083956 w 3153353"/>
              <a:gd name="connsiteY1" fmla="*/ 821185 h 3881626"/>
              <a:gd name="connsiteX2" fmla="*/ 1199172 w 3153353"/>
              <a:gd name="connsiteY2" fmla="*/ 3881626 h 3881626"/>
              <a:gd name="connsiteX3" fmla="*/ 154144 w 3153353"/>
              <a:gd name="connsiteY3" fmla="*/ 615912 h 3881626"/>
              <a:gd name="connsiteX0" fmla="*/ 154144 w 3279448"/>
              <a:gd name="connsiteY0" fmla="*/ 615912 h 3881626"/>
              <a:gd name="connsiteX1" fmla="*/ 3083956 w 3279448"/>
              <a:gd name="connsiteY1" fmla="*/ 821185 h 3881626"/>
              <a:gd name="connsiteX2" fmla="*/ 1199172 w 3279448"/>
              <a:gd name="connsiteY2" fmla="*/ 3881626 h 3881626"/>
              <a:gd name="connsiteX3" fmla="*/ 154144 w 3279448"/>
              <a:gd name="connsiteY3" fmla="*/ 615912 h 3881626"/>
              <a:gd name="connsiteX0" fmla="*/ 161020 w 3249002"/>
              <a:gd name="connsiteY0" fmla="*/ 624172 h 3871225"/>
              <a:gd name="connsiteX1" fmla="*/ 3053510 w 3249002"/>
              <a:gd name="connsiteY1" fmla="*/ 810784 h 3871225"/>
              <a:gd name="connsiteX2" fmla="*/ 1168726 w 3249002"/>
              <a:gd name="connsiteY2" fmla="*/ 3871225 h 3871225"/>
              <a:gd name="connsiteX3" fmla="*/ 161020 w 3249002"/>
              <a:gd name="connsiteY3" fmla="*/ 624172 h 3871225"/>
              <a:gd name="connsiteX0" fmla="*/ 161020 w 3249002"/>
              <a:gd name="connsiteY0" fmla="*/ 761681 h 4008734"/>
              <a:gd name="connsiteX1" fmla="*/ 3053510 w 3249002"/>
              <a:gd name="connsiteY1" fmla="*/ 948293 h 4008734"/>
              <a:gd name="connsiteX2" fmla="*/ 1168726 w 3249002"/>
              <a:gd name="connsiteY2" fmla="*/ 4008734 h 4008734"/>
              <a:gd name="connsiteX3" fmla="*/ 161020 w 3249002"/>
              <a:gd name="connsiteY3" fmla="*/ 761681 h 4008734"/>
              <a:gd name="connsiteX0" fmla="*/ 514329 w 3602311"/>
              <a:gd name="connsiteY0" fmla="*/ 761681 h 4008734"/>
              <a:gd name="connsiteX1" fmla="*/ 3406819 w 3602311"/>
              <a:gd name="connsiteY1" fmla="*/ 948293 h 4008734"/>
              <a:gd name="connsiteX2" fmla="*/ 1522035 w 3602311"/>
              <a:gd name="connsiteY2" fmla="*/ 4008734 h 4008734"/>
              <a:gd name="connsiteX3" fmla="*/ 514329 w 3602311"/>
              <a:gd name="connsiteY3" fmla="*/ 761681 h 4008734"/>
              <a:gd name="connsiteX0" fmla="*/ 646700 w 3734682"/>
              <a:gd name="connsiteY0" fmla="*/ 761681 h 4008734"/>
              <a:gd name="connsiteX1" fmla="*/ 3539190 w 3734682"/>
              <a:gd name="connsiteY1" fmla="*/ 948293 h 4008734"/>
              <a:gd name="connsiteX2" fmla="*/ 1654406 w 3734682"/>
              <a:gd name="connsiteY2" fmla="*/ 4008734 h 4008734"/>
              <a:gd name="connsiteX3" fmla="*/ 646700 w 3734682"/>
              <a:gd name="connsiteY3" fmla="*/ 761681 h 4008734"/>
              <a:gd name="connsiteX0" fmla="*/ 646700 w 3750158"/>
              <a:gd name="connsiteY0" fmla="*/ 761681 h 4190554"/>
              <a:gd name="connsiteX1" fmla="*/ 3539190 w 3750158"/>
              <a:gd name="connsiteY1" fmla="*/ 948293 h 4190554"/>
              <a:gd name="connsiteX2" fmla="*/ 1654406 w 3750158"/>
              <a:gd name="connsiteY2" fmla="*/ 4008734 h 4190554"/>
              <a:gd name="connsiteX3" fmla="*/ 646700 w 3750158"/>
              <a:gd name="connsiteY3" fmla="*/ 761681 h 4190554"/>
            </a:gdLst>
            <a:ahLst/>
            <a:cxnLst>
              <a:cxn ang="0">
                <a:pos x="connsiteX0" y="connsiteY0"/>
              </a:cxn>
              <a:cxn ang="0">
                <a:pos x="connsiteX1" y="connsiteY1"/>
              </a:cxn>
              <a:cxn ang="0">
                <a:pos x="connsiteX2" y="connsiteY2"/>
              </a:cxn>
              <a:cxn ang="0">
                <a:pos x="connsiteX3" y="connsiteY3"/>
              </a:cxn>
            </a:cxnLst>
            <a:rect l="l" t="t" r="r" b="b"/>
            <a:pathLst>
              <a:path w="3750158" h="4190554">
                <a:moveTo>
                  <a:pt x="646700" y="761681"/>
                </a:moveTo>
                <a:cubicBezTo>
                  <a:pt x="1735271" y="-476181"/>
                  <a:pt x="3495647" y="-53192"/>
                  <a:pt x="3539190" y="948293"/>
                </a:cubicBezTo>
                <a:cubicBezTo>
                  <a:pt x="3676039" y="2229697"/>
                  <a:pt x="4484691" y="4910693"/>
                  <a:pt x="1654406" y="4008734"/>
                </a:cubicBezTo>
                <a:cubicBezTo>
                  <a:pt x="-37545" y="3144097"/>
                  <a:pt x="-535177" y="2335444"/>
                  <a:pt x="646700" y="761681"/>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a:extLst>
              <a:ext uri="{FF2B5EF4-FFF2-40B4-BE49-F238E27FC236}">
                <a16:creationId xmlns:a16="http://schemas.microsoft.com/office/drawing/2014/main" id="{F16DF4D7-FCC9-9A4F-9462-D94090F06FED}"/>
              </a:ext>
            </a:extLst>
          </p:cNvPr>
          <p:cNvSpPr/>
          <p:nvPr/>
        </p:nvSpPr>
        <p:spPr>
          <a:xfrm rot="361659" flipH="1">
            <a:off x="8249297" y="3058284"/>
            <a:ext cx="2173741" cy="1419061"/>
          </a:xfrm>
          <a:custGeom>
            <a:avLst/>
            <a:gdLst>
              <a:gd name="connsiteX0" fmla="*/ 0 w 2929812"/>
              <a:gd name="connsiteY0" fmla="*/ 0 h 3265714"/>
              <a:gd name="connsiteX1" fmla="*/ 2929812 w 2929812"/>
              <a:gd name="connsiteY1" fmla="*/ 205273 h 3265714"/>
              <a:gd name="connsiteX2" fmla="*/ 1045028 w 2929812"/>
              <a:gd name="connsiteY2" fmla="*/ 3265714 h 3265714"/>
              <a:gd name="connsiteX3" fmla="*/ 0 w 2929812"/>
              <a:gd name="connsiteY3" fmla="*/ 0 h 3265714"/>
              <a:gd name="connsiteX0" fmla="*/ 0 w 2929812"/>
              <a:gd name="connsiteY0" fmla="*/ 366357 h 3632071"/>
              <a:gd name="connsiteX1" fmla="*/ 2929812 w 2929812"/>
              <a:gd name="connsiteY1" fmla="*/ 571630 h 3632071"/>
              <a:gd name="connsiteX2" fmla="*/ 1045028 w 2929812"/>
              <a:gd name="connsiteY2" fmla="*/ 3632071 h 3632071"/>
              <a:gd name="connsiteX3" fmla="*/ 0 w 2929812"/>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154144 w 3083956"/>
              <a:gd name="connsiteY0" fmla="*/ 366357 h 3632071"/>
              <a:gd name="connsiteX1" fmla="*/ 3083956 w 3083956"/>
              <a:gd name="connsiteY1" fmla="*/ 571630 h 3632071"/>
              <a:gd name="connsiteX2" fmla="*/ 1199172 w 3083956"/>
              <a:gd name="connsiteY2" fmla="*/ 3632071 h 3632071"/>
              <a:gd name="connsiteX3" fmla="*/ 154144 w 3083956"/>
              <a:gd name="connsiteY3" fmla="*/ 366357 h 3632071"/>
              <a:gd name="connsiteX0" fmla="*/ 154144 w 3153353"/>
              <a:gd name="connsiteY0" fmla="*/ 366357 h 3632071"/>
              <a:gd name="connsiteX1" fmla="*/ 3083956 w 3153353"/>
              <a:gd name="connsiteY1" fmla="*/ 571630 h 3632071"/>
              <a:gd name="connsiteX2" fmla="*/ 1199172 w 3153353"/>
              <a:gd name="connsiteY2" fmla="*/ 3632071 h 3632071"/>
              <a:gd name="connsiteX3" fmla="*/ 154144 w 3153353"/>
              <a:gd name="connsiteY3" fmla="*/ 366357 h 3632071"/>
              <a:gd name="connsiteX0" fmla="*/ 154144 w 3153353"/>
              <a:gd name="connsiteY0" fmla="*/ 615912 h 3881626"/>
              <a:gd name="connsiteX1" fmla="*/ 3083956 w 3153353"/>
              <a:gd name="connsiteY1" fmla="*/ 821185 h 3881626"/>
              <a:gd name="connsiteX2" fmla="*/ 1199172 w 3153353"/>
              <a:gd name="connsiteY2" fmla="*/ 3881626 h 3881626"/>
              <a:gd name="connsiteX3" fmla="*/ 154144 w 3153353"/>
              <a:gd name="connsiteY3" fmla="*/ 615912 h 3881626"/>
              <a:gd name="connsiteX0" fmla="*/ 154144 w 3279448"/>
              <a:gd name="connsiteY0" fmla="*/ 615912 h 3881626"/>
              <a:gd name="connsiteX1" fmla="*/ 3083956 w 3279448"/>
              <a:gd name="connsiteY1" fmla="*/ 821185 h 3881626"/>
              <a:gd name="connsiteX2" fmla="*/ 1199172 w 3279448"/>
              <a:gd name="connsiteY2" fmla="*/ 3881626 h 3881626"/>
              <a:gd name="connsiteX3" fmla="*/ 154144 w 3279448"/>
              <a:gd name="connsiteY3" fmla="*/ 615912 h 3881626"/>
              <a:gd name="connsiteX0" fmla="*/ 161020 w 3249002"/>
              <a:gd name="connsiteY0" fmla="*/ 624172 h 3871225"/>
              <a:gd name="connsiteX1" fmla="*/ 3053510 w 3249002"/>
              <a:gd name="connsiteY1" fmla="*/ 810784 h 3871225"/>
              <a:gd name="connsiteX2" fmla="*/ 1168726 w 3249002"/>
              <a:gd name="connsiteY2" fmla="*/ 3871225 h 3871225"/>
              <a:gd name="connsiteX3" fmla="*/ 161020 w 3249002"/>
              <a:gd name="connsiteY3" fmla="*/ 624172 h 3871225"/>
              <a:gd name="connsiteX0" fmla="*/ 161020 w 3249002"/>
              <a:gd name="connsiteY0" fmla="*/ 761681 h 4008734"/>
              <a:gd name="connsiteX1" fmla="*/ 3053510 w 3249002"/>
              <a:gd name="connsiteY1" fmla="*/ 948293 h 4008734"/>
              <a:gd name="connsiteX2" fmla="*/ 1168726 w 3249002"/>
              <a:gd name="connsiteY2" fmla="*/ 4008734 h 4008734"/>
              <a:gd name="connsiteX3" fmla="*/ 161020 w 3249002"/>
              <a:gd name="connsiteY3" fmla="*/ 761681 h 4008734"/>
              <a:gd name="connsiteX0" fmla="*/ 514329 w 3602311"/>
              <a:gd name="connsiteY0" fmla="*/ 761681 h 4008734"/>
              <a:gd name="connsiteX1" fmla="*/ 3406819 w 3602311"/>
              <a:gd name="connsiteY1" fmla="*/ 948293 h 4008734"/>
              <a:gd name="connsiteX2" fmla="*/ 1522035 w 3602311"/>
              <a:gd name="connsiteY2" fmla="*/ 4008734 h 4008734"/>
              <a:gd name="connsiteX3" fmla="*/ 514329 w 3602311"/>
              <a:gd name="connsiteY3" fmla="*/ 761681 h 4008734"/>
              <a:gd name="connsiteX0" fmla="*/ 646700 w 3734682"/>
              <a:gd name="connsiteY0" fmla="*/ 761681 h 4008734"/>
              <a:gd name="connsiteX1" fmla="*/ 3539190 w 3734682"/>
              <a:gd name="connsiteY1" fmla="*/ 948293 h 4008734"/>
              <a:gd name="connsiteX2" fmla="*/ 1654406 w 3734682"/>
              <a:gd name="connsiteY2" fmla="*/ 4008734 h 4008734"/>
              <a:gd name="connsiteX3" fmla="*/ 646700 w 3734682"/>
              <a:gd name="connsiteY3" fmla="*/ 761681 h 4008734"/>
              <a:gd name="connsiteX0" fmla="*/ 646700 w 3750158"/>
              <a:gd name="connsiteY0" fmla="*/ 761681 h 4190554"/>
              <a:gd name="connsiteX1" fmla="*/ 3539190 w 3750158"/>
              <a:gd name="connsiteY1" fmla="*/ 948293 h 4190554"/>
              <a:gd name="connsiteX2" fmla="*/ 1654406 w 3750158"/>
              <a:gd name="connsiteY2" fmla="*/ 4008734 h 4190554"/>
              <a:gd name="connsiteX3" fmla="*/ 646700 w 3750158"/>
              <a:gd name="connsiteY3" fmla="*/ 761681 h 4190554"/>
              <a:gd name="connsiteX0" fmla="*/ 663729 w 3713614"/>
              <a:gd name="connsiteY0" fmla="*/ 629647 h 4437666"/>
              <a:gd name="connsiteX1" fmla="*/ 3502646 w 3713614"/>
              <a:gd name="connsiteY1" fmla="*/ 1195405 h 4437666"/>
              <a:gd name="connsiteX2" fmla="*/ 1617862 w 3713614"/>
              <a:gd name="connsiteY2" fmla="*/ 4255846 h 4437666"/>
              <a:gd name="connsiteX3" fmla="*/ 663729 w 3713614"/>
              <a:gd name="connsiteY3" fmla="*/ 629647 h 4437666"/>
              <a:gd name="connsiteX0" fmla="*/ 663729 w 3713614"/>
              <a:gd name="connsiteY0" fmla="*/ 324018 h 4132037"/>
              <a:gd name="connsiteX1" fmla="*/ 3502646 w 3713614"/>
              <a:gd name="connsiteY1" fmla="*/ 889776 h 4132037"/>
              <a:gd name="connsiteX2" fmla="*/ 1617862 w 3713614"/>
              <a:gd name="connsiteY2" fmla="*/ 3950217 h 4132037"/>
              <a:gd name="connsiteX3" fmla="*/ 663729 w 3713614"/>
              <a:gd name="connsiteY3" fmla="*/ 324018 h 4132037"/>
              <a:gd name="connsiteX0" fmla="*/ 511736 w 3561621"/>
              <a:gd name="connsiteY0" fmla="*/ 324018 h 4132037"/>
              <a:gd name="connsiteX1" fmla="*/ 3350653 w 3561621"/>
              <a:gd name="connsiteY1" fmla="*/ 889776 h 4132037"/>
              <a:gd name="connsiteX2" fmla="*/ 1465869 w 3561621"/>
              <a:gd name="connsiteY2" fmla="*/ 3950217 h 4132037"/>
              <a:gd name="connsiteX3" fmla="*/ 511736 w 3561621"/>
              <a:gd name="connsiteY3" fmla="*/ 324018 h 4132037"/>
              <a:gd name="connsiteX0" fmla="*/ 511736 w 3652883"/>
              <a:gd name="connsiteY0" fmla="*/ 317033 h 4126172"/>
              <a:gd name="connsiteX1" fmla="*/ 3484587 w 3652883"/>
              <a:gd name="connsiteY1" fmla="*/ 903854 h 4126172"/>
              <a:gd name="connsiteX2" fmla="*/ 1465869 w 3652883"/>
              <a:gd name="connsiteY2" fmla="*/ 3943232 h 4126172"/>
              <a:gd name="connsiteX3" fmla="*/ 511736 w 3652883"/>
              <a:gd name="connsiteY3" fmla="*/ 317033 h 4126172"/>
              <a:gd name="connsiteX0" fmla="*/ 456410 w 3771671"/>
              <a:gd name="connsiteY0" fmla="*/ 202555 h 4496157"/>
              <a:gd name="connsiteX1" fmla="*/ 3603375 w 3771671"/>
              <a:gd name="connsiteY1" fmla="*/ 1273839 h 4496157"/>
              <a:gd name="connsiteX2" fmla="*/ 1584657 w 3771671"/>
              <a:gd name="connsiteY2" fmla="*/ 4313217 h 4496157"/>
              <a:gd name="connsiteX3" fmla="*/ 456410 w 3771671"/>
              <a:gd name="connsiteY3" fmla="*/ 202555 h 4496157"/>
              <a:gd name="connsiteX0" fmla="*/ 456410 w 3771671"/>
              <a:gd name="connsiteY0" fmla="*/ 421244 h 4714846"/>
              <a:gd name="connsiteX1" fmla="*/ 3603375 w 3771671"/>
              <a:gd name="connsiteY1" fmla="*/ 1492528 h 4714846"/>
              <a:gd name="connsiteX2" fmla="*/ 1584657 w 3771671"/>
              <a:gd name="connsiteY2" fmla="*/ 4531906 h 4714846"/>
              <a:gd name="connsiteX3" fmla="*/ 456410 w 3771671"/>
              <a:gd name="connsiteY3" fmla="*/ 421244 h 4714846"/>
              <a:gd name="connsiteX0" fmla="*/ 529314 w 3787032"/>
              <a:gd name="connsiteY0" fmla="*/ 421244 h 5247541"/>
              <a:gd name="connsiteX1" fmla="*/ 3676279 w 3787032"/>
              <a:gd name="connsiteY1" fmla="*/ 1492528 h 5247541"/>
              <a:gd name="connsiteX2" fmla="*/ 1433118 w 3787032"/>
              <a:gd name="connsiteY2" fmla="*/ 5090368 h 5247541"/>
              <a:gd name="connsiteX3" fmla="*/ 529314 w 3787032"/>
              <a:gd name="connsiteY3" fmla="*/ 421244 h 5247541"/>
              <a:gd name="connsiteX0" fmla="*/ 529314 w 3764227"/>
              <a:gd name="connsiteY0" fmla="*/ 421244 h 5090368"/>
              <a:gd name="connsiteX1" fmla="*/ 3676279 w 3764227"/>
              <a:gd name="connsiteY1" fmla="*/ 1492528 h 5090368"/>
              <a:gd name="connsiteX2" fmla="*/ 1433118 w 3764227"/>
              <a:gd name="connsiteY2" fmla="*/ 5090368 h 5090368"/>
              <a:gd name="connsiteX3" fmla="*/ 529314 w 3764227"/>
              <a:gd name="connsiteY3" fmla="*/ 421244 h 5090368"/>
              <a:gd name="connsiteX0" fmla="*/ 529314 w 3764227"/>
              <a:gd name="connsiteY0" fmla="*/ 411642 h 5080766"/>
              <a:gd name="connsiteX1" fmla="*/ 3676279 w 3764227"/>
              <a:gd name="connsiteY1" fmla="*/ 1482926 h 5080766"/>
              <a:gd name="connsiteX2" fmla="*/ 1433118 w 3764227"/>
              <a:gd name="connsiteY2" fmla="*/ 5080766 h 5080766"/>
              <a:gd name="connsiteX3" fmla="*/ 529314 w 3764227"/>
              <a:gd name="connsiteY3" fmla="*/ 411642 h 5080766"/>
              <a:gd name="connsiteX0" fmla="*/ 529314 w 3640484"/>
              <a:gd name="connsiteY0" fmla="*/ 465887 h 5135011"/>
              <a:gd name="connsiteX1" fmla="*/ 3519861 w 3640484"/>
              <a:gd name="connsiteY1" fmla="*/ 1281061 h 5135011"/>
              <a:gd name="connsiteX2" fmla="*/ 1433118 w 3640484"/>
              <a:gd name="connsiteY2" fmla="*/ 5135011 h 5135011"/>
              <a:gd name="connsiteX3" fmla="*/ 529314 w 3640484"/>
              <a:gd name="connsiteY3" fmla="*/ 465887 h 5135011"/>
              <a:gd name="connsiteX0" fmla="*/ 529314 w 3640484"/>
              <a:gd name="connsiteY0" fmla="*/ 531805 h 5200929"/>
              <a:gd name="connsiteX1" fmla="*/ 3519861 w 3640484"/>
              <a:gd name="connsiteY1" fmla="*/ 1346979 h 5200929"/>
              <a:gd name="connsiteX2" fmla="*/ 1433118 w 3640484"/>
              <a:gd name="connsiteY2" fmla="*/ 5200929 h 5200929"/>
              <a:gd name="connsiteX3" fmla="*/ 529314 w 3640484"/>
              <a:gd name="connsiteY3" fmla="*/ 531805 h 5200929"/>
              <a:gd name="connsiteX0" fmla="*/ 529314 w 3625633"/>
              <a:gd name="connsiteY0" fmla="*/ 431914 h 5101038"/>
              <a:gd name="connsiteX1" fmla="*/ 3500309 w 3625633"/>
              <a:gd name="connsiteY1" fmla="*/ 1660805 h 5101038"/>
              <a:gd name="connsiteX2" fmla="*/ 1433118 w 3625633"/>
              <a:gd name="connsiteY2" fmla="*/ 5101038 h 5101038"/>
              <a:gd name="connsiteX3" fmla="*/ 529314 w 3625633"/>
              <a:gd name="connsiteY3" fmla="*/ 431914 h 5101038"/>
              <a:gd name="connsiteX0" fmla="*/ 529314 w 3716812"/>
              <a:gd name="connsiteY0" fmla="*/ 431914 h 5101038"/>
              <a:gd name="connsiteX1" fmla="*/ 3500309 w 3716812"/>
              <a:gd name="connsiteY1" fmla="*/ 1660805 h 5101038"/>
              <a:gd name="connsiteX2" fmla="*/ 1433118 w 3716812"/>
              <a:gd name="connsiteY2" fmla="*/ 5101038 h 5101038"/>
              <a:gd name="connsiteX3" fmla="*/ 529314 w 3716812"/>
              <a:gd name="connsiteY3" fmla="*/ 431914 h 5101038"/>
              <a:gd name="connsiteX0" fmla="*/ 529314 w 3718904"/>
              <a:gd name="connsiteY0" fmla="*/ 431914 h 5101119"/>
              <a:gd name="connsiteX1" fmla="*/ 3500309 w 3718904"/>
              <a:gd name="connsiteY1" fmla="*/ 1660805 h 5101119"/>
              <a:gd name="connsiteX2" fmla="*/ 1433118 w 3718904"/>
              <a:gd name="connsiteY2" fmla="*/ 5101038 h 5101119"/>
              <a:gd name="connsiteX3" fmla="*/ 529314 w 3718904"/>
              <a:gd name="connsiteY3" fmla="*/ 431914 h 5101119"/>
              <a:gd name="connsiteX0" fmla="*/ 525843 w 3717884"/>
              <a:gd name="connsiteY0" fmla="*/ 431914 h 4884415"/>
              <a:gd name="connsiteX1" fmla="*/ 3496838 w 3717884"/>
              <a:gd name="connsiteY1" fmla="*/ 1660805 h 4884415"/>
              <a:gd name="connsiteX2" fmla="*/ 1439423 w 3717884"/>
              <a:gd name="connsiteY2" fmla="*/ 4884329 h 4884415"/>
              <a:gd name="connsiteX3" fmla="*/ 525843 w 3717884"/>
              <a:gd name="connsiteY3" fmla="*/ 431914 h 4884415"/>
              <a:gd name="connsiteX0" fmla="*/ 566590 w 3758631"/>
              <a:gd name="connsiteY0" fmla="*/ 431914 h 4884416"/>
              <a:gd name="connsiteX1" fmla="*/ 3537585 w 3758631"/>
              <a:gd name="connsiteY1" fmla="*/ 1660805 h 4884416"/>
              <a:gd name="connsiteX2" fmla="*/ 1480170 w 3758631"/>
              <a:gd name="connsiteY2" fmla="*/ 4884329 h 4884416"/>
              <a:gd name="connsiteX3" fmla="*/ 566590 w 3758631"/>
              <a:gd name="connsiteY3" fmla="*/ 431914 h 4884416"/>
            </a:gdLst>
            <a:ahLst/>
            <a:cxnLst>
              <a:cxn ang="0">
                <a:pos x="connsiteX0" y="connsiteY0"/>
              </a:cxn>
              <a:cxn ang="0">
                <a:pos x="connsiteX1" y="connsiteY1"/>
              </a:cxn>
              <a:cxn ang="0">
                <a:pos x="connsiteX2" y="connsiteY2"/>
              </a:cxn>
              <a:cxn ang="0">
                <a:pos x="connsiteX3" y="connsiteY3"/>
              </a:cxn>
            </a:cxnLst>
            <a:rect l="l" t="t" r="r" b="b"/>
            <a:pathLst>
              <a:path w="3758631" h="4884416">
                <a:moveTo>
                  <a:pt x="566590" y="431914"/>
                </a:moveTo>
                <a:cubicBezTo>
                  <a:pt x="1253358" y="-616375"/>
                  <a:pt x="3084552" y="419988"/>
                  <a:pt x="3537585" y="1660805"/>
                </a:cubicBezTo>
                <a:cubicBezTo>
                  <a:pt x="3879733" y="2055672"/>
                  <a:pt x="4190502" y="4902550"/>
                  <a:pt x="1480170" y="4884329"/>
                </a:cubicBezTo>
                <a:cubicBezTo>
                  <a:pt x="-348647" y="4433409"/>
                  <a:pt x="-267058" y="1816104"/>
                  <a:pt x="566590" y="431914"/>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a:extLst>
              <a:ext uri="{FF2B5EF4-FFF2-40B4-BE49-F238E27FC236}">
                <a16:creationId xmlns:a16="http://schemas.microsoft.com/office/drawing/2014/main" id="{1A081A2D-0022-2C46-BA94-042B84719EF7}"/>
              </a:ext>
            </a:extLst>
          </p:cNvPr>
          <p:cNvSpPr/>
          <p:nvPr/>
        </p:nvSpPr>
        <p:spPr>
          <a:xfrm rot="21358163" flipH="1">
            <a:off x="8475519" y="4808397"/>
            <a:ext cx="2090250" cy="1271745"/>
          </a:xfrm>
          <a:custGeom>
            <a:avLst/>
            <a:gdLst>
              <a:gd name="connsiteX0" fmla="*/ 0 w 2929812"/>
              <a:gd name="connsiteY0" fmla="*/ 0 h 3265714"/>
              <a:gd name="connsiteX1" fmla="*/ 2929812 w 2929812"/>
              <a:gd name="connsiteY1" fmla="*/ 205273 h 3265714"/>
              <a:gd name="connsiteX2" fmla="*/ 1045028 w 2929812"/>
              <a:gd name="connsiteY2" fmla="*/ 3265714 h 3265714"/>
              <a:gd name="connsiteX3" fmla="*/ 0 w 2929812"/>
              <a:gd name="connsiteY3" fmla="*/ 0 h 3265714"/>
              <a:gd name="connsiteX0" fmla="*/ 0 w 2929812"/>
              <a:gd name="connsiteY0" fmla="*/ 366357 h 3632071"/>
              <a:gd name="connsiteX1" fmla="*/ 2929812 w 2929812"/>
              <a:gd name="connsiteY1" fmla="*/ 571630 h 3632071"/>
              <a:gd name="connsiteX2" fmla="*/ 1045028 w 2929812"/>
              <a:gd name="connsiteY2" fmla="*/ 3632071 h 3632071"/>
              <a:gd name="connsiteX3" fmla="*/ 0 w 2929812"/>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154144 w 3083956"/>
              <a:gd name="connsiteY0" fmla="*/ 366357 h 3632071"/>
              <a:gd name="connsiteX1" fmla="*/ 3083956 w 3083956"/>
              <a:gd name="connsiteY1" fmla="*/ 571630 h 3632071"/>
              <a:gd name="connsiteX2" fmla="*/ 1199172 w 3083956"/>
              <a:gd name="connsiteY2" fmla="*/ 3632071 h 3632071"/>
              <a:gd name="connsiteX3" fmla="*/ 154144 w 3083956"/>
              <a:gd name="connsiteY3" fmla="*/ 366357 h 3632071"/>
              <a:gd name="connsiteX0" fmla="*/ 154144 w 3153353"/>
              <a:gd name="connsiteY0" fmla="*/ 366357 h 3632071"/>
              <a:gd name="connsiteX1" fmla="*/ 3083956 w 3153353"/>
              <a:gd name="connsiteY1" fmla="*/ 571630 h 3632071"/>
              <a:gd name="connsiteX2" fmla="*/ 1199172 w 3153353"/>
              <a:gd name="connsiteY2" fmla="*/ 3632071 h 3632071"/>
              <a:gd name="connsiteX3" fmla="*/ 154144 w 3153353"/>
              <a:gd name="connsiteY3" fmla="*/ 366357 h 3632071"/>
              <a:gd name="connsiteX0" fmla="*/ 154144 w 3153353"/>
              <a:gd name="connsiteY0" fmla="*/ 615912 h 3881626"/>
              <a:gd name="connsiteX1" fmla="*/ 3083956 w 3153353"/>
              <a:gd name="connsiteY1" fmla="*/ 821185 h 3881626"/>
              <a:gd name="connsiteX2" fmla="*/ 1199172 w 3153353"/>
              <a:gd name="connsiteY2" fmla="*/ 3881626 h 3881626"/>
              <a:gd name="connsiteX3" fmla="*/ 154144 w 3153353"/>
              <a:gd name="connsiteY3" fmla="*/ 615912 h 3881626"/>
              <a:gd name="connsiteX0" fmla="*/ 154144 w 3279448"/>
              <a:gd name="connsiteY0" fmla="*/ 615912 h 3881626"/>
              <a:gd name="connsiteX1" fmla="*/ 3083956 w 3279448"/>
              <a:gd name="connsiteY1" fmla="*/ 821185 h 3881626"/>
              <a:gd name="connsiteX2" fmla="*/ 1199172 w 3279448"/>
              <a:gd name="connsiteY2" fmla="*/ 3881626 h 3881626"/>
              <a:gd name="connsiteX3" fmla="*/ 154144 w 3279448"/>
              <a:gd name="connsiteY3" fmla="*/ 615912 h 3881626"/>
              <a:gd name="connsiteX0" fmla="*/ 161020 w 3249002"/>
              <a:gd name="connsiteY0" fmla="*/ 624172 h 3871225"/>
              <a:gd name="connsiteX1" fmla="*/ 3053510 w 3249002"/>
              <a:gd name="connsiteY1" fmla="*/ 810784 h 3871225"/>
              <a:gd name="connsiteX2" fmla="*/ 1168726 w 3249002"/>
              <a:gd name="connsiteY2" fmla="*/ 3871225 h 3871225"/>
              <a:gd name="connsiteX3" fmla="*/ 161020 w 3249002"/>
              <a:gd name="connsiteY3" fmla="*/ 624172 h 3871225"/>
              <a:gd name="connsiteX0" fmla="*/ 161020 w 3249002"/>
              <a:gd name="connsiteY0" fmla="*/ 761681 h 4008734"/>
              <a:gd name="connsiteX1" fmla="*/ 3053510 w 3249002"/>
              <a:gd name="connsiteY1" fmla="*/ 948293 h 4008734"/>
              <a:gd name="connsiteX2" fmla="*/ 1168726 w 3249002"/>
              <a:gd name="connsiteY2" fmla="*/ 4008734 h 4008734"/>
              <a:gd name="connsiteX3" fmla="*/ 161020 w 3249002"/>
              <a:gd name="connsiteY3" fmla="*/ 761681 h 4008734"/>
              <a:gd name="connsiteX0" fmla="*/ 514329 w 3602311"/>
              <a:gd name="connsiteY0" fmla="*/ 761681 h 4008734"/>
              <a:gd name="connsiteX1" fmla="*/ 3406819 w 3602311"/>
              <a:gd name="connsiteY1" fmla="*/ 948293 h 4008734"/>
              <a:gd name="connsiteX2" fmla="*/ 1522035 w 3602311"/>
              <a:gd name="connsiteY2" fmla="*/ 4008734 h 4008734"/>
              <a:gd name="connsiteX3" fmla="*/ 514329 w 3602311"/>
              <a:gd name="connsiteY3" fmla="*/ 761681 h 4008734"/>
              <a:gd name="connsiteX0" fmla="*/ 646700 w 3734682"/>
              <a:gd name="connsiteY0" fmla="*/ 761681 h 4008734"/>
              <a:gd name="connsiteX1" fmla="*/ 3539190 w 3734682"/>
              <a:gd name="connsiteY1" fmla="*/ 948293 h 4008734"/>
              <a:gd name="connsiteX2" fmla="*/ 1654406 w 3734682"/>
              <a:gd name="connsiteY2" fmla="*/ 4008734 h 4008734"/>
              <a:gd name="connsiteX3" fmla="*/ 646700 w 3734682"/>
              <a:gd name="connsiteY3" fmla="*/ 761681 h 4008734"/>
              <a:gd name="connsiteX0" fmla="*/ 646700 w 3750158"/>
              <a:gd name="connsiteY0" fmla="*/ 761681 h 4190554"/>
              <a:gd name="connsiteX1" fmla="*/ 3539190 w 3750158"/>
              <a:gd name="connsiteY1" fmla="*/ 948293 h 4190554"/>
              <a:gd name="connsiteX2" fmla="*/ 1654406 w 3750158"/>
              <a:gd name="connsiteY2" fmla="*/ 4008734 h 4190554"/>
              <a:gd name="connsiteX3" fmla="*/ 646700 w 3750158"/>
              <a:gd name="connsiteY3" fmla="*/ 761681 h 4190554"/>
              <a:gd name="connsiteX0" fmla="*/ 884004 w 3842396"/>
              <a:gd name="connsiteY0" fmla="*/ 761681 h 4570216"/>
              <a:gd name="connsiteX1" fmla="*/ 3776494 w 3842396"/>
              <a:gd name="connsiteY1" fmla="*/ 948293 h 4570216"/>
              <a:gd name="connsiteX2" fmla="*/ 1276303 w 3842396"/>
              <a:gd name="connsiteY2" fmla="*/ 4407326 h 4570216"/>
              <a:gd name="connsiteX3" fmla="*/ 884004 w 3842396"/>
              <a:gd name="connsiteY3" fmla="*/ 761681 h 4570216"/>
              <a:gd name="connsiteX0" fmla="*/ 1130987 w 3618839"/>
              <a:gd name="connsiteY0" fmla="*/ 617080 h 4847454"/>
              <a:gd name="connsiteX1" fmla="*/ 3552937 w 3618839"/>
              <a:gd name="connsiteY1" fmla="*/ 1225531 h 4847454"/>
              <a:gd name="connsiteX2" fmla="*/ 1052746 w 3618839"/>
              <a:gd name="connsiteY2" fmla="*/ 4684564 h 4847454"/>
              <a:gd name="connsiteX3" fmla="*/ 1130987 w 3618839"/>
              <a:gd name="connsiteY3" fmla="*/ 617080 h 4847454"/>
              <a:gd name="connsiteX0" fmla="*/ 1130987 w 3618839"/>
              <a:gd name="connsiteY0" fmla="*/ 591972 h 4822346"/>
              <a:gd name="connsiteX1" fmla="*/ 3552937 w 3618839"/>
              <a:gd name="connsiteY1" fmla="*/ 1200423 h 4822346"/>
              <a:gd name="connsiteX2" fmla="*/ 1052746 w 3618839"/>
              <a:gd name="connsiteY2" fmla="*/ 4659456 h 4822346"/>
              <a:gd name="connsiteX3" fmla="*/ 1130987 w 3618839"/>
              <a:gd name="connsiteY3" fmla="*/ 591972 h 4822346"/>
              <a:gd name="connsiteX0" fmla="*/ 1130987 w 4001747"/>
              <a:gd name="connsiteY0" fmla="*/ 467713 h 4723775"/>
              <a:gd name="connsiteX1" fmla="*/ 3971647 w 4001747"/>
              <a:gd name="connsiteY1" fmla="*/ 1598137 h 4723775"/>
              <a:gd name="connsiteX2" fmla="*/ 1052746 w 4001747"/>
              <a:gd name="connsiteY2" fmla="*/ 4535197 h 4723775"/>
              <a:gd name="connsiteX3" fmla="*/ 1130987 w 4001747"/>
              <a:gd name="connsiteY3" fmla="*/ 467713 h 4723775"/>
              <a:gd name="connsiteX0" fmla="*/ 1087300 w 3962146"/>
              <a:gd name="connsiteY0" fmla="*/ 467713 h 4192259"/>
              <a:gd name="connsiteX1" fmla="*/ 3927960 w 3962146"/>
              <a:gd name="connsiteY1" fmla="*/ 1598137 h 4192259"/>
              <a:gd name="connsiteX2" fmla="*/ 1085079 w 3962146"/>
              <a:gd name="connsiteY2" fmla="*/ 3964917 h 4192259"/>
              <a:gd name="connsiteX3" fmla="*/ 1087300 w 3962146"/>
              <a:gd name="connsiteY3" fmla="*/ 467713 h 4192259"/>
              <a:gd name="connsiteX0" fmla="*/ 946217 w 3821062"/>
              <a:gd name="connsiteY0" fmla="*/ 467713 h 4192259"/>
              <a:gd name="connsiteX1" fmla="*/ 3786877 w 3821062"/>
              <a:gd name="connsiteY1" fmla="*/ 1598137 h 4192259"/>
              <a:gd name="connsiteX2" fmla="*/ 943996 w 3821062"/>
              <a:gd name="connsiteY2" fmla="*/ 3964917 h 4192259"/>
              <a:gd name="connsiteX3" fmla="*/ 946217 w 3821062"/>
              <a:gd name="connsiteY3" fmla="*/ 467713 h 4192259"/>
              <a:gd name="connsiteX0" fmla="*/ 945133 w 3820101"/>
              <a:gd name="connsiteY0" fmla="*/ 467713 h 4383022"/>
              <a:gd name="connsiteX1" fmla="*/ 3785793 w 3820101"/>
              <a:gd name="connsiteY1" fmla="*/ 1598137 h 4383022"/>
              <a:gd name="connsiteX2" fmla="*/ 944985 w 3820101"/>
              <a:gd name="connsiteY2" fmla="*/ 4171358 h 4383022"/>
              <a:gd name="connsiteX3" fmla="*/ 945133 w 3820101"/>
              <a:gd name="connsiteY3" fmla="*/ 467713 h 4383022"/>
              <a:gd name="connsiteX0" fmla="*/ 945133 w 3829022"/>
              <a:gd name="connsiteY0" fmla="*/ 467713 h 4225386"/>
              <a:gd name="connsiteX1" fmla="*/ 3785793 w 3829022"/>
              <a:gd name="connsiteY1" fmla="*/ 1598137 h 4225386"/>
              <a:gd name="connsiteX2" fmla="*/ 944985 w 3829022"/>
              <a:gd name="connsiteY2" fmla="*/ 4171358 h 4225386"/>
              <a:gd name="connsiteX3" fmla="*/ 945133 w 3829022"/>
              <a:gd name="connsiteY3" fmla="*/ 467713 h 4225386"/>
              <a:gd name="connsiteX0" fmla="*/ 945133 w 3785793"/>
              <a:gd name="connsiteY0" fmla="*/ 467713 h 4272375"/>
              <a:gd name="connsiteX1" fmla="*/ 3785793 w 3785793"/>
              <a:gd name="connsiteY1" fmla="*/ 1598137 h 4272375"/>
              <a:gd name="connsiteX2" fmla="*/ 944985 w 3785793"/>
              <a:gd name="connsiteY2" fmla="*/ 4171358 h 4272375"/>
              <a:gd name="connsiteX3" fmla="*/ 945133 w 3785793"/>
              <a:gd name="connsiteY3" fmla="*/ 467713 h 4272375"/>
              <a:gd name="connsiteX0" fmla="*/ 945133 w 3616529"/>
              <a:gd name="connsiteY0" fmla="*/ 493029 h 4273572"/>
              <a:gd name="connsiteX1" fmla="*/ 3615385 w 3616529"/>
              <a:gd name="connsiteY1" fmla="*/ 1498528 h 4273572"/>
              <a:gd name="connsiteX2" fmla="*/ 944985 w 3616529"/>
              <a:gd name="connsiteY2" fmla="*/ 4196674 h 4273572"/>
              <a:gd name="connsiteX3" fmla="*/ 945133 w 3616529"/>
              <a:gd name="connsiteY3" fmla="*/ 493029 h 4273572"/>
            </a:gdLst>
            <a:ahLst/>
            <a:cxnLst>
              <a:cxn ang="0">
                <a:pos x="connsiteX0" y="connsiteY0"/>
              </a:cxn>
              <a:cxn ang="0">
                <a:pos x="connsiteX1" y="connsiteY1"/>
              </a:cxn>
              <a:cxn ang="0">
                <a:pos x="connsiteX2" y="connsiteY2"/>
              </a:cxn>
              <a:cxn ang="0">
                <a:pos x="connsiteX3" y="connsiteY3"/>
              </a:cxn>
            </a:cxnLst>
            <a:rect l="l" t="t" r="r" b="b"/>
            <a:pathLst>
              <a:path w="3616529" h="4273572">
                <a:moveTo>
                  <a:pt x="945133" y="493029"/>
                </a:moveTo>
                <a:cubicBezTo>
                  <a:pt x="1493467" y="-688144"/>
                  <a:pt x="3571842" y="497043"/>
                  <a:pt x="3615385" y="1498528"/>
                </a:cubicBezTo>
                <a:cubicBezTo>
                  <a:pt x="3594297" y="4741740"/>
                  <a:pt x="3911841" y="4296115"/>
                  <a:pt x="944985" y="4196674"/>
                </a:cubicBezTo>
                <a:cubicBezTo>
                  <a:pt x="-390932" y="4657184"/>
                  <a:pt x="-236744" y="2066792"/>
                  <a:pt x="945133" y="493029"/>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34CC621C-43DB-CF4A-9376-DDDF59427436}"/>
              </a:ext>
            </a:extLst>
          </p:cNvPr>
          <p:cNvSpPr/>
          <p:nvPr/>
        </p:nvSpPr>
        <p:spPr>
          <a:xfrm>
            <a:off x="8619878" y="4944141"/>
            <a:ext cx="1682666" cy="1015663"/>
          </a:xfrm>
          <a:prstGeom prst="rect">
            <a:avLst/>
          </a:prstGeom>
        </p:spPr>
        <p:txBody>
          <a:bodyPr wrap="square">
            <a:spAutoFit/>
          </a:bodyPr>
          <a:lstStyle/>
          <a:p>
            <a:pPr marL="171450" lvl="0" indent="-171450" algn="ctr">
              <a:buFont typeface="Arial" charset="0"/>
              <a:buChar char="•"/>
            </a:pPr>
            <a:endParaRPr lang="en-US" sz="900" b="1">
              <a:latin typeface="Roboto" panose="02000000000000000000" pitchFamily="2" charset="0"/>
              <a:ea typeface="Roboto" panose="02000000000000000000" pitchFamily="2" charset="0"/>
              <a:cs typeface="Roboto" charset="0"/>
            </a:endParaRPr>
          </a:p>
          <a:p>
            <a:pPr lvl="0" algn="ctr">
              <a:spcAft>
                <a:spcPts val="600"/>
              </a:spcAft>
            </a:pPr>
            <a:r>
              <a:rPr lang="en-US" sz="1000" b="1" i="1">
                <a:solidFill>
                  <a:schemeClr val="accent6"/>
                </a:solidFill>
                <a:latin typeface="Roboto Condensed" panose="02000000000000000000" pitchFamily="2" charset="0"/>
                <a:ea typeface="Roboto Condensed" panose="02000000000000000000" pitchFamily="2" charset="0"/>
              </a:rPr>
              <a:t>rapid housing solutions</a:t>
            </a:r>
          </a:p>
          <a:p>
            <a:pPr lvl="0" algn="ctr"/>
            <a:r>
              <a:rPr lang="en-US" sz="900">
                <a:latin typeface="Roboto" panose="02000000000000000000" pitchFamily="2" charset="0"/>
                <a:ea typeface="Roboto" panose="02000000000000000000" pitchFamily="2" charset="0"/>
              </a:rPr>
              <a:t>Governments are investing in developing rapid permanent housing solutions, including building modular housing.</a:t>
            </a:r>
          </a:p>
        </p:txBody>
      </p:sp>
      <p:sp>
        <p:nvSpPr>
          <p:cNvPr id="30" name="Rectangle 29">
            <a:extLst>
              <a:ext uri="{FF2B5EF4-FFF2-40B4-BE49-F238E27FC236}">
                <a16:creationId xmlns:a16="http://schemas.microsoft.com/office/drawing/2014/main" id="{93456C34-4872-7349-A15F-6D8217C9A6E0}"/>
              </a:ext>
            </a:extLst>
          </p:cNvPr>
          <p:cNvSpPr/>
          <p:nvPr/>
        </p:nvSpPr>
        <p:spPr>
          <a:xfrm>
            <a:off x="8449093" y="3103730"/>
            <a:ext cx="1865980" cy="1292662"/>
          </a:xfrm>
          <a:prstGeom prst="rect">
            <a:avLst/>
          </a:prstGeom>
        </p:spPr>
        <p:txBody>
          <a:bodyPr wrap="square">
            <a:spAutoFit/>
          </a:bodyPr>
          <a:lstStyle/>
          <a:p>
            <a:pPr marL="171450" lvl="0" indent="-171450" algn="ctr">
              <a:buFont typeface="Arial" charset="0"/>
              <a:buChar char="•"/>
            </a:pPr>
            <a:endParaRPr lang="en-US" sz="900" b="1">
              <a:latin typeface="Roboto" panose="02000000000000000000" pitchFamily="2" charset="0"/>
              <a:ea typeface="Roboto" panose="02000000000000000000" pitchFamily="2" charset="0"/>
              <a:cs typeface="Roboto" charset="0"/>
            </a:endParaRPr>
          </a:p>
          <a:p>
            <a:pPr lvl="0" algn="ctr">
              <a:spcAft>
                <a:spcPts val="600"/>
              </a:spcAft>
              <a:defRPr/>
            </a:pPr>
            <a:r>
              <a:rPr lang="en-US" sz="1000" b="1" i="1">
                <a:solidFill>
                  <a:schemeClr val="accent6"/>
                </a:solidFill>
                <a:latin typeface="Roboto Condensed" panose="02000000000000000000" pitchFamily="2" charset="0"/>
                <a:ea typeface="Roboto Condensed" panose="02000000000000000000" pitchFamily="2" charset="0"/>
                <a:cs typeface="Roboto" charset="0"/>
              </a:rPr>
              <a:t>Housing First</a:t>
            </a:r>
          </a:p>
          <a:p>
            <a:pPr lvl="0" algn="ctr">
              <a:defRPr/>
            </a:pPr>
            <a:r>
              <a:rPr lang="en-US" sz="900">
                <a:latin typeface="Roboto" charset="0"/>
                <a:ea typeface="Roboto" charset="0"/>
                <a:cs typeface="Roboto" charset="0"/>
              </a:rPr>
              <a:t>There is greater interest in shifting to a “housing first” model, which focuses on enabling people to obtain housing, regardless of their situation.</a:t>
            </a:r>
          </a:p>
        </p:txBody>
      </p:sp>
      <p:sp>
        <p:nvSpPr>
          <p:cNvPr id="32" name="Rectangle 31">
            <a:extLst>
              <a:ext uri="{FF2B5EF4-FFF2-40B4-BE49-F238E27FC236}">
                <a16:creationId xmlns:a16="http://schemas.microsoft.com/office/drawing/2014/main" id="{F1FBCE74-5152-324C-A0DD-6A5CF8233E16}"/>
              </a:ext>
            </a:extLst>
          </p:cNvPr>
          <p:cNvSpPr/>
          <p:nvPr/>
        </p:nvSpPr>
        <p:spPr>
          <a:xfrm>
            <a:off x="9480884" y="1931872"/>
            <a:ext cx="1876927" cy="1154162"/>
          </a:xfrm>
          <a:prstGeom prst="rect">
            <a:avLst/>
          </a:prstGeom>
        </p:spPr>
        <p:txBody>
          <a:bodyPr wrap="square">
            <a:spAutoFit/>
          </a:bodyPr>
          <a:lstStyle/>
          <a:p>
            <a:pPr marL="171450" lvl="0" indent="-171450" algn="ctr">
              <a:buFont typeface="Arial" charset="0"/>
              <a:buChar char="•"/>
            </a:pPr>
            <a:endParaRPr lang="en-US" sz="900" b="1">
              <a:latin typeface="Roboto" panose="02000000000000000000" pitchFamily="2" charset="0"/>
              <a:ea typeface="Roboto" panose="02000000000000000000" pitchFamily="2" charset="0"/>
              <a:cs typeface="Roboto" charset="0"/>
            </a:endParaRPr>
          </a:p>
          <a:p>
            <a:pPr lvl="0" algn="ctr">
              <a:spcAft>
                <a:spcPts val="600"/>
              </a:spcAft>
            </a:pPr>
            <a:r>
              <a:rPr lang="en-US" sz="1000" b="1" i="1">
                <a:solidFill>
                  <a:schemeClr val="accent6"/>
                </a:solidFill>
                <a:latin typeface="Roboto Condensed" panose="02000000000000000000" pitchFamily="2" charset="0"/>
                <a:ea typeface="Roboto Condensed" panose="02000000000000000000" pitchFamily="2" charset="0"/>
              </a:rPr>
              <a:t>alternative forms of ownership</a:t>
            </a:r>
          </a:p>
          <a:p>
            <a:pPr lvl="0" algn="ctr"/>
            <a:r>
              <a:rPr lang="en-US" sz="900">
                <a:latin typeface="Roboto" panose="02000000000000000000" pitchFamily="2" charset="0"/>
                <a:ea typeface="Roboto" panose="02000000000000000000" pitchFamily="2" charset="0"/>
              </a:rPr>
              <a:t>There is increasing interest and acceptance of shared ownership/equity models as the costs of buying a home continue to rise. </a:t>
            </a:r>
          </a:p>
        </p:txBody>
      </p:sp>
      <p:sp>
        <p:nvSpPr>
          <p:cNvPr id="35" name="Freeform 34">
            <a:extLst>
              <a:ext uri="{FF2B5EF4-FFF2-40B4-BE49-F238E27FC236}">
                <a16:creationId xmlns:a16="http://schemas.microsoft.com/office/drawing/2014/main" id="{9E693E1B-E167-9D4A-A9BB-7BEEEC613054}"/>
              </a:ext>
            </a:extLst>
          </p:cNvPr>
          <p:cNvSpPr/>
          <p:nvPr/>
        </p:nvSpPr>
        <p:spPr>
          <a:xfrm rot="9999012" flipH="1">
            <a:off x="9828704" y="3816254"/>
            <a:ext cx="1862249" cy="1535362"/>
          </a:xfrm>
          <a:custGeom>
            <a:avLst/>
            <a:gdLst>
              <a:gd name="connsiteX0" fmla="*/ 0 w 2929812"/>
              <a:gd name="connsiteY0" fmla="*/ 0 h 3265714"/>
              <a:gd name="connsiteX1" fmla="*/ 2929812 w 2929812"/>
              <a:gd name="connsiteY1" fmla="*/ 205273 h 3265714"/>
              <a:gd name="connsiteX2" fmla="*/ 1045028 w 2929812"/>
              <a:gd name="connsiteY2" fmla="*/ 3265714 h 3265714"/>
              <a:gd name="connsiteX3" fmla="*/ 0 w 2929812"/>
              <a:gd name="connsiteY3" fmla="*/ 0 h 3265714"/>
              <a:gd name="connsiteX0" fmla="*/ 0 w 2929812"/>
              <a:gd name="connsiteY0" fmla="*/ 366357 h 3632071"/>
              <a:gd name="connsiteX1" fmla="*/ 2929812 w 2929812"/>
              <a:gd name="connsiteY1" fmla="*/ 571630 h 3632071"/>
              <a:gd name="connsiteX2" fmla="*/ 1045028 w 2929812"/>
              <a:gd name="connsiteY2" fmla="*/ 3632071 h 3632071"/>
              <a:gd name="connsiteX3" fmla="*/ 0 w 2929812"/>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79911 w 3009723"/>
              <a:gd name="connsiteY0" fmla="*/ 366357 h 3632071"/>
              <a:gd name="connsiteX1" fmla="*/ 3009723 w 3009723"/>
              <a:gd name="connsiteY1" fmla="*/ 571630 h 3632071"/>
              <a:gd name="connsiteX2" fmla="*/ 1124939 w 3009723"/>
              <a:gd name="connsiteY2" fmla="*/ 3632071 h 3632071"/>
              <a:gd name="connsiteX3" fmla="*/ 79911 w 3009723"/>
              <a:gd name="connsiteY3" fmla="*/ 366357 h 3632071"/>
              <a:gd name="connsiteX0" fmla="*/ 154144 w 3083956"/>
              <a:gd name="connsiteY0" fmla="*/ 366357 h 3632071"/>
              <a:gd name="connsiteX1" fmla="*/ 3083956 w 3083956"/>
              <a:gd name="connsiteY1" fmla="*/ 571630 h 3632071"/>
              <a:gd name="connsiteX2" fmla="*/ 1199172 w 3083956"/>
              <a:gd name="connsiteY2" fmla="*/ 3632071 h 3632071"/>
              <a:gd name="connsiteX3" fmla="*/ 154144 w 3083956"/>
              <a:gd name="connsiteY3" fmla="*/ 366357 h 3632071"/>
              <a:gd name="connsiteX0" fmla="*/ 154144 w 3153353"/>
              <a:gd name="connsiteY0" fmla="*/ 366357 h 3632071"/>
              <a:gd name="connsiteX1" fmla="*/ 3083956 w 3153353"/>
              <a:gd name="connsiteY1" fmla="*/ 571630 h 3632071"/>
              <a:gd name="connsiteX2" fmla="*/ 1199172 w 3153353"/>
              <a:gd name="connsiteY2" fmla="*/ 3632071 h 3632071"/>
              <a:gd name="connsiteX3" fmla="*/ 154144 w 3153353"/>
              <a:gd name="connsiteY3" fmla="*/ 366357 h 3632071"/>
              <a:gd name="connsiteX0" fmla="*/ 154144 w 3153353"/>
              <a:gd name="connsiteY0" fmla="*/ 615912 h 3881626"/>
              <a:gd name="connsiteX1" fmla="*/ 3083956 w 3153353"/>
              <a:gd name="connsiteY1" fmla="*/ 821185 h 3881626"/>
              <a:gd name="connsiteX2" fmla="*/ 1199172 w 3153353"/>
              <a:gd name="connsiteY2" fmla="*/ 3881626 h 3881626"/>
              <a:gd name="connsiteX3" fmla="*/ 154144 w 3153353"/>
              <a:gd name="connsiteY3" fmla="*/ 615912 h 3881626"/>
              <a:gd name="connsiteX0" fmla="*/ 154144 w 3279448"/>
              <a:gd name="connsiteY0" fmla="*/ 615912 h 3881626"/>
              <a:gd name="connsiteX1" fmla="*/ 3083956 w 3279448"/>
              <a:gd name="connsiteY1" fmla="*/ 821185 h 3881626"/>
              <a:gd name="connsiteX2" fmla="*/ 1199172 w 3279448"/>
              <a:gd name="connsiteY2" fmla="*/ 3881626 h 3881626"/>
              <a:gd name="connsiteX3" fmla="*/ 154144 w 3279448"/>
              <a:gd name="connsiteY3" fmla="*/ 615912 h 3881626"/>
              <a:gd name="connsiteX0" fmla="*/ 161020 w 3249002"/>
              <a:gd name="connsiteY0" fmla="*/ 624172 h 3871225"/>
              <a:gd name="connsiteX1" fmla="*/ 3053510 w 3249002"/>
              <a:gd name="connsiteY1" fmla="*/ 810784 h 3871225"/>
              <a:gd name="connsiteX2" fmla="*/ 1168726 w 3249002"/>
              <a:gd name="connsiteY2" fmla="*/ 3871225 h 3871225"/>
              <a:gd name="connsiteX3" fmla="*/ 161020 w 3249002"/>
              <a:gd name="connsiteY3" fmla="*/ 624172 h 3871225"/>
              <a:gd name="connsiteX0" fmla="*/ 161020 w 3249002"/>
              <a:gd name="connsiteY0" fmla="*/ 761681 h 4008734"/>
              <a:gd name="connsiteX1" fmla="*/ 3053510 w 3249002"/>
              <a:gd name="connsiteY1" fmla="*/ 948293 h 4008734"/>
              <a:gd name="connsiteX2" fmla="*/ 1168726 w 3249002"/>
              <a:gd name="connsiteY2" fmla="*/ 4008734 h 4008734"/>
              <a:gd name="connsiteX3" fmla="*/ 161020 w 3249002"/>
              <a:gd name="connsiteY3" fmla="*/ 761681 h 4008734"/>
              <a:gd name="connsiteX0" fmla="*/ 514329 w 3602311"/>
              <a:gd name="connsiteY0" fmla="*/ 761681 h 4008734"/>
              <a:gd name="connsiteX1" fmla="*/ 3406819 w 3602311"/>
              <a:gd name="connsiteY1" fmla="*/ 948293 h 4008734"/>
              <a:gd name="connsiteX2" fmla="*/ 1522035 w 3602311"/>
              <a:gd name="connsiteY2" fmla="*/ 4008734 h 4008734"/>
              <a:gd name="connsiteX3" fmla="*/ 514329 w 3602311"/>
              <a:gd name="connsiteY3" fmla="*/ 761681 h 4008734"/>
              <a:gd name="connsiteX0" fmla="*/ 646700 w 3734682"/>
              <a:gd name="connsiteY0" fmla="*/ 761681 h 4008734"/>
              <a:gd name="connsiteX1" fmla="*/ 3539190 w 3734682"/>
              <a:gd name="connsiteY1" fmla="*/ 948293 h 4008734"/>
              <a:gd name="connsiteX2" fmla="*/ 1654406 w 3734682"/>
              <a:gd name="connsiteY2" fmla="*/ 4008734 h 4008734"/>
              <a:gd name="connsiteX3" fmla="*/ 646700 w 3734682"/>
              <a:gd name="connsiteY3" fmla="*/ 761681 h 4008734"/>
              <a:gd name="connsiteX0" fmla="*/ 646700 w 3750158"/>
              <a:gd name="connsiteY0" fmla="*/ 761681 h 4190554"/>
              <a:gd name="connsiteX1" fmla="*/ 3539190 w 3750158"/>
              <a:gd name="connsiteY1" fmla="*/ 948293 h 4190554"/>
              <a:gd name="connsiteX2" fmla="*/ 1654406 w 3750158"/>
              <a:gd name="connsiteY2" fmla="*/ 4008734 h 4190554"/>
              <a:gd name="connsiteX3" fmla="*/ 646700 w 3750158"/>
              <a:gd name="connsiteY3" fmla="*/ 761681 h 4190554"/>
            </a:gdLst>
            <a:ahLst/>
            <a:cxnLst>
              <a:cxn ang="0">
                <a:pos x="connsiteX0" y="connsiteY0"/>
              </a:cxn>
              <a:cxn ang="0">
                <a:pos x="connsiteX1" y="connsiteY1"/>
              </a:cxn>
              <a:cxn ang="0">
                <a:pos x="connsiteX2" y="connsiteY2"/>
              </a:cxn>
              <a:cxn ang="0">
                <a:pos x="connsiteX3" y="connsiteY3"/>
              </a:cxn>
            </a:cxnLst>
            <a:rect l="l" t="t" r="r" b="b"/>
            <a:pathLst>
              <a:path w="3750158" h="4190554">
                <a:moveTo>
                  <a:pt x="646700" y="761681"/>
                </a:moveTo>
                <a:cubicBezTo>
                  <a:pt x="1735271" y="-476181"/>
                  <a:pt x="3495647" y="-53192"/>
                  <a:pt x="3539190" y="948293"/>
                </a:cubicBezTo>
                <a:cubicBezTo>
                  <a:pt x="3676039" y="2229697"/>
                  <a:pt x="4484691" y="4910693"/>
                  <a:pt x="1654406" y="4008734"/>
                </a:cubicBezTo>
                <a:cubicBezTo>
                  <a:pt x="-37545" y="3144097"/>
                  <a:pt x="-535177" y="2335444"/>
                  <a:pt x="646700" y="761681"/>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7F35006B-8270-4944-BCDC-F23E15496A94}"/>
              </a:ext>
            </a:extLst>
          </p:cNvPr>
          <p:cNvSpPr/>
          <p:nvPr/>
        </p:nvSpPr>
        <p:spPr>
          <a:xfrm>
            <a:off x="9992813" y="4095083"/>
            <a:ext cx="1682666" cy="1015663"/>
          </a:xfrm>
          <a:prstGeom prst="rect">
            <a:avLst/>
          </a:prstGeom>
        </p:spPr>
        <p:txBody>
          <a:bodyPr wrap="square">
            <a:spAutoFit/>
          </a:bodyPr>
          <a:lstStyle/>
          <a:p>
            <a:pPr lvl="0" algn="ctr">
              <a:spcAft>
                <a:spcPts val="600"/>
              </a:spcAft>
            </a:pPr>
            <a:r>
              <a:rPr lang="en-US" sz="1000" b="1" i="1">
                <a:solidFill>
                  <a:schemeClr val="accent6"/>
                </a:solidFill>
                <a:latin typeface="Roboto Condensed" panose="02000000000000000000" pitchFamily="2" charset="0"/>
                <a:ea typeface="Roboto Condensed" panose="02000000000000000000" pitchFamily="2" charset="0"/>
                <a:cs typeface="Roboto" charset="0"/>
              </a:rPr>
              <a:t>inclusive communities</a:t>
            </a:r>
            <a:endParaRPr lang="en-US" sz="900" b="1" i="1">
              <a:latin typeface="Roboto Condensed" panose="02000000000000000000" pitchFamily="2" charset="0"/>
              <a:ea typeface="Roboto Condensed" panose="02000000000000000000" pitchFamily="2" charset="0"/>
            </a:endParaRPr>
          </a:p>
          <a:p>
            <a:pPr lvl="0" algn="ctr"/>
            <a:r>
              <a:rPr lang="en-US" sz="900">
                <a:latin typeface="Roboto" panose="02000000000000000000" pitchFamily="2" charset="0"/>
                <a:ea typeface="Roboto" panose="02000000000000000000" pitchFamily="2" charset="0"/>
              </a:rPr>
              <a:t>There is an increase in  policies to increase the provision of affordable housing, such as inclusionary zoning </a:t>
            </a:r>
          </a:p>
        </p:txBody>
      </p:sp>
      <p:sp>
        <p:nvSpPr>
          <p:cNvPr id="23" name="Title 1">
            <a:extLst>
              <a:ext uri="{FF2B5EF4-FFF2-40B4-BE49-F238E27FC236}">
                <a16:creationId xmlns:a16="http://schemas.microsoft.com/office/drawing/2014/main" id="{7860B506-0259-C74F-B5D3-8F38D677A1C2}"/>
              </a:ext>
            </a:extLst>
          </p:cNvPr>
          <p:cNvSpPr txBox="1">
            <a:spLocks/>
          </p:cNvSpPr>
          <p:nvPr/>
        </p:nvSpPr>
        <p:spPr>
          <a:xfrm>
            <a:off x="874718" y="476250"/>
            <a:ext cx="3673469"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500">
                <a:solidFill>
                  <a:srgbClr val="03539F"/>
                </a:solidFill>
                <a:latin typeface="Roboto Slab Black" pitchFamily="2" charset="0"/>
                <a:ea typeface="Roboto Slab Black" pitchFamily="2" charset="0"/>
              </a:rPr>
              <a:t>Barriers and Enablers for a New Model</a:t>
            </a:r>
          </a:p>
          <a:p>
            <a:pPr lvl="0">
              <a:defRPr/>
            </a:pPr>
            <a:endParaRPr lang="en-US" sz="2500">
              <a:solidFill>
                <a:srgbClr val="03539F"/>
              </a:solidFill>
              <a:latin typeface="Roboto Slab Black" pitchFamily="2" charset="0"/>
              <a:ea typeface="Roboto Slab Black" pitchFamily="2" charset="0"/>
            </a:endParaRPr>
          </a:p>
        </p:txBody>
      </p:sp>
      <p:sp>
        <p:nvSpPr>
          <p:cNvPr id="29" name="Slide Number Placeholder 1">
            <a:extLst>
              <a:ext uri="{FF2B5EF4-FFF2-40B4-BE49-F238E27FC236}">
                <a16:creationId xmlns:a16="http://schemas.microsoft.com/office/drawing/2014/main" id="{4AA0E470-8F4C-2D4B-A311-1DF8DAF34F46}"/>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6</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1" name="TextBox 30">
            <a:extLst>
              <a:ext uri="{FF2B5EF4-FFF2-40B4-BE49-F238E27FC236}">
                <a16:creationId xmlns:a16="http://schemas.microsoft.com/office/drawing/2014/main" id="{F6E6289E-5BFC-EA42-A4BF-E854DF8FA090}"/>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Where we Started</a:t>
            </a:r>
          </a:p>
        </p:txBody>
      </p:sp>
    </p:spTree>
    <p:extLst>
      <p:ext uri="{BB962C8B-B14F-4D97-AF65-F5344CB8AC3E}">
        <p14:creationId xmlns:p14="http://schemas.microsoft.com/office/powerpoint/2010/main" val="352104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C21B8A1-5035-9742-8270-DA31F1A19314}"/>
              </a:ext>
            </a:extLst>
          </p:cNvPr>
          <p:cNvSpPr/>
          <p:nvPr/>
        </p:nvSpPr>
        <p:spPr>
          <a:xfrm>
            <a:off x="4407663" y="1716336"/>
            <a:ext cx="3631388" cy="3661156"/>
          </a:xfrm>
          <a:custGeom>
            <a:avLst/>
            <a:gdLst>
              <a:gd name="connsiteX0" fmla="*/ 0 w 3215524"/>
              <a:gd name="connsiteY0" fmla="*/ 1607762 h 3215524"/>
              <a:gd name="connsiteX1" fmla="*/ 1607762 w 3215524"/>
              <a:gd name="connsiteY1" fmla="*/ 0 h 3215524"/>
              <a:gd name="connsiteX2" fmla="*/ 3215524 w 3215524"/>
              <a:gd name="connsiteY2" fmla="*/ 1607762 h 3215524"/>
              <a:gd name="connsiteX3" fmla="*/ 1607762 w 3215524"/>
              <a:gd name="connsiteY3" fmla="*/ 3215524 h 3215524"/>
              <a:gd name="connsiteX4" fmla="*/ 0 w 3215524"/>
              <a:gd name="connsiteY4" fmla="*/ 1607762 h 3215524"/>
              <a:gd name="connsiteX0" fmla="*/ 2616 w 3218140"/>
              <a:gd name="connsiteY0" fmla="*/ 1758487 h 3366249"/>
              <a:gd name="connsiteX1" fmla="*/ 1349121 w 3218140"/>
              <a:gd name="connsiteY1" fmla="*/ 0 h 3366249"/>
              <a:gd name="connsiteX2" fmla="*/ 3218140 w 3218140"/>
              <a:gd name="connsiteY2" fmla="*/ 1758487 h 3366249"/>
              <a:gd name="connsiteX3" fmla="*/ 1610378 w 3218140"/>
              <a:gd name="connsiteY3" fmla="*/ 3366249 h 3366249"/>
              <a:gd name="connsiteX4" fmla="*/ 2616 w 3218140"/>
              <a:gd name="connsiteY4" fmla="*/ 1758487 h 3366249"/>
              <a:gd name="connsiteX0" fmla="*/ 1658 w 3398053"/>
              <a:gd name="connsiteY0" fmla="*/ 1759866 h 3371005"/>
              <a:gd name="connsiteX1" fmla="*/ 1348163 w 3398053"/>
              <a:gd name="connsiteY1" fmla="*/ 1379 h 3371005"/>
              <a:gd name="connsiteX2" fmla="*/ 3398053 w 3398053"/>
              <a:gd name="connsiteY2" fmla="*/ 2051268 h 3371005"/>
              <a:gd name="connsiteX3" fmla="*/ 1609420 w 3398053"/>
              <a:gd name="connsiteY3" fmla="*/ 3367628 h 3371005"/>
              <a:gd name="connsiteX4" fmla="*/ 1658 w 3398053"/>
              <a:gd name="connsiteY4" fmla="*/ 1759866 h 3371005"/>
              <a:gd name="connsiteX0" fmla="*/ 1446 w 3548566"/>
              <a:gd name="connsiteY0" fmla="*/ 2009720 h 3366349"/>
              <a:gd name="connsiteX1" fmla="*/ 1498676 w 3548566"/>
              <a:gd name="connsiteY1" fmla="*/ 24 h 3366349"/>
              <a:gd name="connsiteX2" fmla="*/ 3548566 w 3548566"/>
              <a:gd name="connsiteY2" fmla="*/ 2049913 h 3366349"/>
              <a:gd name="connsiteX3" fmla="*/ 1759933 w 3548566"/>
              <a:gd name="connsiteY3" fmla="*/ 3366273 h 3366349"/>
              <a:gd name="connsiteX4" fmla="*/ 1446 w 3548566"/>
              <a:gd name="connsiteY4" fmla="*/ 2009720 h 3366349"/>
              <a:gd name="connsiteX0" fmla="*/ 21059 w 3568179"/>
              <a:gd name="connsiteY0" fmla="*/ 2009720 h 3577339"/>
              <a:gd name="connsiteX1" fmla="*/ 1518289 w 3568179"/>
              <a:gd name="connsiteY1" fmla="*/ 24 h 3577339"/>
              <a:gd name="connsiteX2" fmla="*/ 3568179 w 3568179"/>
              <a:gd name="connsiteY2" fmla="*/ 2049913 h 3577339"/>
              <a:gd name="connsiteX3" fmla="*/ 845050 w 3568179"/>
              <a:gd name="connsiteY3" fmla="*/ 3577288 h 3577339"/>
              <a:gd name="connsiteX4" fmla="*/ 21059 w 3568179"/>
              <a:gd name="connsiteY4" fmla="*/ 2009720 h 3577339"/>
              <a:gd name="connsiteX0" fmla="*/ 21488 w 3628898"/>
              <a:gd name="connsiteY0" fmla="*/ 2010213 h 3579160"/>
              <a:gd name="connsiteX1" fmla="*/ 1518718 w 3628898"/>
              <a:gd name="connsiteY1" fmla="*/ 517 h 3579160"/>
              <a:gd name="connsiteX2" fmla="*/ 3628898 w 3628898"/>
              <a:gd name="connsiteY2" fmla="*/ 2201131 h 3579160"/>
              <a:gd name="connsiteX3" fmla="*/ 845479 w 3628898"/>
              <a:gd name="connsiteY3" fmla="*/ 3577781 h 3579160"/>
              <a:gd name="connsiteX4" fmla="*/ 21488 w 3628898"/>
              <a:gd name="connsiteY4" fmla="*/ 2010213 h 3579160"/>
              <a:gd name="connsiteX0" fmla="*/ 23978 w 3631388"/>
              <a:gd name="connsiteY0" fmla="*/ 2070485 h 3639432"/>
              <a:gd name="connsiteX1" fmla="*/ 1571450 w 3631388"/>
              <a:gd name="connsiteY1" fmla="*/ 499 h 3639432"/>
              <a:gd name="connsiteX2" fmla="*/ 3631388 w 3631388"/>
              <a:gd name="connsiteY2" fmla="*/ 2261403 h 3639432"/>
              <a:gd name="connsiteX3" fmla="*/ 847969 w 3631388"/>
              <a:gd name="connsiteY3" fmla="*/ 3638053 h 3639432"/>
              <a:gd name="connsiteX4" fmla="*/ 23978 w 3631388"/>
              <a:gd name="connsiteY4" fmla="*/ 2070485 h 3639432"/>
              <a:gd name="connsiteX0" fmla="*/ 23978 w 3631388"/>
              <a:gd name="connsiteY0" fmla="*/ 2107546 h 3676493"/>
              <a:gd name="connsiteX1" fmla="*/ 1571450 w 3631388"/>
              <a:gd name="connsiteY1" fmla="*/ 37560 h 3676493"/>
              <a:gd name="connsiteX2" fmla="*/ 3631388 w 3631388"/>
              <a:gd name="connsiteY2" fmla="*/ 2298464 h 3676493"/>
              <a:gd name="connsiteX3" fmla="*/ 847969 w 3631388"/>
              <a:gd name="connsiteY3" fmla="*/ 3675114 h 3676493"/>
              <a:gd name="connsiteX4" fmla="*/ 23978 w 3631388"/>
              <a:gd name="connsiteY4" fmla="*/ 2107546 h 3676493"/>
              <a:gd name="connsiteX0" fmla="*/ 23978 w 3631388"/>
              <a:gd name="connsiteY0" fmla="*/ 2092209 h 3661156"/>
              <a:gd name="connsiteX1" fmla="*/ 1571450 w 3631388"/>
              <a:gd name="connsiteY1" fmla="*/ 22223 h 3661156"/>
              <a:gd name="connsiteX2" fmla="*/ 3631388 w 3631388"/>
              <a:gd name="connsiteY2" fmla="*/ 2283127 h 3661156"/>
              <a:gd name="connsiteX3" fmla="*/ 847969 w 3631388"/>
              <a:gd name="connsiteY3" fmla="*/ 3659777 h 3661156"/>
              <a:gd name="connsiteX4" fmla="*/ 23978 w 3631388"/>
              <a:gd name="connsiteY4" fmla="*/ 2092209 h 366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388" h="3661156">
                <a:moveTo>
                  <a:pt x="23978" y="2092209"/>
                </a:moveTo>
                <a:cubicBezTo>
                  <a:pt x="144558" y="1485950"/>
                  <a:pt x="648668" y="251660"/>
                  <a:pt x="1571450" y="22223"/>
                </a:cubicBezTo>
                <a:cubicBezTo>
                  <a:pt x="2494232" y="-207214"/>
                  <a:pt x="3631388" y="1395185"/>
                  <a:pt x="3631388" y="2283127"/>
                </a:cubicBezTo>
                <a:cubicBezTo>
                  <a:pt x="3631388" y="3171069"/>
                  <a:pt x="1449204" y="3691597"/>
                  <a:pt x="847969" y="3659777"/>
                </a:cubicBezTo>
                <a:cubicBezTo>
                  <a:pt x="246734" y="3627957"/>
                  <a:pt x="-96602" y="2698468"/>
                  <a:pt x="23978" y="2092209"/>
                </a:cubicBezTo>
                <a:close/>
              </a:path>
            </a:pathLst>
          </a:custGeom>
          <a:solidFill>
            <a:schemeClr val="accent4">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413F21A9-E7CA-2F46-9328-124C21A05F79}"/>
              </a:ext>
            </a:extLst>
          </p:cNvPr>
          <p:cNvSpPr/>
          <p:nvPr/>
        </p:nvSpPr>
        <p:spPr>
          <a:xfrm>
            <a:off x="6372705" y="1337385"/>
            <a:ext cx="5034812" cy="323165"/>
          </a:xfrm>
          <a:prstGeom prst="rect">
            <a:avLst/>
          </a:prstGeom>
        </p:spPr>
        <p:txBody>
          <a:bodyPr wrap="square">
            <a:spAutoFit/>
          </a:bodyPr>
          <a:lstStyle/>
          <a:p>
            <a:pPr lvl="0" defTabSz="514350">
              <a:defRPr/>
            </a:pPr>
            <a:r>
              <a:rPr lang="en-CA" sz="1500">
                <a:solidFill>
                  <a:schemeClr val="bg1"/>
                </a:solidFill>
                <a:latin typeface="Roboto Condensed" charset="0"/>
                <a:ea typeface="Roboto Condensed" charset="0"/>
                <a:cs typeface="Roboto Condensed" charset="0"/>
              </a:rPr>
              <a:t>d</a:t>
            </a:r>
          </a:p>
        </p:txBody>
      </p:sp>
      <p:pic>
        <p:nvPicPr>
          <p:cNvPr id="5" name="Graphic 4" descr="Mortgage outline">
            <a:extLst>
              <a:ext uri="{FF2B5EF4-FFF2-40B4-BE49-F238E27FC236}">
                <a16:creationId xmlns:a16="http://schemas.microsoft.com/office/drawing/2014/main" id="{D3A7625A-2962-594C-86D6-90BF6505F4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2771" y="2684052"/>
            <a:ext cx="766800" cy="766800"/>
          </a:xfrm>
          <a:prstGeom prst="rect">
            <a:avLst/>
          </a:prstGeom>
        </p:spPr>
      </p:pic>
      <p:pic>
        <p:nvPicPr>
          <p:cNvPr id="7" name="Graphic 6" descr="Seesaw outline">
            <a:extLst>
              <a:ext uri="{FF2B5EF4-FFF2-40B4-BE49-F238E27FC236}">
                <a16:creationId xmlns:a16="http://schemas.microsoft.com/office/drawing/2014/main" id="{144D8E6F-7F9D-724E-A777-679D60BC6B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7131" y="4175625"/>
            <a:ext cx="766800" cy="766800"/>
          </a:xfrm>
          <a:prstGeom prst="rect">
            <a:avLst/>
          </a:prstGeom>
        </p:spPr>
      </p:pic>
      <p:pic>
        <p:nvPicPr>
          <p:cNvPr id="9" name="Graphic 8" descr="Cheers outline">
            <a:extLst>
              <a:ext uri="{FF2B5EF4-FFF2-40B4-BE49-F238E27FC236}">
                <a16:creationId xmlns:a16="http://schemas.microsoft.com/office/drawing/2014/main" id="{1E3AA370-9416-8D4D-8BD3-2B8625A00B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2248" y="4114436"/>
            <a:ext cx="766800" cy="766800"/>
          </a:xfrm>
          <a:prstGeom prst="rect">
            <a:avLst/>
          </a:prstGeom>
        </p:spPr>
      </p:pic>
      <p:sp>
        <p:nvSpPr>
          <p:cNvPr id="24" name="Rectangle 23">
            <a:extLst>
              <a:ext uri="{FF2B5EF4-FFF2-40B4-BE49-F238E27FC236}">
                <a16:creationId xmlns:a16="http://schemas.microsoft.com/office/drawing/2014/main" id="{119E72A8-9EC6-8946-8644-74690BCF3EF8}"/>
              </a:ext>
            </a:extLst>
          </p:cNvPr>
          <p:cNvSpPr/>
          <p:nvPr/>
        </p:nvSpPr>
        <p:spPr>
          <a:xfrm>
            <a:off x="5445816" y="2178635"/>
            <a:ext cx="152071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panose="02000000000000000000" pitchFamily="2" charset="0"/>
              </a:rPr>
              <a:t>housing for those in greatest need</a:t>
            </a:r>
            <a:endPar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endParaRPr>
          </a:p>
        </p:txBody>
      </p:sp>
      <p:sp>
        <p:nvSpPr>
          <p:cNvPr id="27" name="Rectangle 26">
            <a:extLst>
              <a:ext uri="{FF2B5EF4-FFF2-40B4-BE49-F238E27FC236}">
                <a16:creationId xmlns:a16="http://schemas.microsoft.com/office/drawing/2014/main" id="{26F2E90C-D357-0D43-9FA0-E88D0CCA314B}"/>
              </a:ext>
            </a:extLst>
          </p:cNvPr>
          <p:cNvSpPr/>
          <p:nvPr/>
        </p:nvSpPr>
        <p:spPr>
          <a:xfrm>
            <a:off x="6406594" y="3670208"/>
            <a:ext cx="144787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i="1">
                <a:solidFill>
                  <a:schemeClr val="accent4"/>
                </a:solidFill>
                <a:latin typeface="Roboto Condensed" panose="02000000000000000000" pitchFamily="2" charset="0"/>
                <a:ea typeface="Roboto Condensed" panose="02000000000000000000" pitchFamily="2" charset="0"/>
                <a:cs typeface="Roboto" panose="02000000000000000000" pitchFamily="2" charset="0"/>
              </a:rPr>
              <a:t>balanced supply of housing</a:t>
            </a:r>
            <a:endPar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endParaRPr>
          </a:p>
        </p:txBody>
      </p:sp>
      <p:sp>
        <p:nvSpPr>
          <p:cNvPr id="28" name="Rectangle 27">
            <a:extLst>
              <a:ext uri="{FF2B5EF4-FFF2-40B4-BE49-F238E27FC236}">
                <a16:creationId xmlns:a16="http://schemas.microsoft.com/office/drawing/2014/main" id="{DC368F8F-3CF5-E145-B670-8F3EB3B4E5F2}"/>
              </a:ext>
            </a:extLst>
          </p:cNvPr>
          <p:cNvSpPr/>
          <p:nvPr/>
        </p:nvSpPr>
        <p:spPr>
          <a:xfrm>
            <a:off x="4457209" y="3609019"/>
            <a:ext cx="171687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i="1">
                <a:solidFill>
                  <a:schemeClr val="accent4"/>
                </a:solidFill>
                <a:latin typeface="Roboto Condensed" panose="02000000000000000000" pitchFamily="2" charset="0"/>
                <a:ea typeface="Roboto Condensed" panose="02000000000000000000" pitchFamily="2" charset="0"/>
                <a:cs typeface="Roboto" panose="02000000000000000000" pitchFamily="2" charset="0"/>
              </a:rPr>
              <a:t>sustainable housing and communities</a:t>
            </a:r>
            <a:endPar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endParaRPr>
          </a:p>
        </p:txBody>
      </p:sp>
      <p:sp>
        <p:nvSpPr>
          <p:cNvPr id="18" name="TextBox 17">
            <a:extLst>
              <a:ext uri="{FF2B5EF4-FFF2-40B4-BE49-F238E27FC236}">
                <a16:creationId xmlns:a16="http://schemas.microsoft.com/office/drawing/2014/main" id="{91267804-5A95-054D-9D4A-A6EE994ED585}"/>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1" name="Rectangle 20">
            <a:extLst>
              <a:ext uri="{FF2B5EF4-FFF2-40B4-BE49-F238E27FC236}">
                <a16:creationId xmlns:a16="http://schemas.microsoft.com/office/drawing/2014/main" id="{2DE62AC3-204C-AD47-8DE5-9CAEDE6CB27D}"/>
              </a:ext>
            </a:extLst>
          </p:cNvPr>
          <p:cNvSpPr/>
          <p:nvPr/>
        </p:nvSpPr>
        <p:spPr>
          <a:xfrm>
            <a:off x="889348" y="1674114"/>
            <a:ext cx="3302947" cy="523220"/>
          </a:xfrm>
          <a:prstGeom prst="rect">
            <a:avLst/>
          </a:prstGeom>
          <a:noFill/>
          <a:ln>
            <a:noFill/>
          </a:ln>
        </p:spPr>
        <p:txBody>
          <a:bodyPr wrap="square">
            <a:spAutoFit/>
          </a:bodyPr>
          <a:lstStyle/>
          <a:p>
            <a:pPr>
              <a:defRPr/>
            </a:pPr>
            <a:r>
              <a:rPr lang="en-CA" sz="1400" b="1" kern="0">
                <a:solidFill>
                  <a:schemeClr val="accent1"/>
                </a:solidFill>
                <a:latin typeface="Roboto Slab" pitchFamily="2" charset="0"/>
                <a:ea typeface="Roboto Slab" pitchFamily="2" charset="0"/>
              </a:rPr>
              <a:t>Working Towards a Home for Everyone</a:t>
            </a:r>
            <a:endParaRPr lang="en-US" sz="1400" b="1" kern="0">
              <a:solidFill>
                <a:schemeClr val="accent1"/>
              </a:solidFill>
              <a:latin typeface="Roboto Slab" pitchFamily="2" charset="0"/>
              <a:ea typeface="Roboto Slab"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sp>
        <p:nvSpPr>
          <p:cNvPr id="22" name="Rectangle 21">
            <a:extLst>
              <a:ext uri="{FF2B5EF4-FFF2-40B4-BE49-F238E27FC236}">
                <a16:creationId xmlns:a16="http://schemas.microsoft.com/office/drawing/2014/main" id="{25731B49-2317-D54B-B0AB-11EF434EB2F1}"/>
              </a:ext>
            </a:extLst>
          </p:cNvPr>
          <p:cNvSpPr/>
          <p:nvPr/>
        </p:nvSpPr>
        <p:spPr>
          <a:xfrm>
            <a:off x="879188" y="2178635"/>
            <a:ext cx="3298477" cy="3308598"/>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In alignment with the National Housing Strategy, this Lab focuses on creating housing for those greatest in need through the design and implementation of a new affordable homeownership model with imbedded supports, that targets people currently living in emergency or transitional housing. </a:t>
            </a:r>
          </a:p>
          <a:p>
            <a:endParaRPr lang="en-CA" sz="110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Challenging the notion that the solution to ending homelessness is always affordable rental, this Lab uses Housing First principles to work with people to create a housing option that they can call their own.</a:t>
            </a:r>
          </a:p>
          <a:p>
            <a:endParaRPr lang="en-CA" sz="110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While our project most aligns with the NHC priority,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housing for those greatest in need</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the goals of the Lab are also related to creating a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balanced supply of housing</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and promoting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sustainable housing and communities</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a:t>
            </a:r>
          </a:p>
        </p:txBody>
      </p:sp>
      <p:cxnSp>
        <p:nvCxnSpPr>
          <p:cNvPr id="23" name="Straight Connector 22">
            <a:extLst>
              <a:ext uri="{FF2B5EF4-FFF2-40B4-BE49-F238E27FC236}">
                <a16:creationId xmlns:a16="http://schemas.microsoft.com/office/drawing/2014/main" id="{B6A34487-1558-CC4E-A3B0-456852426529}"/>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BFB7972-9D00-1B46-9A0D-0C68A485448B}"/>
              </a:ext>
            </a:extLst>
          </p:cNvPr>
          <p:cNvSpPr/>
          <p:nvPr/>
        </p:nvSpPr>
        <p:spPr>
          <a:xfrm>
            <a:off x="8274515" y="1680646"/>
            <a:ext cx="3298477" cy="307777"/>
          </a:xfrm>
          <a:prstGeom prst="rect">
            <a:avLst/>
          </a:prstGeom>
          <a:noFill/>
          <a:ln>
            <a:noFill/>
          </a:ln>
        </p:spPr>
        <p:txBody>
          <a:bodyPr wrap="square">
            <a:spAutoFit/>
          </a:bodyPr>
          <a:lstStyle/>
          <a:p>
            <a:pPr>
              <a:defRPr/>
            </a:pPr>
            <a:r>
              <a:rPr lang="en-CA" sz="1400" b="1" kern="0">
                <a:solidFill>
                  <a:schemeClr val="accent1"/>
                </a:solidFill>
                <a:latin typeface="Roboto Slab" pitchFamily="2" charset="0"/>
                <a:ea typeface="Roboto Slab" pitchFamily="2" charset="0"/>
                <a:cs typeface="Roboto" panose="02000000000000000000" pitchFamily="2" charset="0"/>
              </a:rPr>
              <a:t>Pushing Boundaries </a:t>
            </a:r>
            <a:endParaRPr lang="en-US" sz="1400" b="1" kern="0">
              <a:solidFill>
                <a:schemeClr val="accent1"/>
              </a:solidFill>
              <a:latin typeface="Roboto Slab" pitchFamily="2" charset="0"/>
              <a:ea typeface="Roboto Slab" pitchFamily="2" charset="0"/>
            </a:endParaRPr>
          </a:p>
        </p:txBody>
      </p:sp>
      <p:sp>
        <p:nvSpPr>
          <p:cNvPr id="35" name="Rectangle 34">
            <a:extLst>
              <a:ext uri="{FF2B5EF4-FFF2-40B4-BE49-F238E27FC236}">
                <a16:creationId xmlns:a16="http://schemas.microsoft.com/office/drawing/2014/main" id="{733A99B4-37AA-BB47-BA91-27F551E1B33C}"/>
              </a:ext>
            </a:extLst>
          </p:cNvPr>
          <p:cNvSpPr/>
          <p:nvPr/>
        </p:nvSpPr>
        <p:spPr>
          <a:xfrm>
            <a:off x="8274515" y="1988423"/>
            <a:ext cx="3298477" cy="1785104"/>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This Lab pushes boundaries of what housing options could be offered to people who are experiencing homelessness. For the majority of people who enter emergency housing in the Greater Toronto Area, it’s a one-time occurrence. By offering an alternative option to rental housing that enables them to live in peace, security, and dignity, while having the opportunity to invest in their future, there is potential for greater social impact. </a:t>
            </a:r>
          </a:p>
        </p:txBody>
      </p:sp>
      <p:sp>
        <p:nvSpPr>
          <p:cNvPr id="25" name="Title 1">
            <a:extLst>
              <a:ext uri="{FF2B5EF4-FFF2-40B4-BE49-F238E27FC236}">
                <a16:creationId xmlns:a16="http://schemas.microsoft.com/office/drawing/2014/main" id="{C67A18A4-35A8-3949-A6AB-B94BD9175605}"/>
              </a:ext>
            </a:extLst>
          </p:cNvPr>
          <p:cNvSpPr txBox="1">
            <a:spLocks/>
          </p:cNvSpPr>
          <p:nvPr/>
        </p:nvSpPr>
        <p:spPr>
          <a:xfrm>
            <a:off x="874718" y="476250"/>
            <a:ext cx="330294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Desired Outcomes and Impact</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26" name="Slide Number Placeholder 1">
            <a:extLst>
              <a:ext uri="{FF2B5EF4-FFF2-40B4-BE49-F238E27FC236}">
                <a16:creationId xmlns:a16="http://schemas.microsoft.com/office/drawing/2014/main" id="{BF4B79E9-CFAC-6B44-B2EB-DDBF849854CC}"/>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7</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A9B3B04E-CBE8-FD44-BC93-BBCBB0D34CD9}"/>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Where we Started</a:t>
            </a:r>
          </a:p>
        </p:txBody>
      </p:sp>
      <p:sp>
        <p:nvSpPr>
          <p:cNvPr id="30" name="Rectangle 29">
            <a:extLst>
              <a:ext uri="{FF2B5EF4-FFF2-40B4-BE49-F238E27FC236}">
                <a16:creationId xmlns:a16="http://schemas.microsoft.com/office/drawing/2014/main" id="{6F5A6E6A-0C4F-A340-B5DE-8C91AFDD4A7A}"/>
              </a:ext>
            </a:extLst>
          </p:cNvPr>
          <p:cNvSpPr/>
          <p:nvPr/>
        </p:nvSpPr>
        <p:spPr>
          <a:xfrm>
            <a:off x="8266636" y="3977984"/>
            <a:ext cx="3298477" cy="307777"/>
          </a:xfrm>
          <a:prstGeom prst="rect">
            <a:avLst/>
          </a:prstGeom>
          <a:noFill/>
          <a:ln>
            <a:noFill/>
          </a:ln>
        </p:spPr>
        <p:txBody>
          <a:bodyPr wrap="square">
            <a:spAutoFit/>
          </a:bodyPr>
          <a:lstStyle/>
          <a:p>
            <a:pPr>
              <a:defRPr/>
            </a:pPr>
            <a:r>
              <a:rPr lang="en-CA" sz="1400" b="1" kern="0">
                <a:solidFill>
                  <a:schemeClr val="accent1"/>
                </a:solidFill>
                <a:latin typeface="Roboto Slab" pitchFamily="2" charset="0"/>
                <a:ea typeface="Roboto Slab" pitchFamily="2" charset="0"/>
                <a:cs typeface="Roboto" panose="02000000000000000000" pitchFamily="2" charset="0"/>
              </a:rPr>
              <a:t>Reading this Report</a:t>
            </a:r>
            <a:endParaRPr lang="en-US" sz="1400" b="1" kern="0">
              <a:solidFill>
                <a:schemeClr val="accent1"/>
              </a:solidFill>
              <a:latin typeface="Roboto Slab" pitchFamily="2" charset="0"/>
              <a:ea typeface="Roboto Slab" pitchFamily="2" charset="0"/>
            </a:endParaRPr>
          </a:p>
        </p:txBody>
      </p:sp>
      <p:sp>
        <p:nvSpPr>
          <p:cNvPr id="31" name="Rectangle 30">
            <a:extLst>
              <a:ext uri="{FF2B5EF4-FFF2-40B4-BE49-F238E27FC236}">
                <a16:creationId xmlns:a16="http://schemas.microsoft.com/office/drawing/2014/main" id="{84B37A1B-B042-3445-8219-1F0E2252B23A}"/>
              </a:ext>
            </a:extLst>
          </p:cNvPr>
          <p:cNvSpPr/>
          <p:nvPr/>
        </p:nvSpPr>
        <p:spPr>
          <a:xfrm>
            <a:off x="8266636" y="4285761"/>
            <a:ext cx="3298477" cy="1954381"/>
          </a:xfrm>
          <a:prstGeom prst="rect">
            <a:avLst/>
          </a:prstGeom>
        </p:spPr>
        <p:txBody>
          <a:bodyPr wrap="square">
            <a:spAutoFit/>
          </a:bodyPr>
          <a:lstStyle/>
          <a:p>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This Solutions Lab report begins with a description of our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vision for the future</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co-developed with Blue Door and Habitat for Humanity GTA families and individuals, including the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success criteria </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that define a new housing model in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Part 2</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 Next,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Part 3 </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provides a detailed overview of the Dwell model, including how it works from desirability, feasibility, and viability perspectives. Finally, </a:t>
            </a:r>
            <a:r>
              <a:rPr lang="en-CA" sz="1100" b="1">
                <a:solidFill>
                  <a:srgbClr val="000000"/>
                </a:solidFill>
                <a:latin typeface="Roboto" panose="02000000000000000000" pitchFamily="2" charset="0"/>
                <a:ea typeface="Roboto" panose="02000000000000000000" pitchFamily="2" charset="0"/>
                <a:cs typeface="Roboto" panose="02000000000000000000" pitchFamily="2" charset="0"/>
              </a:rPr>
              <a:t>Part 4 </a:t>
            </a:r>
            <a:r>
              <a:rPr lang="en-CA" sz="1100">
                <a:solidFill>
                  <a:srgbClr val="000000"/>
                </a:solidFill>
                <a:latin typeface="Roboto" panose="02000000000000000000" pitchFamily="2" charset="0"/>
                <a:ea typeface="Roboto" panose="02000000000000000000" pitchFamily="2" charset="0"/>
                <a:cs typeface="Roboto" panose="02000000000000000000" pitchFamily="2" charset="0"/>
              </a:rPr>
              <a:t>provides a way forward for implementing Dwell in York Region and scaling it to other jurisdictions.</a:t>
            </a:r>
          </a:p>
        </p:txBody>
      </p:sp>
    </p:spTree>
    <p:extLst>
      <p:ext uri="{BB962C8B-B14F-4D97-AF65-F5344CB8AC3E}">
        <p14:creationId xmlns:p14="http://schemas.microsoft.com/office/powerpoint/2010/main" val="83293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4924" y="1252595"/>
            <a:ext cx="44015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Roboto Condensed" charset="0"/>
                <a:ea typeface="Roboto Condensed" charset="0"/>
                <a:cs typeface="Roboto Condensed" charset="0"/>
              </a:rPr>
              <a:t>Our Vision for the Future</a:t>
            </a:r>
            <a:endParaRPr kumimoji="0" lang="en-US" sz="3200" b="1" i="0"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
        <p:nvSpPr>
          <p:cNvPr id="6" name="TextBox 5"/>
          <p:cNvSpPr txBox="1"/>
          <p:nvPr/>
        </p:nvSpPr>
        <p:spPr>
          <a:xfrm>
            <a:off x="703067" y="991383"/>
            <a:ext cx="9453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a:solidFill>
                  <a:schemeClr val="accent4"/>
                </a:solidFill>
                <a:latin typeface="Roboto Slab" pitchFamily="2" charset="0"/>
                <a:ea typeface="Roboto Slab" pitchFamily="2" charset="0"/>
                <a:cs typeface="Roboto Condensed" charset="0"/>
              </a:rPr>
              <a:t>2</a:t>
            </a:r>
            <a:endParaRPr kumimoji="0" lang="en-US" sz="6600" b="1" i="0" u="none" strike="noStrike" kern="1200" cap="none" spc="0" normalizeH="0" baseline="0" noProof="0">
              <a:ln>
                <a:noFill/>
              </a:ln>
              <a:solidFill>
                <a:schemeClr val="accent4"/>
              </a:solidFill>
              <a:effectLst/>
              <a:uLnTx/>
              <a:uFillTx/>
              <a:latin typeface="Roboto Slab" pitchFamily="2" charset="0"/>
              <a:ea typeface="Roboto Slab" pitchFamily="2" charset="0"/>
              <a:cs typeface="Roboto Condensed" charset="0"/>
            </a:endParaRPr>
          </a:p>
        </p:txBody>
      </p:sp>
      <p:cxnSp>
        <p:nvCxnSpPr>
          <p:cNvPr id="3" name="Straight Connector 2">
            <a:extLst>
              <a:ext uri="{FF2B5EF4-FFF2-40B4-BE49-F238E27FC236}">
                <a16:creationId xmlns:a16="http://schemas.microsoft.com/office/drawing/2014/main" id="{1D9B9100-23E4-2440-844C-99DBD2F96AE0}"/>
              </a:ext>
            </a:extLst>
          </p:cNvPr>
          <p:cNvCxnSpPr/>
          <p:nvPr/>
        </p:nvCxnSpPr>
        <p:spPr>
          <a:xfrm>
            <a:off x="2088682" y="2137879"/>
            <a:ext cx="4687503" cy="0"/>
          </a:xfrm>
          <a:prstGeom prst="line">
            <a:avLst/>
          </a:prstGeom>
          <a:ln w="952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30869" y="1985194"/>
            <a:ext cx="1368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Success criteria</a:t>
            </a:r>
          </a:p>
        </p:txBody>
      </p:sp>
      <p:sp>
        <p:nvSpPr>
          <p:cNvPr id="7" name="TextBox 6">
            <a:extLst>
              <a:ext uri="{FF2B5EF4-FFF2-40B4-BE49-F238E27FC236}">
                <a16:creationId xmlns:a16="http://schemas.microsoft.com/office/drawing/2014/main" id="{85784CDF-071E-6649-A398-7F6932065266}"/>
              </a:ext>
            </a:extLst>
          </p:cNvPr>
          <p:cNvSpPr txBox="1"/>
          <p:nvPr/>
        </p:nvSpPr>
        <p:spPr>
          <a:xfrm>
            <a:off x="3930869" y="2438389"/>
            <a:ext cx="2448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rPr>
              <a:t>Key insights from lived experts</a:t>
            </a:r>
          </a:p>
        </p:txBody>
      </p:sp>
      <p:sp>
        <p:nvSpPr>
          <p:cNvPr id="8" name="TextBox 7">
            <a:extLst>
              <a:ext uri="{FF2B5EF4-FFF2-40B4-BE49-F238E27FC236}">
                <a16:creationId xmlns:a16="http://schemas.microsoft.com/office/drawing/2014/main" id="{A367BDF3-21F8-9F4B-AE63-1821749FBD05}"/>
              </a:ext>
            </a:extLst>
          </p:cNvPr>
          <p:cNvSpPr txBox="1"/>
          <p:nvPr/>
        </p:nvSpPr>
        <p:spPr>
          <a:xfrm>
            <a:off x="3930869" y="2900480"/>
            <a:ext cx="1656000" cy="32316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i="1">
                <a:solidFill>
                  <a:schemeClr val="accent1"/>
                </a:solidFill>
                <a:latin typeface="Roboto Condensed Light" charset="0"/>
                <a:ea typeface="Roboto Condensed Light" charset="0"/>
                <a:cs typeface="Roboto Condensed Light" charset="0"/>
              </a:rPr>
              <a:t>Areas for innovation</a:t>
            </a:r>
            <a:endParaRPr kumimoji="0" lang="en-US" sz="1500" b="0" i="1" u="none" strike="noStrike" kern="1200" cap="none" spc="0" normalizeH="0" baseline="0" noProof="0">
              <a:ln>
                <a:noFill/>
              </a:ln>
              <a:solidFill>
                <a:schemeClr val="accent1"/>
              </a:solidFill>
              <a:effectLst/>
              <a:uLnTx/>
              <a:uFillTx/>
              <a:latin typeface="Roboto Condensed Light" charset="0"/>
              <a:ea typeface="Roboto Condensed Light" charset="0"/>
              <a:cs typeface="Roboto Condensed Light" charset="0"/>
            </a:endParaRPr>
          </a:p>
        </p:txBody>
      </p:sp>
    </p:spTree>
    <p:extLst>
      <p:ext uri="{BB962C8B-B14F-4D97-AF65-F5344CB8AC3E}">
        <p14:creationId xmlns:p14="http://schemas.microsoft.com/office/powerpoint/2010/main" val="62870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8548A0E-9BC1-504E-9030-EC2C5B849614}"/>
              </a:ext>
            </a:extLst>
          </p:cNvPr>
          <p:cNvSpPr>
            <a:spLocks noGrp="1"/>
          </p:cNvSpPr>
          <p:nvPr>
            <p:ph type="sldNum" sz="quarter" idx="4294967295"/>
          </p:nvPr>
        </p:nvSpPr>
        <p:spPr>
          <a:xfrm>
            <a:off x="11578273" y="225425"/>
            <a:ext cx="433387" cy="277813"/>
          </a:xfrm>
        </p:spPr>
        <p:txBody>
          <a:bodyPr/>
          <a:lstStyle/>
          <a:p>
            <a:pPr algn="l"/>
            <a:fld id="{8166B062-1A6E-964E-AF2C-77C8ED54CB2E}" type="slidenum">
              <a:rPr lang="en-US" b="1" smtClean="0">
                <a:solidFill>
                  <a:schemeClr val="accent1"/>
                </a:solidFill>
                <a:latin typeface="Roboto" panose="02000000000000000000" pitchFamily="2" charset="0"/>
                <a:ea typeface="Roboto" panose="02000000000000000000" pitchFamily="2" charset="0"/>
                <a:cs typeface="Roboto" panose="02000000000000000000" pitchFamily="2" charset="0"/>
              </a:rPr>
              <a:pPr algn="l"/>
              <a:t>9</a:t>
            </a:fld>
            <a:endParaRPr lang="en-US" b="1">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4D3FE6A-30F0-4D40-8D85-C6978627716B}"/>
              </a:ext>
            </a:extLst>
          </p:cNvPr>
          <p:cNvSpPr txBox="1"/>
          <p:nvPr/>
        </p:nvSpPr>
        <p:spPr>
          <a:xfrm>
            <a:off x="9789120" y="225425"/>
            <a:ext cx="1778993"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Our Vision for the Future</a:t>
            </a:r>
          </a:p>
        </p:txBody>
      </p:sp>
      <p:sp>
        <p:nvSpPr>
          <p:cNvPr id="10" name="Title 1">
            <a:extLst>
              <a:ext uri="{FF2B5EF4-FFF2-40B4-BE49-F238E27FC236}">
                <a16:creationId xmlns:a16="http://schemas.microsoft.com/office/drawing/2014/main" id="{24249E8A-4BC6-A348-88B2-5B0136101276}"/>
              </a:ext>
            </a:extLst>
          </p:cNvPr>
          <p:cNvSpPr txBox="1">
            <a:spLocks/>
          </p:cNvSpPr>
          <p:nvPr/>
        </p:nvSpPr>
        <p:spPr>
          <a:xfrm>
            <a:off x="874718" y="476250"/>
            <a:ext cx="3302947" cy="881091"/>
          </a:xfrm>
          <a:prstGeom prst="rect">
            <a:avLst/>
          </a:prstGeom>
        </p:spPr>
        <p:txBody>
          <a:bodyPr/>
          <a:lstStyle>
            <a:lvl1pPr algn="l" defTabSz="914400" rtl="0" eaLnBrk="1" latinLnBrk="0" hangingPunct="1">
              <a:lnSpc>
                <a:spcPct val="90000"/>
              </a:lnSpc>
              <a:spcBef>
                <a:spcPct val="0"/>
              </a:spcBef>
              <a:buNone/>
              <a:defRPr sz="20000" b="1" i="0" kern="1200">
                <a:solidFill>
                  <a:schemeClr val="bg1"/>
                </a:solidFill>
                <a:latin typeface="Roboto Slab"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500">
                <a:solidFill>
                  <a:srgbClr val="03539F"/>
                </a:solidFill>
                <a:latin typeface="Roboto Slab Black" pitchFamily="2" charset="0"/>
                <a:ea typeface="Roboto Slab Black" pitchFamily="2" charset="0"/>
              </a:rPr>
              <a:t>Establishing a Common Language</a:t>
            </a:r>
            <a:endParaRPr kumimoji="0" lang="en-US" sz="2500" u="none" strike="noStrike" kern="1200" cap="none" spc="0" normalizeH="0" baseline="0" noProof="0">
              <a:ln>
                <a:noFill/>
              </a:ln>
              <a:solidFill>
                <a:srgbClr val="03539F"/>
              </a:solidFill>
              <a:effectLst/>
              <a:uLnTx/>
              <a:uFillTx/>
              <a:latin typeface="Roboto Slab Black" pitchFamily="2" charset="0"/>
              <a:ea typeface="Roboto Slab Black" pitchFamily="2" charset="0"/>
            </a:endParaRPr>
          </a:p>
        </p:txBody>
      </p:sp>
      <p:sp>
        <p:nvSpPr>
          <p:cNvPr id="7" name="TextBox 6">
            <a:extLst>
              <a:ext uri="{FF2B5EF4-FFF2-40B4-BE49-F238E27FC236}">
                <a16:creationId xmlns:a16="http://schemas.microsoft.com/office/drawing/2014/main" id="{35D00278-AA97-3344-B04F-5B5A36F5EF7B}"/>
              </a:ext>
            </a:extLst>
          </p:cNvPr>
          <p:cNvSpPr txBox="1"/>
          <p:nvPr/>
        </p:nvSpPr>
        <p:spPr>
          <a:xfrm>
            <a:off x="874718" y="3665277"/>
            <a:ext cx="3302947" cy="1615827"/>
          </a:xfrm>
          <a:prstGeom prst="rect">
            <a:avLst/>
          </a:prstGeom>
          <a:noFill/>
          <a:ln>
            <a:noFill/>
          </a:ln>
        </p:spPr>
        <p:txBody>
          <a:bodyPr wrap="square" rtlCol="0">
            <a:spAutoFit/>
          </a:bodyPr>
          <a:lstStyle/>
          <a:p>
            <a:pPr>
              <a:defRPr/>
            </a:pPr>
            <a:r>
              <a:rPr lang="en-US" sz="1100">
                <a:latin typeface="Roboto" charset="0"/>
                <a:ea typeface="Roboto" charset="0"/>
                <a:cs typeface="Roboto" charset="0"/>
              </a:rPr>
              <a:t>In an engagement activity with people with lived experience, the Lab Team asked participants what they saw as a safe, stable, and comfortable home. Canada Mortgage and Housing Corporation (CMHC) often uses the characteristics of </a:t>
            </a:r>
            <a:r>
              <a:rPr lang="en-US" sz="1100" b="1">
                <a:latin typeface="Roboto" charset="0"/>
                <a:ea typeface="Roboto" charset="0"/>
                <a:cs typeface="Roboto" charset="0"/>
              </a:rPr>
              <a:t>safe</a:t>
            </a:r>
            <a:r>
              <a:rPr lang="en-US" sz="1100">
                <a:latin typeface="Roboto" charset="0"/>
                <a:ea typeface="Roboto" charset="0"/>
                <a:cs typeface="Roboto" charset="0"/>
              </a:rPr>
              <a:t>, </a:t>
            </a:r>
            <a:r>
              <a:rPr lang="en-US" sz="1100" b="1">
                <a:latin typeface="Roboto" charset="0"/>
                <a:ea typeface="Roboto" charset="0"/>
                <a:cs typeface="Roboto" charset="0"/>
              </a:rPr>
              <a:t>stable</a:t>
            </a:r>
            <a:r>
              <a:rPr lang="en-US" sz="1100">
                <a:latin typeface="Roboto" charset="0"/>
                <a:ea typeface="Roboto" charset="0"/>
                <a:cs typeface="Roboto" charset="0"/>
              </a:rPr>
              <a:t>, and </a:t>
            </a:r>
            <a:r>
              <a:rPr lang="en-US" sz="1100" b="1">
                <a:latin typeface="Roboto" charset="0"/>
                <a:ea typeface="Roboto" charset="0"/>
                <a:cs typeface="Roboto" charset="0"/>
              </a:rPr>
              <a:t>comfortable</a:t>
            </a:r>
            <a:r>
              <a:rPr lang="en-US" sz="1100">
                <a:latin typeface="Roboto" charset="0"/>
                <a:ea typeface="Roboto" charset="0"/>
                <a:cs typeface="Roboto" charset="0"/>
              </a:rPr>
              <a:t> as key indicators of good housing outcomes, alongside affordability, suitability, and adequacy. This page includes some of the quotes we collected.</a:t>
            </a:r>
          </a:p>
        </p:txBody>
      </p:sp>
      <p:sp>
        <p:nvSpPr>
          <p:cNvPr id="8" name="Rectangle 7">
            <a:extLst>
              <a:ext uri="{FF2B5EF4-FFF2-40B4-BE49-F238E27FC236}">
                <a16:creationId xmlns:a16="http://schemas.microsoft.com/office/drawing/2014/main" id="{CCD1C25F-92B8-C94C-8707-377E576426C0}"/>
              </a:ext>
            </a:extLst>
          </p:cNvPr>
          <p:cNvSpPr/>
          <p:nvPr/>
        </p:nvSpPr>
        <p:spPr>
          <a:xfrm>
            <a:off x="876410" y="3145273"/>
            <a:ext cx="3302947" cy="52322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schemeClr val="accent1"/>
                </a:solidFill>
                <a:effectLst/>
                <a:uLnTx/>
                <a:uFillTx/>
                <a:latin typeface="Roboto Slab" pitchFamily="2" charset="0"/>
                <a:ea typeface="Roboto Slab" pitchFamily="2" charset="0"/>
              </a:rPr>
              <a:t>Safe, Stable, and Comfortable Housing</a:t>
            </a:r>
            <a:endParaRPr kumimoji="0" lang="en-US" sz="1400" b="1" i="0" u="none" strike="noStrike" kern="0" cap="none" spc="0" normalizeH="0" baseline="0" noProof="0">
              <a:ln>
                <a:noFill/>
              </a:ln>
              <a:solidFill>
                <a:schemeClr val="accent1"/>
              </a:solidFill>
              <a:effectLst/>
              <a:uLnTx/>
              <a:uFillTx/>
              <a:latin typeface="Roboto Slab" pitchFamily="2" charset="0"/>
              <a:ea typeface="Roboto Slab" pitchFamily="2" charset="0"/>
              <a:cs typeface="+mn-cs"/>
            </a:endParaRPr>
          </a:p>
        </p:txBody>
      </p:sp>
      <p:cxnSp>
        <p:nvCxnSpPr>
          <p:cNvPr id="36" name="Straight Connector 35">
            <a:extLst>
              <a:ext uri="{FF2B5EF4-FFF2-40B4-BE49-F238E27FC236}">
                <a16:creationId xmlns:a16="http://schemas.microsoft.com/office/drawing/2014/main" id="{72A29C75-736D-6248-8B5F-5D46C167FE98}"/>
              </a:ext>
            </a:extLst>
          </p:cNvPr>
          <p:cNvCxnSpPr>
            <a:cxnSpLocks/>
          </p:cNvCxnSpPr>
          <p:nvPr/>
        </p:nvCxnSpPr>
        <p:spPr>
          <a:xfrm>
            <a:off x="529364" y="479438"/>
            <a:ext cx="0" cy="864000"/>
          </a:xfrm>
          <a:prstGeom prst="line">
            <a:avLst/>
          </a:prstGeom>
          <a:ln w="127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56B8FA-9D5D-004B-9475-1B4B3A95B25A}"/>
              </a:ext>
            </a:extLst>
          </p:cNvPr>
          <p:cNvSpPr txBox="1"/>
          <p:nvPr/>
        </p:nvSpPr>
        <p:spPr>
          <a:xfrm>
            <a:off x="8265166" y="2197454"/>
            <a:ext cx="3302947" cy="3139321"/>
          </a:xfrm>
          <a:prstGeom prst="rect">
            <a:avLst/>
          </a:prstGeom>
          <a:noFill/>
          <a:ln>
            <a:noFill/>
          </a:ln>
        </p:spPr>
        <p:txBody>
          <a:bodyPr wrap="square" rtlCol="0">
            <a:spAutoFit/>
          </a:bodyPr>
          <a:lstStyle/>
          <a:p>
            <a:pPr lvl="0">
              <a:defRPr/>
            </a:pPr>
            <a:r>
              <a:rPr lang="en-US" sz="1100">
                <a:solidFill>
                  <a:srgbClr val="000000"/>
                </a:solidFill>
                <a:latin typeface="Roboto" charset="0"/>
                <a:ea typeface="Roboto" charset="0"/>
                <a:cs typeface="Roboto" charset="0"/>
              </a:rPr>
              <a:t>The Lab Team asked lived experts to imagine what an alternative form of homeownership might look like and mean for them. We intentionally started from a conversation about homeownership to unearth some of the assumptions and commonly-held narratives around traditional homeownership. </a:t>
            </a:r>
          </a:p>
          <a:p>
            <a:pPr lvl="0">
              <a:defRPr/>
            </a:pPr>
            <a:endParaRPr lang="en-US" sz="1100">
              <a:solidFill>
                <a:srgbClr val="000000"/>
              </a:solidFill>
              <a:latin typeface="Roboto" charset="0"/>
              <a:ea typeface="Roboto" charset="0"/>
              <a:cs typeface="Roboto" charset="0"/>
            </a:endParaRPr>
          </a:p>
          <a:p>
            <a:pPr lvl="0">
              <a:defRPr/>
            </a:pPr>
            <a:r>
              <a:rPr lang="en-US" sz="1100">
                <a:solidFill>
                  <a:srgbClr val="000000"/>
                </a:solidFill>
                <a:latin typeface="Roboto" charset="0"/>
                <a:ea typeface="Roboto" charset="0"/>
                <a:cs typeface="Roboto" charset="0"/>
              </a:rPr>
              <a:t>From this engagement, we identified commonalities in the participants' experiences and clustered them as patterns of </a:t>
            </a:r>
            <a:r>
              <a:rPr lang="en-US" sz="1100" b="1">
                <a:solidFill>
                  <a:srgbClr val="000000"/>
                </a:solidFill>
                <a:latin typeface="Roboto" charset="0"/>
                <a:ea typeface="Roboto" charset="0"/>
                <a:cs typeface="Roboto" charset="0"/>
              </a:rPr>
              <a:t>desired visions of the future</a:t>
            </a:r>
            <a:r>
              <a:rPr lang="en-US" sz="1100">
                <a:solidFill>
                  <a:srgbClr val="000000"/>
                </a:solidFill>
                <a:latin typeface="Roboto" charset="0"/>
                <a:ea typeface="Roboto" charset="0"/>
                <a:cs typeface="Roboto" charset="0"/>
              </a:rPr>
              <a:t>. These patterns highlight some of the distinct differences in expectations of homeownership and highlight the different ways participants imagined their most desirable future housing situations. These findings are summarized on the next few pages and in more detail in the Appendix of this report.</a:t>
            </a:r>
          </a:p>
        </p:txBody>
      </p:sp>
      <p:sp>
        <p:nvSpPr>
          <p:cNvPr id="15" name="Rectangle 14">
            <a:extLst>
              <a:ext uri="{FF2B5EF4-FFF2-40B4-BE49-F238E27FC236}">
                <a16:creationId xmlns:a16="http://schemas.microsoft.com/office/drawing/2014/main" id="{1C0003F7-83E9-C54E-A139-5CC0A64623F5}"/>
              </a:ext>
            </a:extLst>
          </p:cNvPr>
          <p:cNvSpPr/>
          <p:nvPr/>
        </p:nvSpPr>
        <p:spPr>
          <a:xfrm>
            <a:off x="8278037" y="1675114"/>
            <a:ext cx="3302947" cy="523220"/>
          </a:xfrm>
          <a:prstGeom prst="rect">
            <a:avLst/>
          </a:prstGeom>
          <a:noFill/>
          <a:ln>
            <a:noFill/>
          </a:ln>
        </p:spPr>
        <p:txBody>
          <a:bodyPr wrap="square">
            <a:spAutoFit/>
          </a:bodyPr>
          <a:lstStyle/>
          <a:p>
            <a:pPr lvl="0">
              <a:defRPr/>
            </a:pPr>
            <a:r>
              <a:rPr lang="en-CA" sz="1400" b="1" kern="0">
                <a:solidFill>
                  <a:schemeClr val="accent1"/>
                </a:solidFill>
                <a:latin typeface="Roboto Slab" pitchFamily="2" charset="0"/>
                <a:ea typeface="Roboto Slab" pitchFamily="2" charset="0"/>
              </a:rPr>
              <a:t>Using Homeownership as a Starting Point</a:t>
            </a:r>
          </a:p>
        </p:txBody>
      </p:sp>
      <p:sp>
        <p:nvSpPr>
          <p:cNvPr id="27" name="TextBox 26">
            <a:extLst>
              <a:ext uri="{FF2B5EF4-FFF2-40B4-BE49-F238E27FC236}">
                <a16:creationId xmlns:a16="http://schemas.microsoft.com/office/drawing/2014/main" id="{558076B0-C92A-9748-B6A2-605C34AE7A40}"/>
              </a:ext>
            </a:extLst>
          </p:cNvPr>
          <p:cNvSpPr txBox="1"/>
          <p:nvPr/>
        </p:nvSpPr>
        <p:spPr>
          <a:xfrm>
            <a:off x="300339" y="6367802"/>
            <a:ext cx="3302947" cy="230832"/>
          </a:xfrm>
          <a:prstGeom prst="rect">
            <a:avLst/>
          </a:prstGeom>
          <a:noFill/>
        </p:spPr>
        <p:txBody>
          <a:bodyPr wrap="square" rtlCol="0" anchor="ctr">
            <a:spAutoFit/>
          </a:bodyPr>
          <a:lstStyle/>
          <a:p>
            <a:pPr lvl="0">
              <a:defRPr/>
            </a:pPr>
            <a:r>
              <a:rPr lang="en-CA" sz="900" kern="0">
                <a:solidFill>
                  <a:schemeClr val="accent1"/>
                </a:solidFill>
                <a:latin typeface="Roboto Slab" pitchFamily="2" charset="0"/>
                <a:ea typeface="Roboto Slab" pitchFamily="2" charset="0"/>
              </a:rPr>
              <a:t>●</a:t>
            </a:r>
            <a:r>
              <a:rPr lang="en-CA" sz="900" kern="0">
                <a:solidFill>
                  <a:schemeClr val="bg1"/>
                </a:solidFill>
                <a:latin typeface="Roboto Slab" pitchFamily="2" charset="0"/>
                <a:ea typeface="Roboto Slab" pitchFamily="2" charset="0"/>
              </a:rPr>
              <a:t> </a:t>
            </a:r>
            <a:r>
              <a:rPr kumimoji="0" lang="en-US" sz="900" b="1"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Housing Journeys Reimagined </a:t>
            </a:r>
            <a:r>
              <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rPr>
              <a:t>Solutions Lab Culminating Report </a:t>
            </a:r>
            <a:r>
              <a:rPr lang="en-CA" sz="900" kern="0">
                <a:solidFill>
                  <a:schemeClr val="accent1"/>
                </a:solidFill>
                <a:latin typeface="Roboto Slab" pitchFamily="2" charset="0"/>
                <a:ea typeface="Roboto Slab" pitchFamily="2" charset="0"/>
              </a:rPr>
              <a:t>●</a:t>
            </a:r>
            <a:endParaRPr kumimoji="0" lang="en-US" sz="900" i="1" u="none" strike="noStrike" kern="1200" cap="none" spc="0" normalizeH="0" baseline="0" noProof="0">
              <a:ln>
                <a:noFill/>
              </a:ln>
              <a:solidFill>
                <a:schemeClr val="accent4"/>
              </a:solidFill>
              <a:effectLst/>
              <a:uLnTx/>
              <a:uFillTx/>
              <a:latin typeface="Roboto Condensed" panose="02000000000000000000" pitchFamily="2" charset="0"/>
              <a:ea typeface="Roboto Condensed" panose="02000000000000000000" pitchFamily="2" charset="0"/>
              <a:cs typeface="Roboto Condensed Light" charset="0"/>
            </a:endParaRPr>
          </a:p>
        </p:txBody>
      </p:sp>
      <p:sp>
        <p:nvSpPr>
          <p:cNvPr id="28" name="TextBox 27">
            <a:extLst>
              <a:ext uri="{FF2B5EF4-FFF2-40B4-BE49-F238E27FC236}">
                <a16:creationId xmlns:a16="http://schemas.microsoft.com/office/drawing/2014/main" id="{D6D7D005-BEE1-4D4E-8464-6609782C8B27}"/>
              </a:ext>
            </a:extLst>
          </p:cNvPr>
          <p:cNvSpPr txBox="1"/>
          <p:nvPr/>
        </p:nvSpPr>
        <p:spPr>
          <a:xfrm>
            <a:off x="884878" y="1675114"/>
            <a:ext cx="3302947" cy="12772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000000"/>
                </a:solidFill>
                <a:effectLst/>
                <a:uLnTx/>
                <a:uFillTx/>
                <a:latin typeface="Roboto" charset="0"/>
                <a:ea typeface="Roboto" charset="0"/>
                <a:cs typeface="Roboto" charset="0"/>
              </a:rPr>
              <a:t>This Lab undertook an ambitious challenge—to create a new housing tenure model more aligned with people’s desires for building a safe, stable, and comfortable home. To do so, we set out to establish a common language around “home” and to dive deeper into what experiences, feelings, and outcomes people are looking for.</a:t>
            </a:r>
          </a:p>
        </p:txBody>
      </p:sp>
      <p:sp>
        <p:nvSpPr>
          <p:cNvPr id="30" name="Rectangle 29">
            <a:extLst>
              <a:ext uri="{FF2B5EF4-FFF2-40B4-BE49-F238E27FC236}">
                <a16:creationId xmlns:a16="http://schemas.microsoft.com/office/drawing/2014/main" id="{2B2FF438-4793-234C-BF35-1F0C6A5852AA}"/>
              </a:ext>
            </a:extLst>
          </p:cNvPr>
          <p:cNvSpPr/>
          <p:nvPr/>
        </p:nvSpPr>
        <p:spPr>
          <a:xfrm>
            <a:off x="4556238" y="1356389"/>
            <a:ext cx="3311525" cy="307777"/>
          </a:xfrm>
          <a:prstGeom prst="rect">
            <a:avLst/>
          </a:prstGeom>
        </p:spPr>
        <p:txBody>
          <a:bodyPr wrap="square">
            <a:spAutoFit/>
          </a:bodyPr>
          <a:lstStyle/>
          <a:p>
            <a:r>
              <a:rPr lang="en-US" sz="1400" b="1">
                <a:latin typeface="Roboto Slab" charset="0"/>
                <a:ea typeface="Roboto Slab" charset="0"/>
                <a:cs typeface="Roboto Slab" charset="0"/>
              </a:rPr>
              <a:t>A </a:t>
            </a:r>
            <a:r>
              <a:rPr lang="en-US" sz="1400" b="1">
                <a:solidFill>
                  <a:schemeClr val="accent1"/>
                </a:solidFill>
                <a:latin typeface="Roboto Slab" charset="0"/>
                <a:ea typeface="Roboto Slab" charset="0"/>
                <a:cs typeface="Roboto Slab" charset="0"/>
              </a:rPr>
              <a:t>safe</a:t>
            </a:r>
            <a:r>
              <a:rPr lang="en-US" sz="1400" b="1">
                <a:latin typeface="Roboto Slab" charset="0"/>
                <a:ea typeface="Roboto Slab" charset="0"/>
                <a:cs typeface="Roboto Slab" charset="0"/>
              </a:rPr>
              <a:t> home is...</a:t>
            </a:r>
          </a:p>
        </p:txBody>
      </p:sp>
      <p:sp>
        <p:nvSpPr>
          <p:cNvPr id="2" name="Rounded Rectangular Callout 1">
            <a:extLst>
              <a:ext uri="{FF2B5EF4-FFF2-40B4-BE49-F238E27FC236}">
                <a16:creationId xmlns:a16="http://schemas.microsoft.com/office/drawing/2014/main" id="{179E38EF-D6AE-294B-8404-52D0D7155B99}"/>
              </a:ext>
            </a:extLst>
          </p:cNvPr>
          <p:cNvSpPr/>
          <p:nvPr/>
        </p:nvSpPr>
        <p:spPr>
          <a:xfrm>
            <a:off x="4555470" y="1680345"/>
            <a:ext cx="762811" cy="564156"/>
          </a:xfrm>
          <a:prstGeom prst="wedgeRoundRectCallou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“Having a roof over my head”</a:t>
            </a:r>
          </a:p>
        </p:txBody>
      </p:sp>
      <p:sp>
        <p:nvSpPr>
          <p:cNvPr id="33" name="Rounded Rectangular Callout 32">
            <a:extLst>
              <a:ext uri="{FF2B5EF4-FFF2-40B4-BE49-F238E27FC236}">
                <a16:creationId xmlns:a16="http://schemas.microsoft.com/office/drawing/2014/main" id="{61DBABE2-FCB8-4D45-B9D3-A9A21D71A2E9}"/>
              </a:ext>
            </a:extLst>
          </p:cNvPr>
          <p:cNvSpPr/>
          <p:nvPr/>
        </p:nvSpPr>
        <p:spPr>
          <a:xfrm>
            <a:off x="6586804" y="1676416"/>
            <a:ext cx="1122770" cy="552277"/>
          </a:xfrm>
          <a:prstGeom prst="wedgeRoundRectCallou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 conflict with landlord or other people”</a:t>
            </a:r>
          </a:p>
        </p:txBody>
      </p:sp>
      <p:sp>
        <p:nvSpPr>
          <p:cNvPr id="35" name="Rounded Rectangular Callout 34">
            <a:extLst>
              <a:ext uri="{FF2B5EF4-FFF2-40B4-BE49-F238E27FC236}">
                <a16:creationId xmlns:a16="http://schemas.microsoft.com/office/drawing/2014/main" id="{ED98D3F0-0300-6E42-9F41-75B27B10A610}"/>
              </a:ext>
            </a:extLst>
          </p:cNvPr>
          <p:cNvSpPr/>
          <p:nvPr/>
        </p:nvSpPr>
        <p:spPr>
          <a:xfrm>
            <a:off x="6256542" y="2344122"/>
            <a:ext cx="771453" cy="416959"/>
          </a:xfrm>
          <a:prstGeom prst="wedgeRoundRectCallout">
            <a:avLst>
              <a:gd name="adj1" fmla="val 60283"/>
              <a:gd name="adj2" fmla="val 22640"/>
              <a:gd name="adj3" fmla="val 16667"/>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“Not being disturbed”</a:t>
            </a:r>
          </a:p>
        </p:txBody>
      </p:sp>
      <p:sp>
        <p:nvSpPr>
          <p:cNvPr id="37" name="Rounded Rectangular Callout 36">
            <a:extLst>
              <a:ext uri="{FF2B5EF4-FFF2-40B4-BE49-F238E27FC236}">
                <a16:creationId xmlns:a16="http://schemas.microsoft.com/office/drawing/2014/main" id="{61CD2D83-EEA7-5E47-89A8-A5E9A631DE01}"/>
              </a:ext>
            </a:extLst>
          </p:cNvPr>
          <p:cNvSpPr/>
          <p:nvPr/>
        </p:nvSpPr>
        <p:spPr>
          <a:xfrm>
            <a:off x="4914584" y="2200270"/>
            <a:ext cx="866081" cy="416959"/>
          </a:xfrm>
          <a:prstGeom prst="wedgeRoundRectCallout">
            <a:avLst>
              <a:gd name="adj1" fmla="val 25606"/>
              <a:gd name="adj2" fmla="val 67889"/>
              <a:gd name="adj3" fmla="val 1666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“Not falling apart”</a:t>
            </a:r>
          </a:p>
        </p:txBody>
      </p:sp>
      <p:sp>
        <p:nvSpPr>
          <p:cNvPr id="38" name="Rectangle 37">
            <a:extLst>
              <a:ext uri="{FF2B5EF4-FFF2-40B4-BE49-F238E27FC236}">
                <a16:creationId xmlns:a16="http://schemas.microsoft.com/office/drawing/2014/main" id="{ED7D6FEE-F8FA-7A41-B33D-DE146B66FE25}"/>
              </a:ext>
            </a:extLst>
          </p:cNvPr>
          <p:cNvSpPr/>
          <p:nvPr/>
        </p:nvSpPr>
        <p:spPr>
          <a:xfrm>
            <a:off x="4550703" y="2973033"/>
            <a:ext cx="3311525" cy="307777"/>
          </a:xfrm>
          <a:prstGeom prst="rect">
            <a:avLst/>
          </a:prstGeom>
        </p:spPr>
        <p:txBody>
          <a:bodyPr wrap="square">
            <a:spAutoFit/>
          </a:bodyPr>
          <a:lstStyle/>
          <a:p>
            <a:r>
              <a:rPr lang="en-US" sz="1400" b="1">
                <a:latin typeface="Roboto Slab" charset="0"/>
                <a:ea typeface="Roboto Slab" charset="0"/>
                <a:cs typeface="Roboto Slab" charset="0"/>
              </a:rPr>
              <a:t>A </a:t>
            </a:r>
            <a:r>
              <a:rPr lang="en-US" sz="1400" b="1">
                <a:solidFill>
                  <a:schemeClr val="accent3"/>
                </a:solidFill>
                <a:latin typeface="Roboto Slab" charset="0"/>
                <a:ea typeface="Roboto Slab" charset="0"/>
                <a:cs typeface="Roboto Slab" charset="0"/>
              </a:rPr>
              <a:t>stable</a:t>
            </a:r>
            <a:r>
              <a:rPr lang="en-US" sz="1400" b="1">
                <a:latin typeface="Roboto Slab" charset="0"/>
                <a:ea typeface="Roboto Slab" charset="0"/>
                <a:cs typeface="Roboto Slab" charset="0"/>
              </a:rPr>
              <a:t> home is...</a:t>
            </a:r>
          </a:p>
        </p:txBody>
      </p:sp>
      <p:sp>
        <p:nvSpPr>
          <p:cNvPr id="39" name="Rectangle 38">
            <a:extLst>
              <a:ext uri="{FF2B5EF4-FFF2-40B4-BE49-F238E27FC236}">
                <a16:creationId xmlns:a16="http://schemas.microsoft.com/office/drawing/2014/main" id="{C97BA84B-D780-7B41-B1E8-C3A0C93D83CB}"/>
              </a:ext>
            </a:extLst>
          </p:cNvPr>
          <p:cNvSpPr/>
          <p:nvPr/>
        </p:nvSpPr>
        <p:spPr>
          <a:xfrm>
            <a:off x="4547420" y="4732235"/>
            <a:ext cx="3311525" cy="307777"/>
          </a:xfrm>
          <a:prstGeom prst="rect">
            <a:avLst/>
          </a:prstGeom>
        </p:spPr>
        <p:txBody>
          <a:bodyPr wrap="square">
            <a:spAutoFit/>
          </a:bodyPr>
          <a:lstStyle/>
          <a:p>
            <a:r>
              <a:rPr lang="en-US" sz="1400" b="1">
                <a:latin typeface="Roboto Slab" charset="0"/>
                <a:ea typeface="Roboto Slab" charset="0"/>
                <a:cs typeface="Roboto Slab" charset="0"/>
              </a:rPr>
              <a:t>A </a:t>
            </a:r>
            <a:r>
              <a:rPr lang="en-US" sz="1400" b="1">
                <a:solidFill>
                  <a:schemeClr val="accent4"/>
                </a:solidFill>
                <a:latin typeface="Roboto Slab" charset="0"/>
                <a:ea typeface="Roboto Slab" charset="0"/>
                <a:cs typeface="Roboto Slab" charset="0"/>
              </a:rPr>
              <a:t>comfortable</a:t>
            </a:r>
            <a:r>
              <a:rPr lang="en-US" sz="1400" b="1">
                <a:latin typeface="Roboto Slab" charset="0"/>
                <a:ea typeface="Roboto Slab" charset="0"/>
                <a:cs typeface="Roboto Slab" charset="0"/>
              </a:rPr>
              <a:t> home is...</a:t>
            </a:r>
          </a:p>
        </p:txBody>
      </p:sp>
      <p:sp>
        <p:nvSpPr>
          <p:cNvPr id="40" name="Rounded Rectangular Callout 39">
            <a:extLst>
              <a:ext uri="{FF2B5EF4-FFF2-40B4-BE49-F238E27FC236}">
                <a16:creationId xmlns:a16="http://schemas.microsoft.com/office/drawing/2014/main" id="{902C0C20-B03D-6A46-89D9-3EB5FAB0BF19}"/>
              </a:ext>
            </a:extLst>
          </p:cNvPr>
          <p:cNvSpPr/>
          <p:nvPr/>
        </p:nvSpPr>
        <p:spPr>
          <a:xfrm>
            <a:off x="4565723" y="3303892"/>
            <a:ext cx="762811" cy="637218"/>
          </a:xfrm>
          <a:prstGeom prst="wedgeRoundRectCallou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“Staying as long as I want”</a:t>
            </a:r>
          </a:p>
        </p:txBody>
      </p:sp>
      <p:sp>
        <p:nvSpPr>
          <p:cNvPr id="42" name="Rounded Rectangular Callout 41">
            <a:extLst>
              <a:ext uri="{FF2B5EF4-FFF2-40B4-BE49-F238E27FC236}">
                <a16:creationId xmlns:a16="http://schemas.microsoft.com/office/drawing/2014/main" id="{38076C8F-69C1-0542-81AC-98D0A5AC5A03}"/>
              </a:ext>
            </a:extLst>
          </p:cNvPr>
          <p:cNvSpPr/>
          <p:nvPr/>
        </p:nvSpPr>
        <p:spPr>
          <a:xfrm>
            <a:off x="5469729" y="3303892"/>
            <a:ext cx="1015889" cy="637218"/>
          </a:xfrm>
          <a:prstGeom prst="wedgeRoundRectCallout">
            <a:avLst>
              <a:gd name="adj1" fmla="val 26239"/>
              <a:gd name="adj2" fmla="val 65133"/>
              <a:gd name="adj3" fmla="val 16667"/>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“Not worrying about having to move”</a:t>
            </a:r>
          </a:p>
        </p:txBody>
      </p:sp>
      <p:sp>
        <p:nvSpPr>
          <p:cNvPr id="43" name="Rounded Rectangular Callout 42">
            <a:extLst>
              <a:ext uri="{FF2B5EF4-FFF2-40B4-BE49-F238E27FC236}">
                <a16:creationId xmlns:a16="http://schemas.microsoft.com/office/drawing/2014/main" id="{690B05EC-D723-6043-A232-C373CB7F1331}"/>
              </a:ext>
            </a:extLst>
          </p:cNvPr>
          <p:cNvSpPr/>
          <p:nvPr/>
        </p:nvSpPr>
        <p:spPr>
          <a:xfrm>
            <a:off x="6387355" y="3982269"/>
            <a:ext cx="1137975" cy="585232"/>
          </a:xfrm>
          <a:prstGeom prst="wedgeRoundRectCallout">
            <a:avLst>
              <a:gd name="adj1" fmla="val 60283"/>
              <a:gd name="adj2" fmla="val 22640"/>
              <a:gd name="adj3" fmla="val 16667"/>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”Happy landlord and tenant relationship”</a:t>
            </a:r>
          </a:p>
        </p:txBody>
      </p:sp>
      <p:sp>
        <p:nvSpPr>
          <p:cNvPr id="44" name="Rounded Rectangular Callout 43">
            <a:extLst>
              <a:ext uri="{FF2B5EF4-FFF2-40B4-BE49-F238E27FC236}">
                <a16:creationId xmlns:a16="http://schemas.microsoft.com/office/drawing/2014/main" id="{FCD0C8E3-DC85-EC42-A3E2-B659F9D5F803}"/>
              </a:ext>
            </a:extLst>
          </p:cNvPr>
          <p:cNvSpPr/>
          <p:nvPr/>
        </p:nvSpPr>
        <p:spPr>
          <a:xfrm>
            <a:off x="4838330" y="4039076"/>
            <a:ext cx="1180730" cy="416959"/>
          </a:xfrm>
          <a:prstGeom prst="wedgeRoundRectCallout">
            <a:avLst>
              <a:gd name="adj1" fmla="val 25606"/>
              <a:gd name="adj2" fmla="val 67889"/>
              <a:gd name="adj3" fmla="val 16667"/>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“I can afford it...all the bills are paid”</a:t>
            </a:r>
          </a:p>
        </p:txBody>
      </p:sp>
      <p:sp>
        <p:nvSpPr>
          <p:cNvPr id="45" name="Rounded Rectangular Callout 44">
            <a:extLst>
              <a:ext uri="{FF2B5EF4-FFF2-40B4-BE49-F238E27FC236}">
                <a16:creationId xmlns:a16="http://schemas.microsoft.com/office/drawing/2014/main" id="{C6401BB9-5FAF-424F-88FE-18364F0438F9}"/>
              </a:ext>
            </a:extLst>
          </p:cNvPr>
          <p:cNvSpPr/>
          <p:nvPr/>
        </p:nvSpPr>
        <p:spPr>
          <a:xfrm>
            <a:off x="4565723" y="5071393"/>
            <a:ext cx="893753" cy="637218"/>
          </a:xfrm>
          <a:prstGeom prst="wedgeRoundRectCallout">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“Privacy… having my own space”</a:t>
            </a:r>
          </a:p>
        </p:txBody>
      </p:sp>
      <p:sp>
        <p:nvSpPr>
          <p:cNvPr id="46" name="Rounded Rectangular Callout 45">
            <a:extLst>
              <a:ext uri="{FF2B5EF4-FFF2-40B4-BE49-F238E27FC236}">
                <a16:creationId xmlns:a16="http://schemas.microsoft.com/office/drawing/2014/main" id="{4E1C9F6E-B0C2-CB4E-A91D-75414C29BE6D}"/>
              </a:ext>
            </a:extLst>
          </p:cNvPr>
          <p:cNvSpPr/>
          <p:nvPr/>
        </p:nvSpPr>
        <p:spPr>
          <a:xfrm>
            <a:off x="6702569" y="5154869"/>
            <a:ext cx="891239" cy="460781"/>
          </a:xfrm>
          <a:prstGeom prst="wedgeRoundRectCallout">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“A home that is mine”</a:t>
            </a:r>
          </a:p>
        </p:txBody>
      </p:sp>
      <p:sp>
        <p:nvSpPr>
          <p:cNvPr id="48" name="Rounded Rectangular Callout 47">
            <a:extLst>
              <a:ext uri="{FF2B5EF4-FFF2-40B4-BE49-F238E27FC236}">
                <a16:creationId xmlns:a16="http://schemas.microsoft.com/office/drawing/2014/main" id="{55A9DCA1-0516-914E-85ED-17A3E6E2B371}"/>
              </a:ext>
            </a:extLst>
          </p:cNvPr>
          <p:cNvSpPr/>
          <p:nvPr/>
        </p:nvSpPr>
        <p:spPr>
          <a:xfrm>
            <a:off x="6191687" y="5722524"/>
            <a:ext cx="891239" cy="416959"/>
          </a:xfrm>
          <a:prstGeom prst="wedgeRoundRectCallout">
            <a:avLst>
              <a:gd name="adj1" fmla="val 60283"/>
              <a:gd name="adj2" fmla="val 22640"/>
              <a:gd name="adj3" fmla="val 16667"/>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”Warm caring home”</a:t>
            </a:r>
          </a:p>
        </p:txBody>
      </p:sp>
      <p:sp>
        <p:nvSpPr>
          <p:cNvPr id="49" name="Rounded Rectangular Callout 48">
            <a:extLst>
              <a:ext uri="{FF2B5EF4-FFF2-40B4-BE49-F238E27FC236}">
                <a16:creationId xmlns:a16="http://schemas.microsoft.com/office/drawing/2014/main" id="{8C29A899-98C1-B24E-BACB-5174571F4F40}"/>
              </a:ext>
            </a:extLst>
          </p:cNvPr>
          <p:cNvSpPr/>
          <p:nvPr/>
        </p:nvSpPr>
        <p:spPr>
          <a:xfrm>
            <a:off x="4909176" y="5806577"/>
            <a:ext cx="1015888" cy="416959"/>
          </a:xfrm>
          <a:prstGeom prst="wedgeRoundRectCallout">
            <a:avLst>
              <a:gd name="adj1" fmla="val 25606"/>
              <a:gd name="adj2" fmla="val 67889"/>
              <a:gd name="adj3" fmla="val 16667"/>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 one tells me what to do”</a:t>
            </a:r>
          </a:p>
        </p:txBody>
      </p:sp>
      <p:sp>
        <p:nvSpPr>
          <p:cNvPr id="41" name="Rounded Rectangular Callout 40">
            <a:extLst>
              <a:ext uri="{FF2B5EF4-FFF2-40B4-BE49-F238E27FC236}">
                <a16:creationId xmlns:a16="http://schemas.microsoft.com/office/drawing/2014/main" id="{6F6E03FA-2902-F943-AF01-ECE709940AAB}"/>
              </a:ext>
            </a:extLst>
          </p:cNvPr>
          <p:cNvSpPr/>
          <p:nvPr/>
        </p:nvSpPr>
        <p:spPr>
          <a:xfrm>
            <a:off x="6597057" y="3299963"/>
            <a:ext cx="1188660" cy="637218"/>
          </a:xfrm>
          <a:prstGeom prst="wedgeRoundRectCallou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“A place where I can live and save for the long term”</a:t>
            </a:r>
          </a:p>
        </p:txBody>
      </p:sp>
      <p:sp>
        <p:nvSpPr>
          <p:cNvPr id="34" name="Rounded Rectangular Callout 33">
            <a:extLst>
              <a:ext uri="{FF2B5EF4-FFF2-40B4-BE49-F238E27FC236}">
                <a16:creationId xmlns:a16="http://schemas.microsoft.com/office/drawing/2014/main" id="{2C822FAC-5CE8-C24C-8DA0-A2ACBBCF5C65}"/>
              </a:ext>
            </a:extLst>
          </p:cNvPr>
          <p:cNvSpPr/>
          <p:nvPr/>
        </p:nvSpPr>
        <p:spPr>
          <a:xfrm>
            <a:off x="5459476" y="1680345"/>
            <a:ext cx="1015889" cy="552277"/>
          </a:xfrm>
          <a:prstGeom prst="wedgeRoundRectCallout">
            <a:avLst>
              <a:gd name="adj1" fmla="val 26239"/>
              <a:gd name="adj2" fmla="val 65133"/>
              <a:gd name="adj3" fmla="val 16667"/>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a:solidFill>
                  <a:schemeClr val="tx1"/>
                </a:solidFill>
                <a:latin typeface="Roboto Condensed" panose="02000000000000000000" pitchFamily="2" charset="0"/>
                <a:ea typeface="Roboto Condensed" panose="02000000000000000000" pitchFamily="2" charset="0"/>
                <a:cs typeface="Roboto" charset="0"/>
              </a:rPr>
              <a:t>“Not having to worry about wellbeing”</a:t>
            </a:r>
          </a:p>
        </p:txBody>
      </p:sp>
      <p:sp>
        <p:nvSpPr>
          <p:cNvPr id="47" name="Rounded Rectangular Callout 46">
            <a:extLst>
              <a:ext uri="{FF2B5EF4-FFF2-40B4-BE49-F238E27FC236}">
                <a16:creationId xmlns:a16="http://schemas.microsoft.com/office/drawing/2014/main" id="{27970EE2-ECC6-124E-9513-AA8C944D846D}"/>
              </a:ext>
            </a:extLst>
          </p:cNvPr>
          <p:cNvSpPr/>
          <p:nvPr/>
        </p:nvSpPr>
        <p:spPr>
          <a:xfrm>
            <a:off x="5540749" y="5071393"/>
            <a:ext cx="1117075" cy="637218"/>
          </a:xfrm>
          <a:prstGeom prst="wedgeRoundRectCallout">
            <a:avLst>
              <a:gd name="adj1" fmla="val 26239"/>
              <a:gd name="adj2" fmla="val 65133"/>
              <a:gd name="adj3" fmla="val 16667"/>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i="1">
                <a:solidFill>
                  <a:schemeClr val="tx1"/>
                </a:solidFill>
                <a:latin typeface="Roboto Condensed" panose="02000000000000000000" pitchFamily="2" charset="0"/>
                <a:ea typeface="Roboto Condensed" panose="02000000000000000000" pitchFamily="2" charset="0"/>
                <a:cs typeface="Roboto" charset="0"/>
              </a:rPr>
              <a:t>“Welcoming and multi-cultural neighbourhood”</a:t>
            </a:r>
          </a:p>
        </p:txBody>
      </p:sp>
      <p:sp>
        <p:nvSpPr>
          <p:cNvPr id="52" name="TextBox 51">
            <a:extLst>
              <a:ext uri="{FF2B5EF4-FFF2-40B4-BE49-F238E27FC236}">
                <a16:creationId xmlns:a16="http://schemas.microsoft.com/office/drawing/2014/main" id="{80099F72-B388-8146-A17F-A54F802432E3}"/>
              </a:ext>
            </a:extLst>
          </p:cNvPr>
          <p:cNvSpPr txBox="1"/>
          <p:nvPr/>
        </p:nvSpPr>
        <p:spPr>
          <a:xfrm>
            <a:off x="9504806" y="5412323"/>
            <a:ext cx="2073467" cy="861774"/>
          </a:xfrm>
          <a:prstGeom prst="rect">
            <a:avLst/>
          </a:prstGeom>
          <a:noFill/>
        </p:spPr>
        <p:txBody>
          <a:bodyPr wrap="square" lIns="91440" tIns="45720" rIns="91440" bIns="45720" rtlCol="0" anchor="t">
            <a:spAutoFit/>
          </a:bodyPr>
          <a:lstStyle/>
          <a:p>
            <a:pPr marL="9525"/>
            <a:r>
              <a:rPr lang="en-US" sz="1000">
                <a:solidFill>
                  <a:schemeClr val="accent1">
                    <a:lumMod val="75000"/>
                  </a:schemeClr>
                </a:solidFill>
                <a:latin typeface="Roboto Slab"/>
                <a:ea typeface="+mn-lt"/>
                <a:cs typeface="+mn-lt"/>
              </a:rPr>
              <a:t>Yes, I think of being a homeowner all the time. I doubt myself often on whether it would be attainable</a:t>
            </a:r>
            <a:r>
              <a:rPr lang="en-US" sz="1000">
                <a:solidFill>
                  <a:schemeClr val="accent1">
                    <a:lumMod val="40000"/>
                    <a:lumOff val="60000"/>
                  </a:schemeClr>
                </a:solidFill>
                <a:latin typeface="Roboto Slab"/>
                <a:ea typeface="Roboto Slab" charset="0"/>
                <a:cs typeface="+mn-lt"/>
              </a:rPr>
              <a:t>.</a:t>
            </a:r>
            <a:endParaRPr lang="en-US" sz="1000">
              <a:solidFill>
                <a:schemeClr val="accent1">
                  <a:lumMod val="40000"/>
                  <a:lumOff val="60000"/>
                </a:schemeClr>
              </a:solidFill>
              <a:cs typeface="Calibri"/>
            </a:endParaRPr>
          </a:p>
          <a:p>
            <a:pPr marL="285750" algn="r"/>
            <a:r>
              <a:rPr lang="en-US" sz="1000">
                <a:solidFill>
                  <a:schemeClr val="accent1">
                    <a:lumMod val="40000"/>
                    <a:lumOff val="60000"/>
                  </a:schemeClr>
                </a:solidFill>
                <a:latin typeface="Roboto Slab"/>
                <a:ea typeface="Roboto Slab" charset="0"/>
                <a:cs typeface="Roboto Slab" charset="0"/>
              </a:rPr>
              <a:t>- </a:t>
            </a:r>
            <a:r>
              <a:rPr lang="en-US" sz="1000">
                <a:solidFill>
                  <a:schemeClr val="accent1">
                    <a:lumMod val="60000"/>
                    <a:lumOff val="40000"/>
                  </a:schemeClr>
                </a:solidFill>
                <a:latin typeface="Roboto Slab"/>
                <a:ea typeface="Roboto Slab" charset="0"/>
                <a:cs typeface="Roboto Slab" charset="0"/>
              </a:rPr>
              <a:t>Lived Expert</a:t>
            </a:r>
          </a:p>
        </p:txBody>
      </p:sp>
      <p:sp>
        <p:nvSpPr>
          <p:cNvPr id="53" name="TextBox 52">
            <a:extLst>
              <a:ext uri="{FF2B5EF4-FFF2-40B4-BE49-F238E27FC236}">
                <a16:creationId xmlns:a16="http://schemas.microsoft.com/office/drawing/2014/main" id="{D8BA4D6A-01C6-484D-9347-F3904DEA1102}"/>
              </a:ext>
            </a:extLst>
          </p:cNvPr>
          <p:cNvSpPr txBox="1"/>
          <p:nvPr/>
        </p:nvSpPr>
        <p:spPr>
          <a:xfrm flipH="1">
            <a:off x="9155483" y="5322327"/>
            <a:ext cx="442750"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u="none" strike="noStrike" kern="1200" cap="none" spc="0" normalizeH="0" baseline="0" noProof="0">
                <a:ln>
                  <a:noFill/>
                </a:ln>
                <a:solidFill>
                  <a:schemeClr val="accent1">
                    <a:lumMod val="75000"/>
                  </a:schemeClr>
                </a:solidFill>
                <a:effectLst/>
                <a:uLnTx/>
                <a:uFillTx/>
                <a:latin typeface="BODONI 72 BOOK" pitchFamily="2" charset="0"/>
                <a:ea typeface="Roboto" panose="02000000000000000000" pitchFamily="2" charset="0"/>
                <a:cs typeface="Circular Std Book Italic" panose="020B0604020101020102" pitchFamily="34" charset="77"/>
              </a:rPr>
              <a:t>“</a:t>
            </a:r>
          </a:p>
        </p:txBody>
      </p:sp>
    </p:spTree>
    <p:extLst>
      <p:ext uri="{BB962C8B-B14F-4D97-AF65-F5344CB8AC3E}">
        <p14:creationId xmlns:p14="http://schemas.microsoft.com/office/powerpoint/2010/main" val="902256577"/>
      </p:ext>
    </p:extLst>
  </p:cSld>
  <p:clrMapOvr>
    <a:masterClrMapping/>
  </p:clrMapOvr>
</p:sld>
</file>

<file path=ppt/theme/theme1.xml><?xml version="1.0" encoding="utf-8"?>
<a:theme xmlns:a="http://schemas.openxmlformats.org/drawingml/2006/main" name="Office Theme">
  <a:themeElements>
    <a:clrScheme name="Blue Door">
      <a:dk1>
        <a:srgbClr val="000000"/>
      </a:dk1>
      <a:lt1>
        <a:srgbClr val="FFFFFF"/>
      </a:lt1>
      <a:dk2>
        <a:srgbClr val="E4E4E4"/>
      </a:dk2>
      <a:lt2>
        <a:srgbClr val="7CA655"/>
      </a:lt2>
      <a:accent1>
        <a:srgbClr val="EF3F4E"/>
      </a:accent1>
      <a:accent2>
        <a:srgbClr val="1B75BC"/>
      </a:accent2>
      <a:accent3>
        <a:srgbClr val="4495A2"/>
      </a:accent3>
      <a:accent4>
        <a:srgbClr val="AA5881"/>
      </a:accent4>
      <a:accent5>
        <a:srgbClr val="FFC907"/>
      </a:accent5>
      <a:accent6>
        <a:srgbClr val="03539F"/>
      </a:accent6>
      <a:hlink>
        <a:srgbClr val="4495A2"/>
      </a:hlink>
      <a:folHlink>
        <a:srgbClr val="AA58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E3002FF5CD2D14982861168278BAB57" ma:contentTypeVersion="14" ma:contentTypeDescription="Create a new document." ma:contentTypeScope="" ma:versionID="24adb31fc1aaeefdff86dc05cd6e4143">
  <xsd:schema xmlns:xsd="http://www.w3.org/2001/XMLSchema" xmlns:xs="http://www.w3.org/2001/XMLSchema" xmlns:p="http://schemas.microsoft.com/office/2006/metadata/properties" xmlns:ns2="53c018c5-58fe-4bf8-950a-13c89e821758" xmlns:ns3="f7fc4bc6-a8ac-466a-b871-c81462cc7b57" targetNamespace="http://schemas.microsoft.com/office/2006/metadata/properties" ma:root="true" ma:fieldsID="a1d276cf74db5eecdf07622b8eb3c7d7" ns2:_="" ns3:_="">
    <xsd:import namespace="53c018c5-58fe-4bf8-950a-13c89e821758"/>
    <xsd:import namespace="f7fc4bc6-a8ac-466a-b871-c81462cc7b5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018c5-58fe-4bf8-950a-13c89e8217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0bf138b0-d023-4dc8-935a-31e3ad994b63}" ma:internalName="TaxCatchAll" ma:showField="CatchAllData" ma:web="53c018c5-58fe-4bf8-950a-13c89e8217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c4bc6-a8ac-466a-b871-c81462cc7b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cccbde0-dca7-483f-8d42-d2ec20e87fb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3c018c5-58fe-4bf8-950a-13c89e821758" xsi:nil="true"/>
    <lcf76f155ced4ddcb4097134ff3c332f xmlns="f7fc4bc6-a8ac-466a-b871-c81462cc7b57">
      <Terms xmlns="http://schemas.microsoft.com/office/infopath/2007/PartnerControls"/>
    </lcf76f155ced4ddcb4097134ff3c332f>
    <_dlc_DocId xmlns="53c018c5-58fe-4bf8-950a-13c89e821758">STPWRA6XQXXQ-1495851717-2901</_dlc_DocId>
    <_dlc_DocIdUrl xmlns="53c018c5-58fe-4bf8-950a-13c89e821758">
      <Url>https://9058981015.sharepoint.com/sites/MarketingCommunications/_layouts/15/DocIdRedir.aspx?ID=STPWRA6XQXXQ-1495851717-2901</Url>
      <Description>STPWRA6XQXXQ-1495851717-2901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128027-B07C-40B8-994C-7FA910589754}">
  <ds:schemaRefs>
    <ds:schemaRef ds:uri="http://schemas.microsoft.com/sharepoint/events"/>
  </ds:schemaRefs>
</ds:datastoreItem>
</file>

<file path=customXml/itemProps2.xml><?xml version="1.0" encoding="utf-8"?>
<ds:datastoreItem xmlns:ds="http://schemas.openxmlformats.org/officeDocument/2006/customXml" ds:itemID="{CCC842EC-EE79-4A97-9962-240C80110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018c5-58fe-4bf8-950a-13c89e821758"/>
    <ds:schemaRef ds:uri="f7fc4bc6-a8ac-466a-b871-c81462cc7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13C76D-CE4A-4744-9B75-6EE137683093}">
  <ds:schemaRefs>
    <ds:schemaRef ds:uri="472847b7-24d8-4dbc-9584-f91cac0c1dfb"/>
    <ds:schemaRef ds:uri="b9ae520b-e25a-498b-a387-90ee1d72df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3c018c5-58fe-4bf8-950a-13c89e821758"/>
    <ds:schemaRef ds:uri="f7fc4bc6-a8ac-466a-b871-c81462cc7b57"/>
  </ds:schemaRefs>
</ds:datastoreItem>
</file>

<file path=customXml/itemProps4.xml><?xml version="1.0" encoding="utf-8"?>
<ds:datastoreItem xmlns:ds="http://schemas.openxmlformats.org/officeDocument/2006/customXml" ds:itemID="{1C8D3C17-79BA-4E6F-867D-4F864EC77E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21054</Words>
  <Application>Microsoft Office PowerPoint</Application>
  <PresentationFormat>Widescreen</PresentationFormat>
  <Paragraphs>2195</Paragraphs>
  <Slides>57</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Arial Nova</vt:lpstr>
      <vt:lpstr>BODONI 72 BOOK</vt:lpstr>
      <vt:lpstr>Calibri</vt:lpstr>
      <vt:lpstr>Calibri Light</vt:lpstr>
      <vt:lpstr>Roboto</vt:lpstr>
      <vt:lpstr>Roboto Condensed</vt:lpstr>
      <vt:lpstr>Roboto Condensed Light</vt:lpstr>
      <vt:lpstr>Roboto Light</vt:lpstr>
      <vt:lpstr>Roboto Slab</vt:lpstr>
      <vt:lpstr>Roboto Slab Black</vt:lpstr>
      <vt:lpstr>Wingdings</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Pacini</dc:creator>
  <cp:lastModifiedBy>Rebecca Turner</cp:lastModifiedBy>
  <cp:revision>2</cp:revision>
  <dcterms:created xsi:type="dcterms:W3CDTF">2021-05-07T15:08:13Z</dcterms:created>
  <dcterms:modified xsi:type="dcterms:W3CDTF">2022-09-19T18:48:04Z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0x0101004E3002FF5CD2D14982861168278BAB57</vt:lpwstr>
  </property>
  <property fmtid="{D5CDD505-2E9C-101B-9397-08002B2CF9AE}" pid="3" name="MediaServiceImageTags">
    <vt:lpwstr/>
  </property>
  <property fmtid="{D5CDD505-2E9C-101B-9397-08002B2CF9AE}" pid="4" name="_dlc_DocIdItemGuid">
    <vt:lpwstr>576abfe6-c7ca-4d9d-b6e9-f916180da66a</vt:lpwstr>
  </property>
</Properties>
</file>